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29"/>
  </p:notesMasterIdLst>
  <p:sldIdLst>
    <p:sldId id="256" r:id="rId5"/>
    <p:sldId id="286" r:id="rId6"/>
    <p:sldId id="277" r:id="rId7"/>
    <p:sldId id="259" r:id="rId8"/>
    <p:sldId id="261" r:id="rId9"/>
    <p:sldId id="285" r:id="rId10"/>
    <p:sldId id="287" r:id="rId11"/>
    <p:sldId id="262" r:id="rId12"/>
    <p:sldId id="260" r:id="rId13"/>
    <p:sldId id="263" r:id="rId14"/>
    <p:sldId id="264" r:id="rId15"/>
    <p:sldId id="265" r:id="rId16"/>
    <p:sldId id="267" r:id="rId17"/>
    <p:sldId id="273" r:id="rId18"/>
    <p:sldId id="278" r:id="rId19"/>
    <p:sldId id="280" r:id="rId20"/>
    <p:sldId id="283" r:id="rId21"/>
    <p:sldId id="284" r:id="rId22"/>
    <p:sldId id="279" r:id="rId23"/>
    <p:sldId id="266" r:id="rId24"/>
    <p:sldId id="268" r:id="rId25"/>
    <p:sldId id="270" r:id="rId26"/>
    <p:sldId id="272" r:id="rId27"/>
    <p:sldId id="26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80" autoAdjust="0"/>
  </p:normalViewPr>
  <p:slideViewPr>
    <p:cSldViewPr snapToGrid="0">
      <p:cViewPr varScale="1">
        <p:scale>
          <a:sx n="39" d="100"/>
          <a:sy n="39" d="100"/>
        </p:scale>
        <p:origin x="78" y="1044"/>
      </p:cViewPr>
      <p:guideLst/>
    </p:cSldViewPr>
  </p:slideViewPr>
  <p:outlineViewPr>
    <p:cViewPr>
      <p:scale>
        <a:sx n="33" d="100"/>
        <a:sy n="33" d="100"/>
      </p:scale>
      <p:origin x="0" y="-11862"/>
    </p:cViewPr>
  </p:outlineViewPr>
  <p:notesTextViewPr>
    <p:cViewPr>
      <p:scale>
        <a:sx n="1" d="1"/>
        <a:sy n="1" d="1"/>
      </p:scale>
      <p:origin x="0" y="0"/>
    </p:cViewPr>
  </p:notesTextViewPr>
  <p:notesViewPr>
    <p:cSldViewPr snapToGrid="0">
      <p:cViewPr varScale="1">
        <p:scale>
          <a:sx n="45" d="100"/>
          <a:sy n="45" d="100"/>
        </p:scale>
        <p:origin x="2822"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na Miller" userId="bd5ee1ba-24ea-43de-9fee-3ab41a778932" providerId="ADAL" clId="{A87F91E2-ED67-4909-B5CE-2DDEF76B6021}"/>
    <pc:docChg chg="custSel modSld">
      <pc:chgData name="Tina Miller" userId="bd5ee1ba-24ea-43de-9fee-3ab41a778932" providerId="ADAL" clId="{A87F91E2-ED67-4909-B5CE-2DDEF76B6021}" dt="2024-03-19T21:25:55.805" v="84" actId="20577"/>
      <pc:docMkLst>
        <pc:docMk/>
      </pc:docMkLst>
      <pc:sldChg chg="addSp modSp">
        <pc:chgData name="Tina Miller" userId="bd5ee1ba-24ea-43de-9fee-3ab41a778932" providerId="ADAL" clId="{A87F91E2-ED67-4909-B5CE-2DDEF76B6021}" dt="2024-03-19T17:04:33.632" v="66" actId="255"/>
        <pc:sldMkLst>
          <pc:docMk/>
          <pc:sldMk cId="3199784345" sldId="256"/>
        </pc:sldMkLst>
        <pc:spChg chg="add mod">
          <ac:chgData name="Tina Miller" userId="bd5ee1ba-24ea-43de-9fee-3ab41a778932" providerId="ADAL" clId="{A87F91E2-ED67-4909-B5CE-2DDEF76B6021}" dt="2024-03-19T17:04:33.632" v="66" actId="255"/>
          <ac:spMkLst>
            <pc:docMk/>
            <pc:sldMk cId="3199784345" sldId="256"/>
            <ac:spMk id="4" creationId="{7CCE9A5F-9917-4BBA-ACB3-872ED00416F4}"/>
          </ac:spMkLst>
        </pc:spChg>
      </pc:sldChg>
      <pc:sldChg chg="modSp">
        <pc:chgData name="Tina Miller" userId="bd5ee1ba-24ea-43de-9fee-3ab41a778932" providerId="ADAL" clId="{A87F91E2-ED67-4909-B5CE-2DDEF76B6021}" dt="2024-03-19T21:25:55.805" v="84" actId="20577"/>
        <pc:sldMkLst>
          <pc:docMk/>
          <pc:sldMk cId="2076194951" sldId="269"/>
        </pc:sldMkLst>
        <pc:spChg chg="mod">
          <ac:chgData name="Tina Miller" userId="bd5ee1ba-24ea-43de-9fee-3ab41a778932" providerId="ADAL" clId="{A87F91E2-ED67-4909-B5CE-2DDEF76B6021}" dt="2024-03-19T21:25:55.805" v="84" actId="20577"/>
          <ac:spMkLst>
            <pc:docMk/>
            <pc:sldMk cId="2076194951" sldId="269"/>
            <ac:spMk id="3" creationId="{9ED28D6C-69AF-41F8-9FBD-F909973034D1}"/>
          </ac:spMkLst>
        </pc:spChg>
      </pc:sldChg>
    </pc:docChg>
  </pc:docChgLst>
  <pc:docChgLst>
    <pc:chgData name="Tina Miller" userId="bd5ee1ba-24ea-43de-9fee-3ab41a778932" providerId="ADAL" clId="{793C570C-DF3E-45B1-8CAA-1ECBD7231BEC}"/>
    <pc:docChg chg="undo custSel addSld delSld modSld">
      <pc:chgData name="Tina Miller" userId="bd5ee1ba-24ea-43de-9fee-3ab41a778932" providerId="ADAL" clId="{793C570C-DF3E-45B1-8CAA-1ECBD7231BEC}" dt="2024-03-15T16:17:47.460" v="78" actId="478"/>
      <pc:docMkLst>
        <pc:docMk/>
      </pc:docMkLst>
      <pc:sldChg chg="add del">
        <pc:chgData name="Tina Miller" userId="bd5ee1ba-24ea-43de-9fee-3ab41a778932" providerId="ADAL" clId="{793C570C-DF3E-45B1-8CAA-1ECBD7231BEC}" dt="2024-03-15T16:16:12.837" v="2" actId="2696"/>
        <pc:sldMkLst>
          <pc:docMk/>
          <pc:sldMk cId="2076300555" sldId="277"/>
        </pc:sldMkLst>
      </pc:sldChg>
      <pc:sldChg chg="delSp modSp delAnim">
        <pc:chgData name="Tina Miller" userId="bd5ee1ba-24ea-43de-9fee-3ab41a778932" providerId="ADAL" clId="{793C570C-DF3E-45B1-8CAA-1ECBD7231BEC}" dt="2024-03-15T16:17:47.460" v="78" actId="478"/>
        <pc:sldMkLst>
          <pc:docMk/>
          <pc:sldMk cId="45227687" sldId="280"/>
        </pc:sldMkLst>
        <pc:spChg chg="mod">
          <ac:chgData name="Tina Miller" userId="bd5ee1ba-24ea-43de-9fee-3ab41a778932" providerId="ADAL" clId="{793C570C-DF3E-45B1-8CAA-1ECBD7231BEC}" dt="2024-03-15T16:16:56.915" v="57" actId="20577"/>
          <ac:spMkLst>
            <pc:docMk/>
            <pc:sldMk cId="45227687" sldId="280"/>
            <ac:spMk id="5" creationId="{B23759B6-767D-49F4-A8F9-7A11D32E9D46}"/>
          </ac:spMkLst>
        </pc:spChg>
        <pc:spChg chg="mod ord">
          <ac:chgData name="Tina Miller" userId="bd5ee1ba-24ea-43de-9fee-3ab41a778932" providerId="ADAL" clId="{793C570C-DF3E-45B1-8CAA-1ECBD7231BEC}" dt="2024-03-15T16:17:45.224" v="77" actId="167"/>
          <ac:spMkLst>
            <pc:docMk/>
            <pc:sldMk cId="45227687" sldId="280"/>
            <ac:spMk id="6" creationId="{30EA3AE3-8CB9-4FF2-A505-C9BF5DAC6C9A}"/>
          </ac:spMkLst>
        </pc:spChg>
        <pc:spChg chg="del">
          <ac:chgData name="Tina Miller" userId="bd5ee1ba-24ea-43de-9fee-3ab41a778932" providerId="ADAL" clId="{793C570C-DF3E-45B1-8CAA-1ECBD7231BEC}" dt="2024-03-15T16:17:03.067" v="58" actId="478"/>
          <ac:spMkLst>
            <pc:docMk/>
            <pc:sldMk cId="45227687" sldId="280"/>
            <ac:spMk id="8" creationId="{9B39DC0E-A672-4881-BC7F-11EF6711B84C}"/>
          </ac:spMkLst>
        </pc:spChg>
        <pc:spChg chg="del mod">
          <ac:chgData name="Tina Miller" userId="bd5ee1ba-24ea-43de-9fee-3ab41a778932" providerId="ADAL" clId="{793C570C-DF3E-45B1-8CAA-1ECBD7231BEC}" dt="2024-03-15T16:17:47.460" v="78" actId="478"/>
          <ac:spMkLst>
            <pc:docMk/>
            <pc:sldMk cId="45227687" sldId="280"/>
            <ac:spMk id="9" creationId="{21487713-048F-4D12-BC5F-E331FA5DF55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AA6368-A819-44B5-AED0-89E170339EB8}" type="datetimeFigureOut">
              <a:rPr lang="en-US" smtClean="0"/>
              <a:t>3/19/2024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FBF52C-22C0-456C-8D46-CECDB1549019}" type="slidenum">
              <a:rPr lang="en-US" smtClean="0"/>
              <a:t>‹#›</a:t>
            </a:fld>
            <a:endParaRPr lang="en-US" dirty="0"/>
          </a:p>
        </p:txBody>
      </p:sp>
    </p:spTree>
    <p:extLst>
      <p:ext uri="{BB962C8B-B14F-4D97-AF65-F5344CB8AC3E}">
        <p14:creationId xmlns:p14="http://schemas.microsoft.com/office/powerpoint/2010/main" val="1739548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FBF52C-22C0-456C-8D46-CECDB1549019}" type="slidenum">
              <a:rPr lang="en-US" smtClean="0"/>
              <a:t>1</a:t>
            </a:fld>
            <a:endParaRPr lang="en-US" dirty="0"/>
          </a:p>
        </p:txBody>
      </p:sp>
    </p:spTree>
    <p:extLst>
      <p:ext uri="{BB962C8B-B14F-4D97-AF65-F5344CB8AC3E}">
        <p14:creationId xmlns:p14="http://schemas.microsoft.com/office/powerpoint/2010/main" val="3114423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FBF52C-22C0-456C-8D46-CECDB1549019}" type="slidenum">
              <a:rPr lang="en-US" smtClean="0"/>
              <a:t>2</a:t>
            </a:fld>
            <a:endParaRPr lang="en-US" dirty="0"/>
          </a:p>
        </p:txBody>
      </p:sp>
    </p:spTree>
    <p:extLst>
      <p:ext uri="{BB962C8B-B14F-4D97-AF65-F5344CB8AC3E}">
        <p14:creationId xmlns:p14="http://schemas.microsoft.com/office/powerpoint/2010/main" val="1581511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Matriculated…. prerequisite/corequisite…scholarship….probation….standing, eligibility, enroll/enrollment, Bursar, MWF/TR</a:t>
            </a:r>
          </a:p>
        </p:txBody>
      </p:sp>
      <p:sp>
        <p:nvSpPr>
          <p:cNvPr id="4" name="Slide Number Placeholder 3"/>
          <p:cNvSpPr>
            <a:spLocks noGrp="1"/>
          </p:cNvSpPr>
          <p:nvPr>
            <p:ph type="sldNum" sz="quarter" idx="5"/>
          </p:nvPr>
        </p:nvSpPr>
        <p:spPr/>
        <p:txBody>
          <a:bodyPr/>
          <a:lstStyle/>
          <a:p>
            <a:fld id="{03FBF52C-22C0-456C-8D46-CECDB1549019}" type="slidenum">
              <a:rPr lang="en-US" smtClean="0"/>
              <a:t>11</a:t>
            </a:fld>
            <a:endParaRPr lang="en-US" dirty="0"/>
          </a:p>
        </p:txBody>
      </p:sp>
    </p:spTree>
    <p:extLst>
      <p:ext uri="{BB962C8B-B14F-4D97-AF65-F5344CB8AC3E}">
        <p14:creationId xmlns:p14="http://schemas.microsoft.com/office/powerpoint/2010/main" val="1880306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back to the US Govt</a:t>
            </a:r>
            <a:r>
              <a:rPr lang="en-US" baseline="0" dirty="0"/>
              <a:t> definition of plain language writing I showed earlier: “Plain language is not baby talk, nor is it a simplified version of the English language.” It is a specific style of writing, done for a specific purpose. </a:t>
            </a:r>
            <a:endParaRPr lang="en-US" dirty="0"/>
          </a:p>
        </p:txBody>
      </p:sp>
      <p:sp>
        <p:nvSpPr>
          <p:cNvPr id="4" name="Slide Number Placeholder 3"/>
          <p:cNvSpPr>
            <a:spLocks noGrp="1"/>
          </p:cNvSpPr>
          <p:nvPr>
            <p:ph type="sldNum" sz="quarter" idx="5"/>
          </p:nvPr>
        </p:nvSpPr>
        <p:spPr/>
        <p:txBody>
          <a:bodyPr/>
          <a:lstStyle/>
          <a:p>
            <a:fld id="{03FBF52C-22C0-456C-8D46-CECDB1549019}" type="slidenum">
              <a:rPr lang="en-US" smtClean="0"/>
              <a:t>18</a:t>
            </a:fld>
            <a:endParaRPr lang="en-US" dirty="0"/>
          </a:p>
        </p:txBody>
      </p:sp>
    </p:spTree>
    <p:extLst>
      <p:ext uri="{BB962C8B-B14F-4D97-AF65-F5344CB8AC3E}">
        <p14:creationId xmlns:p14="http://schemas.microsoft.com/office/powerpoint/2010/main" val="2454970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Piggybacking is tempting – may seem to be more efficient. But it dilutes message.</a:t>
            </a:r>
          </a:p>
        </p:txBody>
      </p:sp>
      <p:sp>
        <p:nvSpPr>
          <p:cNvPr id="4" name="Slide Number Placeholder 3"/>
          <p:cNvSpPr>
            <a:spLocks noGrp="1"/>
          </p:cNvSpPr>
          <p:nvPr>
            <p:ph type="sldNum" sz="quarter" idx="5"/>
          </p:nvPr>
        </p:nvSpPr>
        <p:spPr/>
        <p:txBody>
          <a:bodyPr/>
          <a:lstStyle/>
          <a:p>
            <a:fld id="{03FBF52C-22C0-456C-8D46-CECDB1549019}" type="slidenum">
              <a:rPr lang="en-US" smtClean="0"/>
              <a:t>20</a:t>
            </a:fld>
            <a:endParaRPr lang="en-US" dirty="0"/>
          </a:p>
        </p:txBody>
      </p:sp>
    </p:spTree>
    <p:extLst>
      <p:ext uri="{BB962C8B-B14F-4D97-AF65-F5344CB8AC3E}">
        <p14:creationId xmlns:p14="http://schemas.microsoft.com/office/powerpoint/2010/main" val="494031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School of Medicine for MD – all emails from office start with a little chart: who it’s for (e.g., 2</a:t>
            </a:r>
            <a:r>
              <a:rPr lang="en-US" baseline="30000" dirty="0"/>
              <a:t>nd</a:t>
            </a:r>
            <a:r>
              <a:rPr lang="en-US" dirty="0"/>
              <a:t> year students) what, when.</a:t>
            </a:r>
          </a:p>
        </p:txBody>
      </p:sp>
      <p:sp>
        <p:nvSpPr>
          <p:cNvPr id="4" name="Slide Number Placeholder 3"/>
          <p:cNvSpPr>
            <a:spLocks noGrp="1"/>
          </p:cNvSpPr>
          <p:nvPr>
            <p:ph type="sldNum" sz="quarter" idx="5"/>
          </p:nvPr>
        </p:nvSpPr>
        <p:spPr/>
        <p:txBody>
          <a:bodyPr/>
          <a:lstStyle/>
          <a:p>
            <a:fld id="{03FBF52C-22C0-456C-8D46-CECDB1549019}" type="slidenum">
              <a:rPr lang="en-US" smtClean="0"/>
              <a:t>21</a:t>
            </a:fld>
            <a:endParaRPr lang="en-US" dirty="0"/>
          </a:p>
        </p:txBody>
      </p:sp>
    </p:spTree>
    <p:extLst>
      <p:ext uri="{BB962C8B-B14F-4D97-AF65-F5344CB8AC3E}">
        <p14:creationId xmlns:p14="http://schemas.microsoft.com/office/powerpoint/2010/main" val="3819519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Courses are registered for by students vs Students register for courses.</a:t>
            </a:r>
          </a:p>
        </p:txBody>
      </p:sp>
      <p:sp>
        <p:nvSpPr>
          <p:cNvPr id="4" name="Slide Number Placeholder 3"/>
          <p:cNvSpPr>
            <a:spLocks noGrp="1"/>
          </p:cNvSpPr>
          <p:nvPr>
            <p:ph type="sldNum" sz="quarter" idx="5"/>
          </p:nvPr>
        </p:nvSpPr>
        <p:spPr/>
        <p:txBody>
          <a:bodyPr/>
          <a:lstStyle/>
          <a:p>
            <a:fld id="{03FBF52C-22C0-456C-8D46-CECDB1549019}" type="slidenum">
              <a:rPr lang="en-US" smtClean="0"/>
              <a:t>22</a:t>
            </a:fld>
            <a:endParaRPr lang="en-US" dirty="0"/>
          </a:p>
        </p:txBody>
      </p:sp>
    </p:spTree>
    <p:extLst>
      <p:ext uri="{BB962C8B-B14F-4D97-AF65-F5344CB8AC3E}">
        <p14:creationId xmlns:p14="http://schemas.microsoft.com/office/powerpoint/2010/main" val="871351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Lots of online readability checker tools. Apples to apples though.</a:t>
            </a:r>
          </a:p>
          <a:p>
            <a:r>
              <a:rPr lang="en-US" dirty="0"/>
              <a:t>AI – not a little brain out there. Compiler/predicter. Double check that meaning wasn’t lost. More of a starting point.</a:t>
            </a:r>
          </a:p>
        </p:txBody>
      </p:sp>
      <p:sp>
        <p:nvSpPr>
          <p:cNvPr id="4" name="Slide Number Placeholder 3"/>
          <p:cNvSpPr>
            <a:spLocks noGrp="1"/>
          </p:cNvSpPr>
          <p:nvPr>
            <p:ph type="sldNum" sz="quarter" idx="5"/>
          </p:nvPr>
        </p:nvSpPr>
        <p:spPr/>
        <p:txBody>
          <a:bodyPr/>
          <a:lstStyle/>
          <a:p>
            <a:fld id="{03FBF52C-22C0-456C-8D46-CECDB1549019}" type="slidenum">
              <a:rPr lang="en-US" smtClean="0"/>
              <a:t>23</a:t>
            </a:fld>
            <a:endParaRPr lang="en-US" dirty="0"/>
          </a:p>
        </p:txBody>
      </p:sp>
    </p:spTree>
    <p:extLst>
      <p:ext uri="{BB962C8B-B14F-4D97-AF65-F5344CB8AC3E}">
        <p14:creationId xmlns:p14="http://schemas.microsoft.com/office/powerpoint/2010/main" val="4264542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2823184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967796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1B11A-BCBD-43B9-9277-E2399A49AB6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87501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3697813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1B11A-BCBD-43B9-9277-E2399A49AB6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87949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3470377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1134940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870203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1473219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4279896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1318047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2240683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1114728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991622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371407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4E03017-60AD-4643-ABEB-A5B8C210B1B6}" type="datetimeFigureOut">
              <a:rPr lang="en-US" smtClean="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21B11A-BCBD-43B9-9277-E2399A49AB63}" type="slidenum">
              <a:rPr lang="en-US" smtClean="0"/>
              <a:t>‹#›</a:t>
            </a:fld>
            <a:endParaRPr lang="en-US" dirty="0"/>
          </a:p>
        </p:txBody>
      </p:sp>
    </p:spTree>
    <p:extLst>
      <p:ext uri="{BB962C8B-B14F-4D97-AF65-F5344CB8AC3E}">
        <p14:creationId xmlns:p14="http://schemas.microsoft.com/office/powerpoint/2010/main" val="700518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E03017-60AD-4643-ABEB-A5B8C210B1B6}" type="datetimeFigureOut">
              <a:rPr lang="en-US" smtClean="0"/>
              <a:t>3/19/2024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621B11A-BCBD-43B9-9277-E2399A49AB63}" type="slidenum">
              <a:rPr lang="en-US" smtClean="0"/>
              <a:t>‹#›</a:t>
            </a:fld>
            <a:endParaRPr lang="en-US" dirty="0"/>
          </a:p>
        </p:txBody>
      </p:sp>
    </p:spTree>
    <p:extLst>
      <p:ext uri="{BB962C8B-B14F-4D97-AF65-F5344CB8AC3E}">
        <p14:creationId xmlns:p14="http://schemas.microsoft.com/office/powerpoint/2010/main" val="18288935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7.sv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everettcc.edu/files/enrollment/catalog/2020-21-catalog.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upport.microsoft.com/en-us/office/get-your-document-s-readability-and-level-statistics-85b4969e-e80a-4777-8dd3-f7fc3c8b3fd2#ID0EBDD=Microsoft_365"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goblin.tools/Formalizer" TargetMode="External"/><Relationship Id="rId4" Type="http://schemas.openxmlformats.org/officeDocument/2006/relationships/hyperlink" Target="https://uwnetid-my.sharepoint.com/:b:/g/personal/millert_uw_edu/EU8O_E_9FPRJleqav7JxqE4BVk39YOtetpN2jfRBSqoDJg?e=Shbhve"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centerforplainlanguage.org/" TargetMode="External"/><Relationship Id="rId7" Type="http://schemas.openxmlformats.org/officeDocument/2006/relationships/hyperlink" Target="mailto:millert@uw.edu" TargetMode="External"/><Relationship Id="rId2" Type="http://schemas.openxmlformats.org/officeDocument/2006/relationships/hyperlink" Target="https://www.plainlanguage.gov/" TargetMode="External"/><Relationship Id="rId1" Type="http://schemas.openxmlformats.org/officeDocument/2006/relationships/slideLayout" Target="../slideLayouts/slideLayout2.xml"/><Relationship Id="rId6" Type="http://schemas.openxmlformats.org/officeDocument/2006/relationships/hyperlink" Target="https://goblin.tools/Formalizer" TargetMode="External"/><Relationship Id="rId5" Type="http://schemas.openxmlformats.org/officeDocument/2006/relationships/hyperlink" Target="https://eab.com/insights/blogs/community-college/the-art-of-effective-student-communication/" TargetMode="External"/><Relationship Id="rId4" Type="http://schemas.openxmlformats.org/officeDocument/2006/relationships/hyperlink" Target="https://www.nala.ie/plain-english/plain-english-tip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www.plainlanguage.gov/about/definitions/short-definition/"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enterforplainlanguage.org/"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D034E-B464-4E7B-AA61-A8C1159F5DA8}"/>
              </a:ext>
            </a:extLst>
          </p:cNvPr>
          <p:cNvSpPr>
            <a:spLocks noGrp="1"/>
          </p:cNvSpPr>
          <p:nvPr>
            <p:ph type="ctrTitle"/>
          </p:nvPr>
        </p:nvSpPr>
        <p:spPr/>
        <p:txBody>
          <a:bodyPr/>
          <a:lstStyle/>
          <a:p>
            <a:r>
              <a:rPr lang="en-US" dirty="0"/>
              <a:t>Writing in Plain Language</a:t>
            </a:r>
          </a:p>
        </p:txBody>
      </p:sp>
      <p:sp>
        <p:nvSpPr>
          <p:cNvPr id="3" name="Subtitle 2">
            <a:extLst>
              <a:ext uri="{FF2B5EF4-FFF2-40B4-BE49-F238E27FC236}">
                <a16:creationId xmlns:a16="http://schemas.microsoft.com/office/drawing/2014/main" id="{4B9504DD-2532-4582-B665-31DD83D34D20}"/>
              </a:ext>
            </a:extLst>
          </p:cNvPr>
          <p:cNvSpPr>
            <a:spLocks noGrp="1"/>
          </p:cNvSpPr>
          <p:nvPr>
            <p:ph type="subTitle" idx="1"/>
          </p:nvPr>
        </p:nvSpPr>
        <p:spPr/>
        <p:txBody>
          <a:bodyPr>
            <a:normAutofit/>
          </a:bodyPr>
          <a:lstStyle/>
          <a:p>
            <a:r>
              <a:rPr lang="en-US" sz="3600" dirty="0"/>
              <a:t>Why it Matters and How to Do It</a:t>
            </a:r>
          </a:p>
        </p:txBody>
      </p:sp>
      <p:sp>
        <p:nvSpPr>
          <p:cNvPr id="4" name="TextBox 3">
            <a:extLst>
              <a:ext uri="{FF2B5EF4-FFF2-40B4-BE49-F238E27FC236}">
                <a16:creationId xmlns:a16="http://schemas.microsoft.com/office/drawing/2014/main" id="{7CCE9A5F-9917-4BBA-ACB3-872ED00416F4}"/>
              </a:ext>
            </a:extLst>
          </p:cNvPr>
          <p:cNvSpPr txBox="1"/>
          <p:nvPr/>
        </p:nvSpPr>
        <p:spPr>
          <a:xfrm>
            <a:off x="429208" y="5870701"/>
            <a:ext cx="3498980" cy="523220"/>
          </a:xfrm>
          <a:prstGeom prst="rect">
            <a:avLst/>
          </a:prstGeom>
          <a:noFill/>
        </p:spPr>
        <p:txBody>
          <a:bodyPr wrap="square" rtlCol="0">
            <a:spAutoFit/>
          </a:bodyPr>
          <a:lstStyle/>
          <a:p>
            <a:r>
              <a:rPr lang="en-US" sz="1400" dirty="0">
                <a:solidFill>
                  <a:schemeClr val="accent1"/>
                </a:solidFill>
              </a:rPr>
              <a:t>Tina Miller</a:t>
            </a:r>
          </a:p>
          <a:p>
            <a:r>
              <a:rPr lang="en-US" sz="1400" dirty="0">
                <a:solidFill>
                  <a:schemeClr val="accent1"/>
                </a:solidFill>
              </a:rPr>
              <a:t>Senior Associate Registrar</a:t>
            </a:r>
          </a:p>
        </p:txBody>
      </p:sp>
    </p:spTree>
    <p:extLst>
      <p:ext uri="{BB962C8B-B14F-4D97-AF65-F5344CB8AC3E}">
        <p14:creationId xmlns:p14="http://schemas.microsoft.com/office/powerpoint/2010/main" val="3199784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401C-3146-4DFB-8EB0-DC487C245984}"/>
              </a:ext>
            </a:extLst>
          </p:cNvPr>
          <p:cNvSpPr>
            <a:spLocks noGrp="1"/>
          </p:cNvSpPr>
          <p:nvPr>
            <p:ph type="title"/>
          </p:nvPr>
        </p:nvSpPr>
        <p:spPr>
          <a:xfrm>
            <a:off x="629488" y="604283"/>
            <a:ext cx="8596668" cy="1320800"/>
          </a:xfrm>
        </p:spPr>
        <p:txBody>
          <a:bodyPr>
            <a:normAutofit/>
          </a:bodyPr>
          <a:lstStyle/>
          <a:p>
            <a:r>
              <a:rPr lang="en-US" dirty="0"/>
              <a:t>Access and Equity – some background</a:t>
            </a:r>
          </a:p>
        </p:txBody>
      </p:sp>
      <p:sp>
        <p:nvSpPr>
          <p:cNvPr id="3" name="Content Placeholder 2">
            <a:extLst>
              <a:ext uri="{FF2B5EF4-FFF2-40B4-BE49-F238E27FC236}">
                <a16:creationId xmlns:a16="http://schemas.microsoft.com/office/drawing/2014/main" id="{EC70C6DF-CB38-49C3-902D-EF37C6FA0288}"/>
              </a:ext>
            </a:extLst>
          </p:cNvPr>
          <p:cNvSpPr>
            <a:spLocks noGrp="1"/>
          </p:cNvSpPr>
          <p:nvPr>
            <p:ph idx="1"/>
          </p:nvPr>
        </p:nvSpPr>
        <p:spPr>
          <a:xfrm>
            <a:off x="629488" y="1577928"/>
            <a:ext cx="8596668" cy="5145319"/>
          </a:xfrm>
        </p:spPr>
        <p:txBody>
          <a:bodyPr>
            <a:normAutofit lnSpcReduction="10000"/>
          </a:bodyPr>
          <a:lstStyle/>
          <a:p>
            <a:r>
              <a:rPr lang="en-US" sz="2400" u="sng" dirty="0">
                <a:solidFill>
                  <a:schemeClr val="tx1"/>
                </a:solidFill>
              </a:rPr>
              <a:t>Linguistic Capital </a:t>
            </a:r>
            <a:r>
              <a:rPr lang="en-US" sz="2400" dirty="0">
                <a:solidFill>
                  <a:schemeClr val="tx1"/>
                </a:solidFill>
              </a:rPr>
              <a:t>– you speak the “right” language so you get resources needed to increase economic capital and social capital. </a:t>
            </a:r>
          </a:p>
          <a:p>
            <a:r>
              <a:rPr lang="en-US" sz="2400" u="sng" dirty="0">
                <a:solidFill>
                  <a:schemeClr val="tx1"/>
                </a:solidFill>
              </a:rPr>
              <a:t>Cultural Reproduction </a:t>
            </a:r>
            <a:r>
              <a:rPr lang="en-US" sz="2400" dirty="0">
                <a:solidFill>
                  <a:schemeClr val="tx1"/>
                </a:solidFill>
              </a:rPr>
              <a:t>– institutions can reproduce existing power structures by giving privilege to those sharing the cultural background of the class in power, which disadvantages those who are not members of that class.</a:t>
            </a:r>
          </a:p>
          <a:p>
            <a:r>
              <a:rPr lang="en-US" sz="2400" u="sng" dirty="0">
                <a:solidFill>
                  <a:schemeClr val="tx1"/>
                </a:solidFill>
              </a:rPr>
              <a:t>Belonging </a:t>
            </a:r>
            <a:r>
              <a:rPr lang="en-US" sz="2400" dirty="0">
                <a:solidFill>
                  <a:schemeClr val="tx1"/>
                </a:solidFill>
              </a:rPr>
              <a:t>– studies show feelings of belonging improve student retention. </a:t>
            </a:r>
            <a:r>
              <a:rPr lang="en-US" sz="1100" dirty="0">
                <a:solidFill>
                  <a:schemeClr val="tx1"/>
                </a:solidFill>
              </a:rPr>
              <a:t>O'Keefe, P. (2013). A Sense of Belonging: Improving Student Retention. College Student Journal, 47(4), 605-613.</a:t>
            </a:r>
          </a:p>
          <a:p>
            <a:r>
              <a:rPr lang="en-US" sz="2400" u="sng" dirty="0">
                <a:solidFill>
                  <a:schemeClr val="tx1"/>
                </a:solidFill>
              </a:rPr>
              <a:t>Friction Theory </a:t>
            </a:r>
            <a:r>
              <a:rPr lang="en-US" sz="2400" dirty="0">
                <a:solidFill>
                  <a:schemeClr val="tx1"/>
                </a:solidFill>
              </a:rPr>
              <a:t>– “friction” in a student’s journey can cause progress to halt. Not all students have the same tools for dealing with these frictions and some will get derailed. </a:t>
            </a:r>
            <a:r>
              <a:rPr lang="en-US" sz="900" dirty="0">
                <a:solidFill>
                  <a:schemeClr val="tx1"/>
                </a:solidFill>
              </a:rPr>
              <a:t>Aagard, T. &amp; Dodd, S. (2019). Graduating in Spite of Us? Identifying and Reducing Friction Points for Students. College and University, 94(3), 63-68.</a:t>
            </a:r>
          </a:p>
          <a:p>
            <a:endParaRPr lang="en-US" sz="1500" dirty="0">
              <a:solidFill>
                <a:schemeClr val="tx1"/>
              </a:solidFill>
            </a:endParaRPr>
          </a:p>
        </p:txBody>
      </p:sp>
    </p:spTree>
    <p:extLst>
      <p:ext uri="{BB962C8B-B14F-4D97-AF65-F5344CB8AC3E}">
        <p14:creationId xmlns:p14="http://schemas.microsoft.com/office/powerpoint/2010/main" val="3234513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401C-3146-4DFB-8EB0-DC487C245984}"/>
              </a:ext>
            </a:extLst>
          </p:cNvPr>
          <p:cNvSpPr>
            <a:spLocks noGrp="1"/>
          </p:cNvSpPr>
          <p:nvPr>
            <p:ph type="title"/>
          </p:nvPr>
        </p:nvSpPr>
        <p:spPr>
          <a:xfrm>
            <a:off x="629488" y="604283"/>
            <a:ext cx="8596668" cy="916173"/>
          </a:xfrm>
        </p:spPr>
        <p:txBody>
          <a:bodyPr>
            <a:normAutofit fontScale="90000"/>
          </a:bodyPr>
          <a:lstStyle/>
          <a:p>
            <a:r>
              <a:rPr lang="en-US" dirty="0"/>
              <a:t>Access and Equity – problems with “traditional academic” writing</a:t>
            </a:r>
          </a:p>
        </p:txBody>
      </p:sp>
      <p:sp>
        <p:nvSpPr>
          <p:cNvPr id="3" name="Content Placeholder 2">
            <a:extLst>
              <a:ext uri="{FF2B5EF4-FFF2-40B4-BE49-F238E27FC236}">
                <a16:creationId xmlns:a16="http://schemas.microsoft.com/office/drawing/2014/main" id="{EC70C6DF-CB38-49C3-902D-EF37C6FA0288}"/>
              </a:ext>
            </a:extLst>
          </p:cNvPr>
          <p:cNvSpPr>
            <a:spLocks noGrp="1"/>
          </p:cNvSpPr>
          <p:nvPr>
            <p:ph idx="1"/>
          </p:nvPr>
        </p:nvSpPr>
        <p:spPr>
          <a:xfrm>
            <a:off x="677334" y="1881739"/>
            <a:ext cx="8596668" cy="4721080"/>
          </a:xfrm>
        </p:spPr>
        <p:txBody>
          <a:bodyPr>
            <a:normAutofit/>
          </a:bodyPr>
          <a:lstStyle/>
          <a:p>
            <a:pPr marL="0" indent="0">
              <a:buNone/>
            </a:pPr>
            <a:r>
              <a:rPr lang="en-US" sz="2400" dirty="0">
                <a:solidFill>
                  <a:schemeClr val="tx1"/>
                </a:solidFill>
              </a:rPr>
              <a:t>Higher education jargon. </a:t>
            </a:r>
          </a:p>
          <a:p>
            <a:r>
              <a:rPr lang="en-US" sz="2400" i="1" dirty="0">
                <a:solidFill>
                  <a:schemeClr val="tx1"/>
                </a:solidFill>
              </a:rPr>
              <a:t>Who is more likely to know these terms – first generation students, or students whose parents went to college? Will a student who doesn’t understand these terms feel like they belong?</a:t>
            </a:r>
          </a:p>
          <a:p>
            <a:pPr marL="0" indent="0">
              <a:buNone/>
            </a:pPr>
            <a:r>
              <a:rPr lang="en-US" sz="2400" dirty="0">
                <a:solidFill>
                  <a:schemeClr val="tx1"/>
                </a:solidFill>
              </a:rPr>
              <a:t>Academia-ese often uses convoluted sentence structures, including parenthetical clauses, bureaucratic tone, and complex words. </a:t>
            </a:r>
          </a:p>
          <a:p>
            <a:r>
              <a:rPr lang="en-US" sz="2400" dirty="0">
                <a:solidFill>
                  <a:schemeClr val="tx1"/>
                </a:solidFill>
              </a:rPr>
              <a:t>W</a:t>
            </a:r>
            <a:r>
              <a:rPr lang="en-US" sz="2400" i="1" dirty="0">
                <a:solidFill>
                  <a:schemeClr val="tx1"/>
                </a:solidFill>
              </a:rPr>
              <a:t>ho does this advantage, and who does it disadvantage?</a:t>
            </a:r>
            <a:r>
              <a:rPr lang="en-US" sz="2400" dirty="0">
                <a:solidFill>
                  <a:schemeClr val="tx1"/>
                </a:solidFill>
              </a:rPr>
              <a:t> </a:t>
            </a:r>
          </a:p>
          <a:p>
            <a:pPr marL="0" indent="0">
              <a:buNone/>
            </a:pPr>
            <a:endParaRPr lang="en-US" sz="2400" dirty="0">
              <a:solidFill>
                <a:schemeClr val="tx1"/>
              </a:solidFill>
            </a:endParaRPr>
          </a:p>
          <a:p>
            <a:pPr marL="0" indent="0">
              <a:buNone/>
            </a:pPr>
            <a:endParaRPr lang="en-US" sz="2400" dirty="0">
              <a:solidFill>
                <a:schemeClr val="tx1"/>
              </a:solidFill>
            </a:endParaRPr>
          </a:p>
        </p:txBody>
      </p:sp>
    </p:spTree>
    <p:extLst>
      <p:ext uri="{BB962C8B-B14F-4D97-AF65-F5344CB8AC3E}">
        <p14:creationId xmlns:p14="http://schemas.microsoft.com/office/powerpoint/2010/main" val="20701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401C-3146-4DFB-8EB0-DC487C245984}"/>
              </a:ext>
            </a:extLst>
          </p:cNvPr>
          <p:cNvSpPr>
            <a:spLocks noGrp="1"/>
          </p:cNvSpPr>
          <p:nvPr>
            <p:ph type="title"/>
          </p:nvPr>
        </p:nvSpPr>
        <p:spPr>
          <a:xfrm>
            <a:off x="629488" y="604283"/>
            <a:ext cx="8596668" cy="1320800"/>
          </a:xfrm>
        </p:spPr>
        <p:txBody>
          <a:bodyPr/>
          <a:lstStyle/>
          <a:p>
            <a:r>
              <a:rPr lang="en-US" dirty="0"/>
              <a:t>Access and Equity – Example 1</a:t>
            </a:r>
          </a:p>
        </p:txBody>
      </p:sp>
      <p:sp>
        <p:nvSpPr>
          <p:cNvPr id="3" name="Content Placeholder 2">
            <a:extLst>
              <a:ext uri="{FF2B5EF4-FFF2-40B4-BE49-F238E27FC236}">
                <a16:creationId xmlns:a16="http://schemas.microsoft.com/office/drawing/2014/main" id="{EC70C6DF-CB38-49C3-902D-EF37C6FA0288}"/>
              </a:ext>
            </a:extLst>
          </p:cNvPr>
          <p:cNvSpPr>
            <a:spLocks noGrp="1"/>
          </p:cNvSpPr>
          <p:nvPr>
            <p:ph idx="1"/>
          </p:nvPr>
        </p:nvSpPr>
        <p:spPr>
          <a:xfrm>
            <a:off x="677334" y="2160589"/>
            <a:ext cx="8596668" cy="4442230"/>
          </a:xfrm>
        </p:spPr>
        <p:txBody>
          <a:bodyPr>
            <a:normAutofit fontScale="92500" lnSpcReduction="10000"/>
          </a:bodyPr>
          <a:lstStyle/>
          <a:p>
            <a:pPr marL="0" indent="0">
              <a:buNone/>
            </a:pPr>
            <a:r>
              <a:rPr lang="en-US" sz="2400" dirty="0">
                <a:solidFill>
                  <a:schemeClr val="tx1"/>
                </a:solidFill>
              </a:rPr>
              <a:t>2017 Study of international graduate admissions websites and materials.</a:t>
            </a:r>
          </a:p>
          <a:p>
            <a:pPr marL="0" indent="0">
              <a:buNone/>
            </a:pPr>
            <a:r>
              <a:rPr lang="en-US" sz="2400" dirty="0">
                <a:solidFill>
                  <a:schemeClr val="tx1"/>
                </a:solidFill>
              </a:rPr>
              <a:t>The average materials are written at “15th grade or above” reading level, but the minimum TOEFL score expected of applicants was listed as equivalent to a “12th grade” reading level. </a:t>
            </a:r>
          </a:p>
          <a:p>
            <a:pPr marL="0" indent="0">
              <a:buNone/>
            </a:pPr>
            <a:endParaRPr lang="en-US" sz="2400" dirty="0">
              <a:solidFill>
                <a:schemeClr val="tx1"/>
              </a:solidFill>
            </a:endParaRPr>
          </a:p>
          <a:p>
            <a:pPr marL="0" indent="0" algn="ctr">
              <a:buNone/>
            </a:pPr>
            <a:r>
              <a:rPr lang="en-US" sz="3900" dirty="0">
                <a:solidFill>
                  <a:srgbClr val="C00000"/>
                </a:solidFill>
              </a:rPr>
              <a:t>?</a:t>
            </a:r>
          </a:p>
          <a:p>
            <a:pPr marL="0" indent="0">
              <a:buNone/>
            </a:pPr>
            <a:endParaRPr lang="en-US" sz="2400" dirty="0">
              <a:solidFill>
                <a:schemeClr val="tx1"/>
              </a:solidFill>
            </a:endParaRPr>
          </a:p>
          <a:p>
            <a:pPr marL="0" indent="0">
              <a:buNone/>
            </a:pPr>
            <a:r>
              <a:rPr lang="en-US" i="1" dirty="0"/>
              <a:t>Taylor, Z. W. (2017). Speaking in tongues: Can international graduate students read international graduate admissions materials? International Journal of Higher Education, 6(3).</a:t>
            </a:r>
          </a:p>
          <a:p>
            <a:pPr marL="0" indent="0">
              <a:buNone/>
            </a:pPr>
            <a:endParaRPr lang="en-US" sz="2400" dirty="0">
              <a:solidFill>
                <a:schemeClr val="tx1"/>
              </a:solidFill>
            </a:endParaRPr>
          </a:p>
        </p:txBody>
      </p:sp>
    </p:spTree>
    <p:extLst>
      <p:ext uri="{BB962C8B-B14F-4D97-AF65-F5344CB8AC3E}">
        <p14:creationId xmlns:p14="http://schemas.microsoft.com/office/powerpoint/2010/main" val="3173449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401C-3146-4DFB-8EB0-DC487C245984}"/>
              </a:ext>
            </a:extLst>
          </p:cNvPr>
          <p:cNvSpPr>
            <a:spLocks noGrp="1"/>
          </p:cNvSpPr>
          <p:nvPr>
            <p:ph type="title"/>
          </p:nvPr>
        </p:nvSpPr>
        <p:spPr>
          <a:xfrm>
            <a:off x="629488" y="604283"/>
            <a:ext cx="8596668" cy="1320800"/>
          </a:xfrm>
        </p:spPr>
        <p:txBody>
          <a:bodyPr/>
          <a:lstStyle/>
          <a:p>
            <a:r>
              <a:rPr lang="en-US" dirty="0"/>
              <a:t>Access and Equity – Example 2</a:t>
            </a:r>
          </a:p>
        </p:txBody>
      </p:sp>
      <p:sp>
        <p:nvSpPr>
          <p:cNvPr id="3" name="Content Placeholder 2">
            <a:extLst>
              <a:ext uri="{FF2B5EF4-FFF2-40B4-BE49-F238E27FC236}">
                <a16:creationId xmlns:a16="http://schemas.microsoft.com/office/drawing/2014/main" id="{EC70C6DF-CB38-49C3-902D-EF37C6FA0288}"/>
              </a:ext>
            </a:extLst>
          </p:cNvPr>
          <p:cNvSpPr>
            <a:spLocks noGrp="1"/>
          </p:cNvSpPr>
          <p:nvPr>
            <p:ph idx="1"/>
          </p:nvPr>
        </p:nvSpPr>
        <p:spPr>
          <a:xfrm>
            <a:off x="677334" y="2160589"/>
            <a:ext cx="8596668" cy="4442230"/>
          </a:xfrm>
        </p:spPr>
        <p:txBody>
          <a:bodyPr>
            <a:normAutofit lnSpcReduction="10000"/>
          </a:bodyPr>
          <a:lstStyle/>
          <a:p>
            <a:pPr marL="0" indent="0">
              <a:buNone/>
            </a:pPr>
            <a:r>
              <a:rPr lang="en-US" sz="2400" dirty="0">
                <a:solidFill>
                  <a:schemeClr val="tx1"/>
                </a:solidFill>
              </a:rPr>
              <a:t>2013 study on accessibility of Community College websites </a:t>
            </a:r>
          </a:p>
          <a:p>
            <a:pPr marL="0" indent="0">
              <a:buNone/>
            </a:pPr>
            <a:r>
              <a:rPr lang="en-US" sz="2400" dirty="0">
                <a:solidFill>
                  <a:schemeClr val="tx1"/>
                </a:solidFill>
              </a:rPr>
              <a:t>70% of the test students (which included both students with disabilities and students without disabilities as a control group) encountered difficulty completing tasks like finding class meeting times, or filling out an online form </a:t>
            </a:r>
            <a:r>
              <a:rPr lang="en-US" sz="2400" u="sng" dirty="0">
                <a:solidFill>
                  <a:schemeClr val="tx1"/>
                </a:solidFill>
              </a:rPr>
              <a:t>due to not being familiar with higher-ed terminology</a:t>
            </a:r>
            <a:r>
              <a:rPr lang="en-US" sz="2400" dirty="0">
                <a:solidFill>
                  <a:schemeClr val="tx1"/>
                </a:solidFill>
              </a:rPr>
              <a:t>.</a:t>
            </a:r>
          </a:p>
          <a:p>
            <a:pPr marL="0" indent="0">
              <a:buNone/>
            </a:pPr>
            <a:endParaRPr lang="en-US" sz="2400" dirty="0">
              <a:solidFill>
                <a:schemeClr val="tx1"/>
              </a:solidFill>
            </a:endParaRPr>
          </a:p>
          <a:p>
            <a:pPr marL="0" indent="0">
              <a:buNone/>
            </a:pPr>
            <a:endParaRPr lang="en-US" sz="2400" dirty="0">
              <a:solidFill>
                <a:schemeClr val="tx1"/>
              </a:solidFill>
            </a:endParaRPr>
          </a:p>
          <a:p>
            <a:pPr marL="0" indent="0">
              <a:buNone/>
            </a:pPr>
            <a:endParaRPr lang="en-US" sz="2400" dirty="0">
              <a:solidFill>
                <a:schemeClr val="tx1"/>
              </a:solidFill>
            </a:endParaRPr>
          </a:p>
          <a:p>
            <a:pPr marL="0" indent="0" algn="r">
              <a:buNone/>
            </a:pPr>
            <a:r>
              <a:rPr lang="en-US" sz="1400" i="1" dirty="0">
                <a:solidFill>
                  <a:schemeClr val="tx1"/>
                </a:solidFill>
              </a:rPr>
              <a:t>Erickson, W., Trerise, S., &amp; Lee, C. (2013). The Accessibility an Usability of College Websites: Is Your Website Presenting Barriers to Potential Students? Community College Journal of Research and Practice, 37(11), 864-876.</a:t>
            </a:r>
          </a:p>
          <a:p>
            <a:pPr marL="0" indent="0">
              <a:buNone/>
            </a:pPr>
            <a:endParaRPr lang="en-US" sz="2400" dirty="0">
              <a:solidFill>
                <a:schemeClr val="tx1"/>
              </a:solidFill>
            </a:endParaRPr>
          </a:p>
          <a:p>
            <a:pPr marL="0" indent="0">
              <a:buNone/>
            </a:pPr>
            <a:endParaRPr lang="en-US" sz="2400" dirty="0">
              <a:solidFill>
                <a:schemeClr val="tx1"/>
              </a:solidFill>
            </a:endParaRPr>
          </a:p>
        </p:txBody>
      </p:sp>
    </p:spTree>
    <p:extLst>
      <p:ext uri="{BB962C8B-B14F-4D97-AF65-F5344CB8AC3E}">
        <p14:creationId xmlns:p14="http://schemas.microsoft.com/office/powerpoint/2010/main" val="475281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401C-3146-4DFB-8EB0-DC487C245984}"/>
              </a:ext>
            </a:extLst>
          </p:cNvPr>
          <p:cNvSpPr>
            <a:spLocks noGrp="1"/>
          </p:cNvSpPr>
          <p:nvPr>
            <p:ph type="title"/>
          </p:nvPr>
        </p:nvSpPr>
        <p:spPr>
          <a:xfrm>
            <a:off x="629488" y="604283"/>
            <a:ext cx="8596668" cy="1320800"/>
          </a:xfrm>
        </p:spPr>
        <p:txBody>
          <a:bodyPr/>
          <a:lstStyle/>
          <a:p>
            <a:r>
              <a:rPr lang="en-US" dirty="0"/>
              <a:t>Plain Language is effective, and doesn’t reinforce access and equity issues.</a:t>
            </a:r>
          </a:p>
        </p:txBody>
      </p:sp>
      <p:sp>
        <p:nvSpPr>
          <p:cNvPr id="3" name="Content Placeholder 2">
            <a:extLst>
              <a:ext uri="{FF2B5EF4-FFF2-40B4-BE49-F238E27FC236}">
                <a16:creationId xmlns:a16="http://schemas.microsoft.com/office/drawing/2014/main" id="{EC70C6DF-CB38-49C3-902D-EF37C6FA0288}"/>
              </a:ext>
            </a:extLst>
          </p:cNvPr>
          <p:cNvSpPr>
            <a:spLocks noGrp="1"/>
          </p:cNvSpPr>
          <p:nvPr>
            <p:ph idx="1"/>
          </p:nvPr>
        </p:nvSpPr>
        <p:spPr>
          <a:xfrm>
            <a:off x="629488" y="2028055"/>
            <a:ext cx="8596668" cy="4442230"/>
          </a:xfrm>
        </p:spPr>
        <p:txBody>
          <a:bodyPr>
            <a:normAutofit lnSpcReduction="10000"/>
          </a:bodyPr>
          <a:lstStyle/>
          <a:p>
            <a:pPr marL="0" indent="0">
              <a:buNone/>
            </a:pPr>
            <a:r>
              <a:rPr lang="en-US" sz="2400" dirty="0">
                <a:solidFill>
                  <a:schemeClr val="tx1"/>
                </a:solidFill>
              </a:rPr>
              <a:t>Plain language writing is accessible to everyone. </a:t>
            </a:r>
          </a:p>
          <a:p>
            <a:pPr lvl="1"/>
            <a:r>
              <a:rPr lang="en-US" sz="2400" dirty="0">
                <a:solidFill>
                  <a:schemeClr val="tx1"/>
                </a:solidFill>
              </a:rPr>
              <a:t>Helps break cycles of cultural reproduction</a:t>
            </a:r>
          </a:p>
          <a:p>
            <a:pPr lvl="1"/>
            <a:r>
              <a:rPr lang="en-US" sz="2400" dirty="0">
                <a:solidFill>
                  <a:schemeClr val="tx1"/>
                </a:solidFill>
              </a:rPr>
              <a:t>Doesn’t “gatekeep”</a:t>
            </a:r>
          </a:p>
          <a:p>
            <a:pPr marL="0" indent="0">
              <a:buNone/>
            </a:pPr>
            <a:r>
              <a:rPr lang="en-US" sz="2400" dirty="0">
                <a:solidFill>
                  <a:schemeClr val="tx1"/>
                </a:solidFill>
              </a:rPr>
              <a:t>Plain language writing improves understanding.</a:t>
            </a:r>
          </a:p>
          <a:p>
            <a:pPr lvl="1"/>
            <a:r>
              <a:rPr lang="en-US" sz="2400" dirty="0">
                <a:solidFill>
                  <a:schemeClr val="tx1"/>
                </a:solidFill>
              </a:rPr>
              <a:t>Plain language writing means readers are more likely to understand what you want them to know or do.</a:t>
            </a:r>
          </a:p>
          <a:p>
            <a:pPr lvl="1"/>
            <a:r>
              <a:rPr lang="en-US" sz="2400" dirty="0">
                <a:solidFill>
                  <a:schemeClr val="tx1"/>
                </a:solidFill>
              </a:rPr>
              <a:t>Understanding helps with feelings of belonging</a:t>
            </a:r>
          </a:p>
          <a:p>
            <a:pPr lvl="1"/>
            <a:r>
              <a:rPr lang="en-US" sz="2400" dirty="0">
                <a:solidFill>
                  <a:schemeClr val="tx1"/>
                </a:solidFill>
              </a:rPr>
              <a:t>Understanding leads to less “friction” that traditionally marginalized students may have a harder time overcoming. </a:t>
            </a:r>
          </a:p>
          <a:p>
            <a:pPr marL="0" indent="0">
              <a:buNone/>
            </a:pPr>
            <a:endParaRPr lang="en-US" sz="2400" dirty="0">
              <a:solidFill>
                <a:schemeClr val="tx1"/>
              </a:solidFill>
            </a:endParaRPr>
          </a:p>
        </p:txBody>
      </p:sp>
    </p:spTree>
    <p:extLst>
      <p:ext uri="{BB962C8B-B14F-4D97-AF65-F5344CB8AC3E}">
        <p14:creationId xmlns:p14="http://schemas.microsoft.com/office/powerpoint/2010/main" val="3196698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15582-4D90-4E08-AFE9-B7736BBAD761}"/>
              </a:ext>
            </a:extLst>
          </p:cNvPr>
          <p:cNvSpPr>
            <a:spLocks noGrp="1"/>
          </p:cNvSpPr>
          <p:nvPr>
            <p:ph type="title"/>
          </p:nvPr>
        </p:nvSpPr>
        <p:spPr/>
        <p:txBody>
          <a:bodyPr/>
          <a:lstStyle/>
          <a:p>
            <a:r>
              <a:rPr lang="en-US" dirty="0"/>
              <a:t>So…why aren’t we already doing it?</a:t>
            </a:r>
          </a:p>
        </p:txBody>
      </p:sp>
      <p:sp>
        <p:nvSpPr>
          <p:cNvPr id="3" name="Text Placeholder 2">
            <a:extLst>
              <a:ext uri="{FF2B5EF4-FFF2-40B4-BE49-F238E27FC236}">
                <a16:creationId xmlns:a16="http://schemas.microsoft.com/office/drawing/2014/main" id="{5359EEF1-BCBF-4B67-81FC-D34165F834CE}"/>
              </a:ext>
            </a:extLst>
          </p:cNvPr>
          <p:cNvSpPr>
            <a:spLocks noGrp="1"/>
          </p:cNvSpPr>
          <p:nvPr>
            <p:ph type="body" idx="1"/>
          </p:nvPr>
        </p:nvSpPr>
        <p:spPr/>
        <p:txBody>
          <a:bodyPr>
            <a:normAutofit/>
          </a:bodyPr>
          <a:lstStyle/>
          <a:p>
            <a:r>
              <a:rPr lang="en-US" sz="2400" dirty="0"/>
              <a:t>Barriers to Plain Language writing in higher education</a:t>
            </a:r>
          </a:p>
        </p:txBody>
      </p:sp>
    </p:spTree>
    <p:extLst>
      <p:ext uri="{BB962C8B-B14F-4D97-AF65-F5344CB8AC3E}">
        <p14:creationId xmlns:p14="http://schemas.microsoft.com/office/powerpoint/2010/main" val="1587890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0EA3AE3-8CB9-4FF2-A505-C9BF5DAC6C9A}"/>
              </a:ext>
            </a:extLst>
          </p:cNvPr>
          <p:cNvSpPr txBox="1"/>
          <p:nvPr/>
        </p:nvSpPr>
        <p:spPr>
          <a:xfrm>
            <a:off x="5078902" y="2661385"/>
            <a:ext cx="4061922" cy="1754326"/>
          </a:xfrm>
          <a:prstGeom prst="rect">
            <a:avLst/>
          </a:prstGeom>
          <a:solidFill>
            <a:schemeClr val="accent2">
              <a:lumMod val="20000"/>
              <a:lumOff val="80000"/>
            </a:schemeClr>
          </a:solidFill>
          <a:ln>
            <a:noFill/>
          </a:ln>
        </p:spPr>
        <p:txBody>
          <a:bodyPr wrap="square" rtlCol="0">
            <a:spAutoFit/>
          </a:bodyPr>
          <a:lstStyle/>
          <a:p>
            <a:r>
              <a:rPr lang="en-US" dirty="0"/>
              <a:t>Professional development is worth spending time on (we’re here, aren’t we?). And if most readers understand your email, you will get fewer questions…which means fewer emails!</a:t>
            </a:r>
          </a:p>
        </p:txBody>
      </p:sp>
      <p:pic>
        <p:nvPicPr>
          <p:cNvPr id="17" name="Graphic 16" descr="Hourglass" hidden="1">
            <a:extLst>
              <a:ext uri="{FF2B5EF4-FFF2-40B4-BE49-F238E27FC236}">
                <a16:creationId xmlns:a16="http://schemas.microsoft.com/office/drawing/2014/main" id="{59414964-321D-408D-AA79-5BD359C6094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0321" y="677243"/>
            <a:ext cx="1224013" cy="1224013"/>
          </a:xfrm>
          <a:prstGeom prst="rect">
            <a:avLst/>
          </a:prstGeom>
        </p:spPr>
      </p:pic>
      <p:sp>
        <p:nvSpPr>
          <p:cNvPr id="11" name="TextBox 10">
            <a:extLst>
              <a:ext uri="{FF2B5EF4-FFF2-40B4-BE49-F238E27FC236}">
                <a16:creationId xmlns:a16="http://schemas.microsoft.com/office/drawing/2014/main" id="{82FA63F3-28B0-4FB0-86D0-DF842610EC7B}"/>
              </a:ext>
            </a:extLst>
          </p:cNvPr>
          <p:cNvSpPr txBox="1"/>
          <p:nvPr/>
        </p:nvSpPr>
        <p:spPr>
          <a:xfrm>
            <a:off x="5135865" y="4980428"/>
            <a:ext cx="3947995" cy="1754326"/>
          </a:xfrm>
          <a:prstGeom prst="rect">
            <a:avLst/>
          </a:prstGeom>
          <a:solidFill>
            <a:schemeClr val="accent2">
              <a:lumMod val="20000"/>
              <a:lumOff val="80000"/>
            </a:schemeClr>
          </a:solidFill>
        </p:spPr>
        <p:txBody>
          <a:bodyPr wrap="square" rtlCol="0">
            <a:spAutoFit/>
          </a:bodyPr>
          <a:lstStyle/>
          <a:p>
            <a:r>
              <a:rPr lang="en-US" dirty="0"/>
              <a:t>So…don’t? At least not right away.</a:t>
            </a:r>
          </a:p>
          <a:p>
            <a:r>
              <a:rPr lang="en-US" dirty="0"/>
              <a:t>Are there “trouble spots?”</a:t>
            </a:r>
          </a:p>
          <a:p>
            <a:r>
              <a:rPr lang="en-US" dirty="0"/>
              <a:t>Are you updating something anyway?</a:t>
            </a:r>
          </a:p>
          <a:p>
            <a:r>
              <a:rPr lang="en-US" dirty="0"/>
              <a:t>Can you start something new using Plain Language?</a:t>
            </a:r>
          </a:p>
        </p:txBody>
      </p:sp>
      <p:sp>
        <p:nvSpPr>
          <p:cNvPr id="10" name="TextBox 9">
            <a:extLst>
              <a:ext uri="{FF2B5EF4-FFF2-40B4-BE49-F238E27FC236}">
                <a16:creationId xmlns:a16="http://schemas.microsoft.com/office/drawing/2014/main" id="{C07C3517-4123-4E38-A8F0-A75F6D58F440}"/>
              </a:ext>
            </a:extLst>
          </p:cNvPr>
          <p:cNvSpPr txBox="1"/>
          <p:nvPr/>
        </p:nvSpPr>
        <p:spPr>
          <a:xfrm>
            <a:off x="1164657" y="4923322"/>
            <a:ext cx="3691288" cy="646331"/>
          </a:xfrm>
          <a:prstGeom prst="rect">
            <a:avLst/>
          </a:prstGeom>
          <a:noFill/>
        </p:spPr>
        <p:txBody>
          <a:bodyPr wrap="square" rtlCol="0">
            <a:spAutoFit/>
          </a:bodyPr>
          <a:lstStyle/>
          <a:p>
            <a:r>
              <a:rPr lang="en-US" dirty="0"/>
              <a:t>The thought of rewriting everything is overwhelming! </a:t>
            </a:r>
          </a:p>
        </p:txBody>
      </p:sp>
      <p:sp>
        <p:nvSpPr>
          <p:cNvPr id="5" name="TextBox 4">
            <a:extLst>
              <a:ext uri="{FF2B5EF4-FFF2-40B4-BE49-F238E27FC236}">
                <a16:creationId xmlns:a16="http://schemas.microsoft.com/office/drawing/2014/main" id="{B23759B6-767D-49F4-A8F9-7A11D32E9D46}"/>
              </a:ext>
            </a:extLst>
          </p:cNvPr>
          <p:cNvSpPr txBox="1"/>
          <p:nvPr/>
        </p:nvSpPr>
        <p:spPr>
          <a:xfrm>
            <a:off x="1016061" y="2661385"/>
            <a:ext cx="4066078" cy="1477328"/>
          </a:xfrm>
          <a:prstGeom prst="rect">
            <a:avLst/>
          </a:prstGeom>
          <a:noFill/>
        </p:spPr>
        <p:txBody>
          <a:bodyPr wrap="square" rtlCol="0">
            <a:spAutoFit/>
          </a:bodyPr>
          <a:lstStyle/>
          <a:p>
            <a:r>
              <a:rPr lang="en-US" dirty="0"/>
              <a:t>We have learned to not write in Plain Language, and re-training ourselves takes time we may not feel we have. Plus, who wants to take more time composing an email!? </a:t>
            </a:r>
          </a:p>
        </p:txBody>
      </p:sp>
      <p:graphicFrame>
        <p:nvGraphicFramePr>
          <p:cNvPr id="3" name="Table 2">
            <a:extLst>
              <a:ext uri="{FF2B5EF4-FFF2-40B4-BE49-F238E27FC236}">
                <a16:creationId xmlns:a16="http://schemas.microsoft.com/office/drawing/2014/main" id="{10FC6901-58E4-4F0A-ACDF-F0E2A78F68C0}"/>
              </a:ext>
            </a:extLst>
          </p:cNvPr>
          <p:cNvGraphicFramePr>
            <a:graphicFrameLocks noGrp="1"/>
          </p:cNvGraphicFramePr>
          <p:nvPr>
            <p:extLst>
              <p:ext uri="{D42A27DB-BD31-4B8C-83A1-F6EECF244321}">
                <p14:modId xmlns:p14="http://schemas.microsoft.com/office/powerpoint/2010/main" val="2075464881"/>
              </p:ext>
            </p:extLst>
          </p:nvPr>
        </p:nvGraphicFramePr>
        <p:xfrm>
          <a:off x="1016061" y="2067203"/>
          <a:ext cx="8128000" cy="3708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911884993"/>
                    </a:ext>
                  </a:extLst>
                </a:gridCol>
                <a:gridCol w="4064000">
                  <a:extLst>
                    <a:ext uri="{9D8B030D-6E8A-4147-A177-3AD203B41FA5}">
                      <a16:colId xmlns:a16="http://schemas.microsoft.com/office/drawing/2014/main" val="1234023740"/>
                    </a:ext>
                  </a:extLst>
                </a:gridCol>
              </a:tblGrid>
              <a:tr h="370840">
                <a:tc>
                  <a:txBody>
                    <a:bodyPr/>
                    <a:lstStyle/>
                    <a:p>
                      <a:r>
                        <a:rPr lang="en-US" dirty="0"/>
                        <a:t>We are busy…</a:t>
                      </a:r>
                    </a:p>
                  </a:txBody>
                  <a:tcPr/>
                </a:tc>
                <a:tc>
                  <a:txBody>
                    <a:bodyPr/>
                    <a:lstStyle/>
                    <a:p>
                      <a:r>
                        <a:rPr lang="en-US" dirty="0"/>
                        <a:t>But:</a:t>
                      </a:r>
                    </a:p>
                  </a:txBody>
                  <a:tcPr/>
                </a:tc>
                <a:extLst>
                  <a:ext uri="{0D108BD9-81ED-4DB2-BD59-A6C34878D82A}">
                    <a16:rowId xmlns:a16="http://schemas.microsoft.com/office/drawing/2014/main" val="3748052105"/>
                  </a:ext>
                </a:extLst>
              </a:tr>
            </a:tbl>
          </a:graphicData>
        </a:graphic>
      </p:graphicFrame>
      <p:sp>
        <p:nvSpPr>
          <p:cNvPr id="2" name="Title 1">
            <a:extLst>
              <a:ext uri="{FF2B5EF4-FFF2-40B4-BE49-F238E27FC236}">
                <a16:creationId xmlns:a16="http://schemas.microsoft.com/office/drawing/2014/main" id="{565461C2-EAAA-48BF-A371-56F6B70DBC9B}"/>
              </a:ext>
            </a:extLst>
          </p:cNvPr>
          <p:cNvSpPr>
            <a:spLocks noGrp="1"/>
          </p:cNvSpPr>
          <p:nvPr>
            <p:ph type="title"/>
          </p:nvPr>
        </p:nvSpPr>
        <p:spPr>
          <a:xfrm>
            <a:off x="677334" y="628850"/>
            <a:ext cx="8596668" cy="1320800"/>
          </a:xfrm>
        </p:spPr>
        <p:txBody>
          <a:bodyPr/>
          <a:lstStyle/>
          <a:p>
            <a:r>
              <a:rPr lang="en-US" i="1" dirty="0"/>
              <a:t>Barrier 1: Time</a:t>
            </a:r>
          </a:p>
        </p:txBody>
      </p:sp>
    </p:spTree>
    <p:extLst>
      <p:ext uri="{BB962C8B-B14F-4D97-AF65-F5344CB8AC3E}">
        <p14:creationId xmlns:p14="http://schemas.microsoft.com/office/powerpoint/2010/main" val="45227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10"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phic 11" descr="Thought bubble" hidden="1">
            <a:extLst>
              <a:ext uri="{FF2B5EF4-FFF2-40B4-BE49-F238E27FC236}">
                <a16:creationId xmlns:a16="http://schemas.microsoft.com/office/drawing/2014/main" id="{2414F79F-6A9E-4D06-A0F8-B5417DE76D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3060" y="659617"/>
            <a:ext cx="1320800" cy="1320800"/>
          </a:xfrm>
          <a:prstGeom prst="rect">
            <a:avLst/>
          </a:prstGeom>
        </p:spPr>
      </p:pic>
      <p:sp>
        <p:nvSpPr>
          <p:cNvPr id="11" name="TextBox 10">
            <a:extLst>
              <a:ext uri="{FF2B5EF4-FFF2-40B4-BE49-F238E27FC236}">
                <a16:creationId xmlns:a16="http://schemas.microsoft.com/office/drawing/2014/main" id="{82FA63F3-28B0-4FB0-86D0-DF842610EC7B}"/>
              </a:ext>
            </a:extLst>
          </p:cNvPr>
          <p:cNvSpPr txBox="1"/>
          <p:nvPr/>
        </p:nvSpPr>
        <p:spPr>
          <a:xfrm>
            <a:off x="5103752" y="4980428"/>
            <a:ext cx="4037072" cy="1754326"/>
          </a:xfrm>
          <a:prstGeom prst="rect">
            <a:avLst/>
          </a:prstGeom>
          <a:solidFill>
            <a:schemeClr val="accent2">
              <a:lumMod val="20000"/>
              <a:lumOff val="80000"/>
            </a:schemeClr>
          </a:solidFill>
        </p:spPr>
        <p:txBody>
          <a:bodyPr wrap="square" rtlCol="0">
            <a:spAutoFit/>
          </a:bodyPr>
          <a:lstStyle/>
          <a:p>
            <a:r>
              <a:rPr lang="en-US" dirty="0"/>
              <a:t>Realistically, most readers aren’t going to care about the background policy, history, or the one strange possible outlier you can think of. And you can still include it if you want, just in the right place!</a:t>
            </a:r>
          </a:p>
        </p:txBody>
      </p:sp>
      <p:sp>
        <p:nvSpPr>
          <p:cNvPr id="10" name="TextBox 9">
            <a:extLst>
              <a:ext uri="{FF2B5EF4-FFF2-40B4-BE49-F238E27FC236}">
                <a16:creationId xmlns:a16="http://schemas.microsoft.com/office/drawing/2014/main" id="{C07C3517-4123-4E38-A8F0-A75F6D58F440}"/>
              </a:ext>
            </a:extLst>
          </p:cNvPr>
          <p:cNvSpPr txBox="1"/>
          <p:nvPr/>
        </p:nvSpPr>
        <p:spPr>
          <a:xfrm>
            <a:off x="1087654" y="4934261"/>
            <a:ext cx="3878981" cy="646331"/>
          </a:xfrm>
          <a:prstGeom prst="rect">
            <a:avLst/>
          </a:prstGeom>
          <a:noFill/>
        </p:spPr>
        <p:txBody>
          <a:bodyPr wrap="square" rtlCol="0">
            <a:spAutoFit/>
          </a:bodyPr>
          <a:lstStyle/>
          <a:p>
            <a:pPr lvl="0">
              <a:defRPr/>
            </a:pPr>
            <a:r>
              <a:rPr lang="en-US" dirty="0"/>
              <a:t>I don’t want to leave anything out that someone might want to know! </a:t>
            </a:r>
          </a:p>
        </p:txBody>
      </p:sp>
      <p:sp>
        <p:nvSpPr>
          <p:cNvPr id="9" name="TextBox 8">
            <a:extLst>
              <a:ext uri="{FF2B5EF4-FFF2-40B4-BE49-F238E27FC236}">
                <a16:creationId xmlns:a16="http://schemas.microsoft.com/office/drawing/2014/main" id="{21487713-048F-4D12-BC5F-E331FA5DF551}"/>
              </a:ext>
            </a:extLst>
          </p:cNvPr>
          <p:cNvSpPr txBox="1"/>
          <p:nvPr/>
        </p:nvSpPr>
        <p:spPr>
          <a:xfrm>
            <a:off x="5078902" y="3883526"/>
            <a:ext cx="4061922" cy="923330"/>
          </a:xfrm>
          <a:prstGeom prst="rect">
            <a:avLst/>
          </a:prstGeom>
          <a:solidFill>
            <a:schemeClr val="accent2">
              <a:lumMod val="20000"/>
              <a:lumOff val="80000"/>
            </a:schemeClr>
          </a:solidFill>
        </p:spPr>
        <p:txBody>
          <a:bodyPr wrap="square" rtlCol="0">
            <a:spAutoFit/>
          </a:bodyPr>
          <a:lstStyle/>
          <a:p>
            <a:r>
              <a:rPr lang="en-US" dirty="0"/>
              <a:t>Plain Language writing isn’t “dumbed down” writing -- it’s a skill. Advertise your skill by becoming an advocate.</a:t>
            </a:r>
          </a:p>
        </p:txBody>
      </p:sp>
      <p:sp>
        <p:nvSpPr>
          <p:cNvPr id="8" name="TextBox 7">
            <a:extLst>
              <a:ext uri="{FF2B5EF4-FFF2-40B4-BE49-F238E27FC236}">
                <a16:creationId xmlns:a16="http://schemas.microsoft.com/office/drawing/2014/main" id="{9B39DC0E-A672-4881-BC7F-11EF6711B84C}"/>
              </a:ext>
            </a:extLst>
          </p:cNvPr>
          <p:cNvSpPr txBox="1"/>
          <p:nvPr/>
        </p:nvSpPr>
        <p:spPr>
          <a:xfrm>
            <a:off x="1053966" y="3897696"/>
            <a:ext cx="3912670" cy="646331"/>
          </a:xfrm>
          <a:prstGeom prst="rect">
            <a:avLst/>
          </a:prstGeom>
          <a:noFill/>
        </p:spPr>
        <p:txBody>
          <a:bodyPr wrap="square" rtlCol="0">
            <a:spAutoFit/>
          </a:bodyPr>
          <a:lstStyle/>
          <a:p>
            <a:r>
              <a:rPr lang="en-US" dirty="0"/>
              <a:t>If I write in a basic way people will think I’m not smart.</a:t>
            </a:r>
          </a:p>
        </p:txBody>
      </p:sp>
      <p:sp>
        <p:nvSpPr>
          <p:cNvPr id="6" name="TextBox 5">
            <a:extLst>
              <a:ext uri="{FF2B5EF4-FFF2-40B4-BE49-F238E27FC236}">
                <a16:creationId xmlns:a16="http://schemas.microsoft.com/office/drawing/2014/main" id="{30EA3AE3-8CB9-4FF2-A505-C9BF5DAC6C9A}"/>
              </a:ext>
            </a:extLst>
          </p:cNvPr>
          <p:cNvSpPr txBox="1"/>
          <p:nvPr/>
        </p:nvSpPr>
        <p:spPr>
          <a:xfrm>
            <a:off x="5078902" y="2661385"/>
            <a:ext cx="4061922" cy="923330"/>
          </a:xfrm>
          <a:prstGeom prst="rect">
            <a:avLst/>
          </a:prstGeom>
          <a:solidFill>
            <a:schemeClr val="accent2">
              <a:lumMod val="20000"/>
              <a:lumOff val="80000"/>
            </a:schemeClr>
          </a:solidFill>
          <a:ln>
            <a:noFill/>
          </a:ln>
        </p:spPr>
        <p:txBody>
          <a:bodyPr wrap="square" rtlCol="0">
            <a:spAutoFit/>
          </a:bodyPr>
          <a:lstStyle/>
          <a:p>
            <a:r>
              <a:rPr lang="en-US" dirty="0"/>
              <a:t>It’s not that you’re a “bad writer” now, you’re just not using the best kind of writing for the task. </a:t>
            </a:r>
          </a:p>
        </p:txBody>
      </p:sp>
      <p:sp>
        <p:nvSpPr>
          <p:cNvPr id="5" name="TextBox 4">
            <a:extLst>
              <a:ext uri="{FF2B5EF4-FFF2-40B4-BE49-F238E27FC236}">
                <a16:creationId xmlns:a16="http://schemas.microsoft.com/office/drawing/2014/main" id="{B23759B6-767D-49F4-A8F9-7A11D32E9D46}"/>
              </a:ext>
            </a:extLst>
          </p:cNvPr>
          <p:cNvSpPr txBox="1"/>
          <p:nvPr/>
        </p:nvSpPr>
        <p:spPr>
          <a:xfrm>
            <a:off x="1016061" y="2661385"/>
            <a:ext cx="3950575" cy="369332"/>
          </a:xfrm>
          <a:prstGeom prst="rect">
            <a:avLst/>
          </a:prstGeom>
          <a:noFill/>
        </p:spPr>
        <p:txBody>
          <a:bodyPr wrap="square" rtlCol="0">
            <a:spAutoFit/>
          </a:bodyPr>
          <a:lstStyle/>
          <a:p>
            <a:pPr lvl="0">
              <a:defRPr/>
            </a:pPr>
            <a:r>
              <a:rPr lang="en-US" dirty="0"/>
              <a:t>I’m not a bad writer! </a:t>
            </a:r>
          </a:p>
        </p:txBody>
      </p:sp>
      <p:graphicFrame>
        <p:nvGraphicFramePr>
          <p:cNvPr id="3" name="Table 2">
            <a:extLst>
              <a:ext uri="{FF2B5EF4-FFF2-40B4-BE49-F238E27FC236}">
                <a16:creationId xmlns:a16="http://schemas.microsoft.com/office/drawing/2014/main" id="{10FC6901-58E4-4F0A-ACDF-F0E2A78F68C0}"/>
              </a:ext>
            </a:extLst>
          </p:cNvPr>
          <p:cNvGraphicFramePr>
            <a:graphicFrameLocks noGrp="1"/>
          </p:cNvGraphicFramePr>
          <p:nvPr>
            <p:extLst>
              <p:ext uri="{D42A27DB-BD31-4B8C-83A1-F6EECF244321}">
                <p14:modId xmlns:p14="http://schemas.microsoft.com/office/powerpoint/2010/main" val="3102071989"/>
              </p:ext>
            </p:extLst>
          </p:nvPr>
        </p:nvGraphicFramePr>
        <p:xfrm>
          <a:off x="1016061" y="2067203"/>
          <a:ext cx="8128000" cy="3708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911884993"/>
                    </a:ext>
                  </a:extLst>
                </a:gridCol>
                <a:gridCol w="4064000">
                  <a:extLst>
                    <a:ext uri="{9D8B030D-6E8A-4147-A177-3AD203B41FA5}">
                      <a16:colId xmlns:a16="http://schemas.microsoft.com/office/drawing/2014/main" val="1234023740"/>
                    </a:ext>
                  </a:extLst>
                </a:gridCol>
              </a:tblGrid>
              <a:tr h="370840">
                <a:tc>
                  <a:txBody>
                    <a:bodyPr/>
                    <a:lstStyle/>
                    <a:p>
                      <a:r>
                        <a:rPr lang="en-US" dirty="0"/>
                        <a:t>We may think…</a:t>
                      </a:r>
                    </a:p>
                  </a:txBody>
                  <a:tcPr/>
                </a:tc>
                <a:tc>
                  <a:txBody>
                    <a:bodyPr/>
                    <a:lstStyle/>
                    <a:p>
                      <a:r>
                        <a:rPr lang="en-US" dirty="0"/>
                        <a:t>But:</a:t>
                      </a:r>
                    </a:p>
                  </a:txBody>
                  <a:tcPr/>
                </a:tc>
                <a:extLst>
                  <a:ext uri="{0D108BD9-81ED-4DB2-BD59-A6C34878D82A}">
                    <a16:rowId xmlns:a16="http://schemas.microsoft.com/office/drawing/2014/main" val="3748052105"/>
                  </a:ext>
                </a:extLst>
              </a:tr>
            </a:tbl>
          </a:graphicData>
        </a:graphic>
      </p:graphicFrame>
      <p:sp>
        <p:nvSpPr>
          <p:cNvPr id="2" name="Title 1">
            <a:extLst>
              <a:ext uri="{FF2B5EF4-FFF2-40B4-BE49-F238E27FC236}">
                <a16:creationId xmlns:a16="http://schemas.microsoft.com/office/drawing/2014/main" id="{565461C2-EAAA-48BF-A371-56F6B70DBC9B}"/>
              </a:ext>
            </a:extLst>
          </p:cNvPr>
          <p:cNvSpPr>
            <a:spLocks noGrp="1"/>
          </p:cNvSpPr>
          <p:nvPr>
            <p:ph type="title"/>
          </p:nvPr>
        </p:nvSpPr>
        <p:spPr>
          <a:xfrm>
            <a:off x="677334" y="628850"/>
            <a:ext cx="8596668" cy="1320800"/>
          </a:xfrm>
        </p:spPr>
        <p:txBody>
          <a:bodyPr/>
          <a:lstStyle/>
          <a:p>
            <a:r>
              <a:rPr lang="en-US" i="1" dirty="0"/>
              <a:t>Barrier 2: Internal Thoughts</a:t>
            </a:r>
          </a:p>
        </p:txBody>
      </p:sp>
    </p:spTree>
    <p:extLst>
      <p:ext uri="{BB962C8B-B14F-4D97-AF65-F5344CB8AC3E}">
        <p14:creationId xmlns:p14="http://schemas.microsoft.com/office/powerpoint/2010/main" val="60835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p:bldP spid="9" grpId="0" animBg="1"/>
      <p:bldP spid="8" grpId="0"/>
      <p:bldP spid="6" grpId="0" animBg="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phic 11" descr="Schoolhouse" hidden="1">
            <a:extLst>
              <a:ext uri="{FF2B5EF4-FFF2-40B4-BE49-F238E27FC236}">
                <a16:creationId xmlns:a16="http://schemas.microsoft.com/office/drawing/2014/main" id="{475232FE-FD4D-43B5-B6EE-BAEB71F790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25634" y="720359"/>
            <a:ext cx="1215190" cy="1215190"/>
          </a:xfrm>
          <a:prstGeom prst="rect">
            <a:avLst/>
          </a:prstGeom>
        </p:spPr>
      </p:pic>
      <p:sp>
        <p:nvSpPr>
          <p:cNvPr id="4" name="TextBox 3">
            <a:extLst>
              <a:ext uri="{FF2B5EF4-FFF2-40B4-BE49-F238E27FC236}">
                <a16:creationId xmlns:a16="http://schemas.microsoft.com/office/drawing/2014/main" id="{DEDE8953-6592-4102-A3FD-EA4C30F08C4A}"/>
              </a:ext>
            </a:extLst>
          </p:cNvPr>
          <p:cNvSpPr txBox="1"/>
          <p:nvPr/>
        </p:nvSpPr>
        <p:spPr>
          <a:xfrm>
            <a:off x="5078902" y="5156667"/>
            <a:ext cx="4061922" cy="923330"/>
          </a:xfrm>
          <a:prstGeom prst="rect">
            <a:avLst/>
          </a:prstGeom>
          <a:solidFill>
            <a:schemeClr val="accent2">
              <a:lumMod val="20000"/>
              <a:lumOff val="80000"/>
            </a:schemeClr>
          </a:solidFill>
        </p:spPr>
        <p:txBody>
          <a:bodyPr wrap="square" rtlCol="0">
            <a:spAutoFit/>
          </a:bodyPr>
          <a:lstStyle/>
          <a:p>
            <a:r>
              <a:rPr lang="en-US" dirty="0"/>
              <a:t>The student (and prospective student) population has changed. Institutions need to adapt to survive.</a:t>
            </a:r>
          </a:p>
        </p:txBody>
      </p:sp>
      <p:sp>
        <p:nvSpPr>
          <p:cNvPr id="13" name="TextBox 12">
            <a:extLst>
              <a:ext uri="{FF2B5EF4-FFF2-40B4-BE49-F238E27FC236}">
                <a16:creationId xmlns:a16="http://schemas.microsoft.com/office/drawing/2014/main" id="{90DC955B-2A5B-4913-A447-3A3919DBD987}"/>
              </a:ext>
            </a:extLst>
          </p:cNvPr>
          <p:cNvSpPr txBox="1"/>
          <p:nvPr/>
        </p:nvSpPr>
        <p:spPr>
          <a:xfrm>
            <a:off x="1106905" y="5156667"/>
            <a:ext cx="3912670" cy="369332"/>
          </a:xfrm>
          <a:prstGeom prst="rect">
            <a:avLst/>
          </a:prstGeom>
          <a:noFill/>
        </p:spPr>
        <p:txBody>
          <a:bodyPr wrap="square" rtlCol="0">
            <a:spAutoFit/>
          </a:bodyPr>
          <a:lstStyle/>
          <a:p>
            <a:r>
              <a:rPr lang="en-US" dirty="0"/>
              <a:t>What about our reputation?</a:t>
            </a:r>
          </a:p>
        </p:txBody>
      </p:sp>
      <p:sp>
        <p:nvSpPr>
          <p:cNvPr id="9" name="TextBox 8">
            <a:extLst>
              <a:ext uri="{FF2B5EF4-FFF2-40B4-BE49-F238E27FC236}">
                <a16:creationId xmlns:a16="http://schemas.microsoft.com/office/drawing/2014/main" id="{21487713-048F-4D12-BC5F-E331FA5DF551}"/>
              </a:ext>
            </a:extLst>
          </p:cNvPr>
          <p:cNvSpPr txBox="1"/>
          <p:nvPr/>
        </p:nvSpPr>
        <p:spPr>
          <a:xfrm>
            <a:off x="5078902" y="3580323"/>
            <a:ext cx="4061922" cy="646331"/>
          </a:xfrm>
          <a:prstGeom prst="rect">
            <a:avLst/>
          </a:prstGeom>
          <a:solidFill>
            <a:schemeClr val="accent2">
              <a:lumMod val="20000"/>
              <a:lumOff val="80000"/>
            </a:schemeClr>
          </a:solidFill>
        </p:spPr>
        <p:txBody>
          <a:bodyPr wrap="square" rtlCol="0">
            <a:spAutoFit/>
          </a:bodyPr>
          <a:lstStyle/>
          <a:p>
            <a:r>
              <a:rPr lang="en-US" dirty="0"/>
              <a:t>According to whom? Question the biases.	</a:t>
            </a:r>
          </a:p>
        </p:txBody>
      </p:sp>
      <p:sp>
        <p:nvSpPr>
          <p:cNvPr id="7" name="TextBox 6">
            <a:extLst>
              <a:ext uri="{FF2B5EF4-FFF2-40B4-BE49-F238E27FC236}">
                <a16:creationId xmlns:a16="http://schemas.microsoft.com/office/drawing/2014/main" id="{C083B38D-7B28-438A-A17B-A0D66309DA76}"/>
              </a:ext>
            </a:extLst>
          </p:cNvPr>
          <p:cNvSpPr txBox="1"/>
          <p:nvPr/>
        </p:nvSpPr>
        <p:spPr>
          <a:xfrm>
            <a:off x="5078902" y="4190382"/>
            <a:ext cx="4061922" cy="646331"/>
          </a:xfrm>
          <a:prstGeom prst="rect">
            <a:avLst/>
          </a:prstGeom>
          <a:solidFill>
            <a:schemeClr val="accent2">
              <a:lumMod val="20000"/>
              <a:lumOff val="80000"/>
            </a:schemeClr>
          </a:solidFill>
        </p:spPr>
        <p:txBody>
          <a:bodyPr wrap="square" rtlCol="0">
            <a:spAutoFit/>
          </a:bodyPr>
          <a:lstStyle/>
          <a:p>
            <a:r>
              <a:rPr lang="en-US" dirty="0"/>
              <a:t>Plain Language writing for students is analogous to disciplinary writing. </a:t>
            </a:r>
          </a:p>
        </p:txBody>
      </p:sp>
      <p:sp>
        <p:nvSpPr>
          <p:cNvPr id="8" name="TextBox 7">
            <a:extLst>
              <a:ext uri="{FF2B5EF4-FFF2-40B4-BE49-F238E27FC236}">
                <a16:creationId xmlns:a16="http://schemas.microsoft.com/office/drawing/2014/main" id="{9B39DC0E-A672-4881-BC7F-11EF6711B84C}"/>
              </a:ext>
            </a:extLst>
          </p:cNvPr>
          <p:cNvSpPr txBox="1"/>
          <p:nvPr/>
        </p:nvSpPr>
        <p:spPr>
          <a:xfrm>
            <a:off x="1106905" y="3590218"/>
            <a:ext cx="3912670" cy="923330"/>
          </a:xfrm>
          <a:prstGeom prst="rect">
            <a:avLst/>
          </a:prstGeom>
          <a:noFill/>
        </p:spPr>
        <p:txBody>
          <a:bodyPr wrap="square" rtlCol="0">
            <a:spAutoFit/>
          </a:bodyPr>
          <a:lstStyle/>
          <a:p>
            <a:r>
              <a:rPr lang="en-US" dirty="0"/>
              <a:t>“A college student should be able to understand….” or “We shouldn’t be dumbing down our writing.”</a:t>
            </a:r>
          </a:p>
        </p:txBody>
      </p:sp>
      <p:sp>
        <p:nvSpPr>
          <p:cNvPr id="6" name="TextBox 5">
            <a:extLst>
              <a:ext uri="{FF2B5EF4-FFF2-40B4-BE49-F238E27FC236}">
                <a16:creationId xmlns:a16="http://schemas.microsoft.com/office/drawing/2014/main" id="{30EA3AE3-8CB9-4FF2-A505-C9BF5DAC6C9A}"/>
              </a:ext>
            </a:extLst>
          </p:cNvPr>
          <p:cNvSpPr txBox="1"/>
          <p:nvPr/>
        </p:nvSpPr>
        <p:spPr>
          <a:xfrm>
            <a:off x="5078902" y="2661385"/>
            <a:ext cx="4061922" cy="646331"/>
          </a:xfrm>
          <a:prstGeom prst="rect">
            <a:avLst/>
          </a:prstGeom>
          <a:solidFill>
            <a:schemeClr val="accent2">
              <a:lumMod val="20000"/>
              <a:lumOff val="80000"/>
            </a:schemeClr>
          </a:solidFill>
          <a:ln>
            <a:noFill/>
          </a:ln>
        </p:spPr>
        <p:txBody>
          <a:bodyPr wrap="square" rtlCol="0">
            <a:spAutoFit/>
          </a:bodyPr>
          <a:lstStyle/>
          <a:p>
            <a:r>
              <a:rPr lang="en-US" dirty="0"/>
              <a:t>“Tradition” includes an unfortunate history of exclusion. Times change. </a:t>
            </a:r>
          </a:p>
        </p:txBody>
      </p:sp>
      <p:sp>
        <p:nvSpPr>
          <p:cNvPr id="5" name="TextBox 4">
            <a:extLst>
              <a:ext uri="{FF2B5EF4-FFF2-40B4-BE49-F238E27FC236}">
                <a16:creationId xmlns:a16="http://schemas.microsoft.com/office/drawing/2014/main" id="{B23759B6-767D-49F4-A8F9-7A11D32E9D46}"/>
              </a:ext>
            </a:extLst>
          </p:cNvPr>
          <p:cNvSpPr txBox="1"/>
          <p:nvPr/>
        </p:nvSpPr>
        <p:spPr>
          <a:xfrm>
            <a:off x="1016061" y="2661385"/>
            <a:ext cx="4066078" cy="646331"/>
          </a:xfrm>
          <a:prstGeom prst="rect">
            <a:avLst/>
          </a:prstGeom>
          <a:noFill/>
        </p:spPr>
        <p:txBody>
          <a:bodyPr wrap="square" rtlCol="0">
            <a:spAutoFit/>
          </a:bodyPr>
          <a:lstStyle/>
          <a:p>
            <a:pPr lvl="0">
              <a:defRPr/>
            </a:pPr>
            <a:r>
              <a:rPr lang="en-US" dirty="0"/>
              <a:t>Our tradition is to write like this. This is how we do things. </a:t>
            </a:r>
          </a:p>
        </p:txBody>
      </p:sp>
      <p:graphicFrame>
        <p:nvGraphicFramePr>
          <p:cNvPr id="3" name="Table 2">
            <a:extLst>
              <a:ext uri="{FF2B5EF4-FFF2-40B4-BE49-F238E27FC236}">
                <a16:creationId xmlns:a16="http://schemas.microsoft.com/office/drawing/2014/main" id="{10FC6901-58E4-4F0A-ACDF-F0E2A78F68C0}"/>
              </a:ext>
            </a:extLst>
          </p:cNvPr>
          <p:cNvGraphicFramePr>
            <a:graphicFrameLocks noGrp="1"/>
          </p:cNvGraphicFramePr>
          <p:nvPr>
            <p:extLst>
              <p:ext uri="{D42A27DB-BD31-4B8C-83A1-F6EECF244321}">
                <p14:modId xmlns:p14="http://schemas.microsoft.com/office/powerpoint/2010/main" val="2810080104"/>
              </p:ext>
            </p:extLst>
          </p:nvPr>
        </p:nvGraphicFramePr>
        <p:xfrm>
          <a:off x="1016061" y="2067203"/>
          <a:ext cx="8128000" cy="3708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911884993"/>
                    </a:ext>
                  </a:extLst>
                </a:gridCol>
                <a:gridCol w="4064000">
                  <a:extLst>
                    <a:ext uri="{9D8B030D-6E8A-4147-A177-3AD203B41FA5}">
                      <a16:colId xmlns:a16="http://schemas.microsoft.com/office/drawing/2014/main" val="1234023740"/>
                    </a:ext>
                  </a:extLst>
                </a:gridCol>
              </a:tblGrid>
              <a:tr h="370840">
                <a:tc>
                  <a:txBody>
                    <a:bodyPr/>
                    <a:lstStyle/>
                    <a:p>
                      <a:r>
                        <a:rPr lang="en-US" dirty="0"/>
                        <a:t>They might say…</a:t>
                      </a:r>
                    </a:p>
                  </a:txBody>
                  <a:tcPr/>
                </a:tc>
                <a:tc>
                  <a:txBody>
                    <a:bodyPr/>
                    <a:lstStyle/>
                    <a:p>
                      <a:r>
                        <a:rPr lang="en-US" dirty="0"/>
                        <a:t>But:</a:t>
                      </a:r>
                    </a:p>
                  </a:txBody>
                  <a:tcPr/>
                </a:tc>
                <a:extLst>
                  <a:ext uri="{0D108BD9-81ED-4DB2-BD59-A6C34878D82A}">
                    <a16:rowId xmlns:a16="http://schemas.microsoft.com/office/drawing/2014/main" val="3748052105"/>
                  </a:ext>
                </a:extLst>
              </a:tr>
            </a:tbl>
          </a:graphicData>
        </a:graphic>
      </p:graphicFrame>
      <p:sp>
        <p:nvSpPr>
          <p:cNvPr id="2" name="Title 1">
            <a:extLst>
              <a:ext uri="{FF2B5EF4-FFF2-40B4-BE49-F238E27FC236}">
                <a16:creationId xmlns:a16="http://schemas.microsoft.com/office/drawing/2014/main" id="{565461C2-EAAA-48BF-A371-56F6B70DBC9B}"/>
              </a:ext>
            </a:extLst>
          </p:cNvPr>
          <p:cNvSpPr>
            <a:spLocks noGrp="1"/>
          </p:cNvSpPr>
          <p:nvPr>
            <p:ph type="title"/>
          </p:nvPr>
        </p:nvSpPr>
        <p:spPr>
          <a:xfrm>
            <a:off x="677334" y="628850"/>
            <a:ext cx="8596668" cy="1320800"/>
          </a:xfrm>
        </p:spPr>
        <p:txBody>
          <a:bodyPr/>
          <a:lstStyle/>
          <a:p>
            <a:r>
              <a:rPr lang="en-US" i="1" dirty="0"/>
              <a:t>Barrier 3: Institutional Biases</a:t>
            </a:r>
          </a:p>
        </p:txBody>
      </p:sp>
    </p:spTree>
    <p:extLst>
      <p:ext uri="{BB962C8B-B14F-4D97-AF65-F5344CB8AC3E}">
        <p14:creationId xmlns:p14="http://schemas.microsoft.com/office/powerpoint/2010/main" val="145701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p:bldP spid="9" grpId="0" animBg="1"/>
      <p:bldP spid="7" grpId="0" animBg="1"/>
      <p:bldP spid="8" grpId="0"/>
      <p:bldP spid="6" grpId="0" animBg="1"/>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30248-A1E2-42A7-B2BB-6E180D652993}"/>
              </a:ext>
            </a:extLst>
          </p:cNvPr>
          <p:cNvSpPr>
            <a:spLocks noGrp="1"/>
          </p:cNvSpPr>
          <p:nvPr>
            <p:ph type="title"/>
          </p:nvPr>
        </p:nvSpPr>
        <p:spPr/>
        <p:txBody>
          <a:bodyPr/>
          <a:lstStyle/>
          <a:p>
            <a:r>
              <a:rPr lang="en-US" dirty="0"/>
              <a:t>So…let’s learn some Plain Language writing basics</a:t>
            </a:r>
          </a:p>
        </p:txBody>
      </p:sp>
    </p:spTree>
    <p:extLst>
      <p:ext uri="{BB962C8B-B14F-4D97-AF65-F5344CB8AC3E}">
        <p14:creationId xmlns:p14="http://schemas.microsoft.com/office/powerpoint/2010/main" val="2633473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F86D30-E620-4C6B-B9DF-157E7A517DA7}"/>
              </a:ext>
            </a:extLst>
          </p:cNvPr>
          <p:cNvSpPr txBox="1"/>
          <p:nvPr/>
        </p:nvSpPr>
        <p:spPr>
          <a:xfrm>
            <a:off x="5611528" y="3218034"/>
            <a:ext cx="4018547" cy="2677656"/>
          </a:xfrm>
          <a:prstGeom prst="rect">
            <a:avLst/>
          </a:prstGeom>
          <a:noFill/>
        </p:spPr>
        <p:txBody>
          <a:bodyPr wrap="square" rtlCol="0">
            <a:spAutoFit/>
          </a:bodyPr>
          <a:lstStyle/>
          <a:p>
            <a:pPr marL="285750" indent="-285750">
              <a:buFont typeface="Arial" panose="020B0604020202020204" pitchFamily="34" charset="0"/>
              <a:buChar char="•"/>
            </a:pPr>
            <a:r>
              <a:rPr lang="en-US" sz="2800" dirty="0"/>
              <a:t>Went back to school. (Ugh.)</a:t>
            </a:r>
          </a:p>
          <a:p>
            <a:pPr marL="285750" indent="-285750">
              <a:buFont typeface="Arial" panose="020B0604020202020204" pitchFamily="34" charset="0"/>
              <a:buChar char="•"/>
            </a:pPr>
            <a:r>
              <a:rPr lang="en-US" sz="2800" dirty="0"/>
              <a:t>Learned some theories.</a:t>
            </a:r>
          </a:p>
          <a:p>
            <a:pPr marL="285750" indent="-285750">
              <a:buFont typeface="Arial" panose="020B0604020202020204" pitchFamily="34" charset="0"/>
              <a:buChar char="•"/>
            </a:pPr>
            <a:r>
              <a:rPr lang="en-US" sz="2800" dirty="0"/>
              <a:t>Did some research.</a:t>
            </a:r>
          </a:p>
          <a:p>
            <a:pPr marL="285750" indent="-285750">
              <a:buFont typeface="Arial" panose="020B0604020202020204" pitchFamily="34" charset="0"/>
              <a:buChar char="•"/>
            </a:pPr>
            <a:r>
              <a:rPr lang="en-US" sz="2800" dirty="0"/>
              <a:t>Discovered a passion.</a:t>
            </a:r>
          </a:p>
        </p:txBody>
      </p:sp>
      <p:pic>
        <p:nvPicPr>
          <p:cNvPr id="4" name="Picture 3" descr="Taylor Swift meme where she is saying &quot;It's me, I'm the problem.&quot;">
            <a:extLst>
              <a:ext uri="{FF2B5EF4-FFF2-40B4-BE49-F238E27FC236}">
                <a16:creationId xmlns:a16="http://schemas.microsoft.com/office/drawing/2014/main" id="{58C53F5A-96EC-4E15-AF8F-47765CC2A952}"/>
              </a:ext>
            </a:extLst>
          </p:cNvPr>
          <p:cNvPicPr>
            <a:picLocks noChangeAspect="1"/>
          </p:cNvPicPr>
          <p:nvPr/>
        </p:nvPicPr>
        <p:blipFill>
          <a:blip r:embed="rId3"/>
          <a:stretch>
            <a:fillRect/>
          </a:stretch>
        </p:blipFill>
        <p:spPr>
          <a:xfrm>
            <a:off x="1301944" y="2385449"/>
            <a:ext cx="3250806" cy="4296099"/>
          </a:xfrm>
          <a:prstGeom prst="rect">
            <a:avLst/>
          </a:prstGeom>
        </p:spPr>
      </p:pic>
      <p:sp>
        <p:nvSpPr>
          <p:cNvPr id="3" name="Content Placeholder 2">
            <a:extLst>
              <a:ext uri="{FF2B5EF4-FFF2-40B4-BE49-F238E27FC236}">
                <a16:creationId xmlns:a16="http://schemas.microsoft.com/office/drawing/2014/main" id="{EC0F2929-9BB7-44EC-B0A0-36476D5961EB}"/>
              </a:ext>
            </a:extLst>
          </p:cNvPr>
          <p:cNvSpPr>
            <a:spLocks noGrp="1"/>
          </p:cNvSpPr>
          <p:nvPr>
            <p:ph idx="1"/>
          </p:nvPr>
        </p:nvSpPr>
        <p:spPr>
          <a:xfrm>
            <a:off x="677334" y="1433742"/>
            <a:ext cx="4862005" cy="890760"/>
          </a:xfrm>
        </p:spPr>
        <p:txBody>
          <a:bodyPr>
            <a:normAutofit/>
          </a:bodyPr>
          <a:lstStyle/>
          <a:p>
            <a:pPr marL="0" indent="0">
              <a:buNone/>
            </a:pPr>
            <a:r>
              <a:rPr lang="en-US" sz="2400" dirty="0"/>
              <a:t>The English Language Proficiency Requirement letter moment.</a:t>
            </a:r>
          </a:p>
        </p:txBody>
      </p:sp>
      <p:sp>
        <p:nvSpPr>
          <p:cNvPr id="2" name="Title 1">
            <a:extLst>
              <a:ext uri="{FF2B5EF4-FFF2-40B4-BE49-F238E27FC236}">
                <a16:creationId xmlns:a16="http://schemas.microsoft.com/office/drawing/2014/main" id="{A4DD4150-9CD9-46C1-95FC-12D44DC2A730}"/>
              </a:ext>
            </a:extLst>
          </p:cNvPr>
          <p:cNvSpPr>
            <a:spLocks noGrp="1"/>
          </p:cNvSpPr>
          <p:nvPr>
            <p:ph type="title"/>
          </p:nvPr>
        </p:nvSpPr>
        <p:spPr>
          <a:xfrm>
            <a:off x="677334" y="609600"/>
            <a:ext cx="8596668" cy="993006"/>
          </a:xfrm>
        </p:spPr>
        <p:txBody>
          <a:bodyPr/>
          <a:lstStyle/>
          <a:p>
            <a:r>
              <a:rPr lang="en-US" dirty="0"/>
              <a:t>Why am I doing this?</a:t>
            </a:r>
          </a:p>
        </p:txBody>
      </p:sp>
    </p:spTree>
    <p:extLst>
      <p:ext uri="{BB962C8B-B14F-4D97-AF65-F5344CB8AC3E}">
        <p14:creationId xmlns:p14="http://schemas.microsoft.com/office/powerpoint/2010/main" val="123996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48330-09CC-4D0F-9F6D-0C6D71C3CA1E}"/>
              </a:ext>
            </a:extLst>
          </p:cNvPr>
          <p:cNvSpPr>
            <a:spLocks noGrp="1"/>
          </p:cNvSpPr>
          <p:nvPr>
            <p:ph type="title"/>
          </p:nvPr>
        </p:nvSpPr>
        <p:spPr/>
        <p:txBody>
          <a:bodyPr/>
          <a:lstStyle/>
          <a:p>
            <a:r>
              <a:rPr lang="en-US" b="1" dirty="0"/>
              <a:t>1 - Understand who you are writing to/for and why.</a:t>
            </a:r>
          </a:p>
        </p:txBody>
      </p:sp>
      <p:sp>
        <p:nvSpPr>
          <p:cNvPr id="3" name="Content Placeholder 2">
            <a:extLst>
              <a:ext uri="{FF2B5EF4-FFF2-40B4-BE49-F238E27FC236}">
                <a16:creationId xmlns:a16="http://schemas.microsoft.com/office/drawing/2014/main" id="{636A11BB-C4E4-49D3-8D49-27CC5505E8B3}"/>
              </a:ext>
            </a:extLst>
          </p:cNvPr>
          <p:cNvSpPr>
            <a:spLocks noGrp="1"/>
          </p:cNvSpPr>
          <p:nvPr>
            <p:ph idx="1"/>
          </p:nvPr>
        </p:nvSpPr>
        <p:spPr>
          <a:xfrm>
            <a:off x="614769" y="1977709"/>
            <a:ext cx="8596668" cy="3880773"/>
          </a:xfrm>
        </p:spPr>
        <p:txBody>
          <a:bodyPr>
            <a:noAutofit/>
          </a:bodyPr>
          <a:lstStyle/>
          <a:p>
            <a:r>
              <a:rPr lang="en-US" sz="2400" dirty="0"/>
              <a:t>What do you want them to do? If it’s not clear to you, it won’t be for them! </a:t>
            </a:r>
          </a:p>
          <a:p>
            <a:r>
              <a:rPr lang="en-US" sz="2400" dirty="0"/>
              <a:t>What do they </a:t>
            </a:r>
            <a:r>
              <a:rPr lang="en-US" sz="2400" u="sng" dirty="0"/>
              <a:t>need</a:t>
            </a:r>
            <a:r>
              <a:rPr lang="en-US" sz="2400" dirty="0"/>
              <a:t> to know to do it? And what </a:t>
            </a:r>
            <a:r>
              <a:rPr lang="en-US" sz="2400" u="sng" dirty="0"/>
              <a:t>don’t</a:t>
            </a:r>
            <a:r>
              <a:rPr lang="en-US" sz="2400" dirty="0"/>
              <a:t> they need to know? (Hint, you’ll want to leave one of these out.)</a:t>
            </a:r>
          </a:p>
          <a:p>
            <a:r>
              <a:rPr lang="en-US" sz="2400" dirty="0"/>
              <a:t>Consider what words or concepts would someone at the lowest level of pre-existing understanding likely know already or not? </a:t>
            </a:r>
          </a:p>
          <a:p>
            <a:r>
              <a:rPr lang="en-US" sz="2400" dirty="0"/>
              <a:t>Don’t try to do too much. Fewer “things” per message are better. </a:t>
            </a:r>
          </a:p>
          <a:p>
            <a:endParaRPr lang="en-US" sz="2400" dirty="0"/>
          </a:p>
        </p:txBody>
      </p:sp>
    </p:spTree>
    <p:extLst>
      <p:ext uri="{BB962C8B-B14F-4D97-AF65-F5344CB8AC3E}">
        <p14:creationId xmlns:p14="http://schemas.microsoft.com/office/powerpoint/2010/main" val="3310540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48330-09CC-4D0F-9F6D-0C6D71C3CA1E}"/>
              </a:ext>
            </a:extLst>
          </p:cNvPr>
          <p:cNvSpPr>
            <a:spLocks noGrp="1"/>
          </p:cNvSpPr>
          <p:nvPr>
            <p:ph type="title"/>
          </p:nvPr>
        </p:nvSpPr>
        <p:spPr/>
        <p:txBody>
          <a:bodyPr/>
          <a:lstStyle/>
          <a:p>
            <a:r>
              <a:rPr lang="en-US" b="1" dirty="0"/>
              <a:t>2 – Structure your message/page to guide your reader.</a:t>
            </a:r>
          </a:p>
        </p:txBody>
      </p:sp>
      <p:sp>
        <p:nvSpPr>
          <p:cNvPr id="3" name="Content Placeholder 2">
            <a:extLst>
              <a:ext uri="{FF2B5EF4-FFF2-40B4-BE49-F238E27FC236}">
                <a16:creationId xmlns:a16="http://schemas.microsoft.com/office/drawing/2014/main" id="{636A11BB-C4E4-49D3-8D49-27CC5505E8B3}"/>
              </a:ext>
            </a:extLst>
          </p:cNvPr>
          <p:cNvSpPr>
            <a:spLocks noGrp="1"/>
          </p:cNvSpPr>
          <p:nvPr>
            <p:ph idx="1"/>
          </p:nvPr>
        </p:nvSpPr>
        <p:spPr>
          <a:xfrm>
            <a:off x="600332" y="2016210"/>
            <a:ext cx="8596668" cy="4485655"/>
          </a:xfrm>
        </p:spPr>
        <p:txBody>
          <a:bodyPr>
            <a:normAutofit/>
          </a:bodyPr>
          <a:lstStyle/>
          <a:p>
            <a:r>
              <a:rPr lang="en-US" sz="2400" dirty="0"/>
              <a:t>Write like an old-school journalist. Put the Who, What, When, How, Why up front/at top. Less important details, background policy, etc., can go lower (so if they stop reading, they still get the important things!)</a:t>
            </a:r>
          </a:p>
          <a:p>
            <a:r>
              <a:rPr lang="en-US" sz="2400" dirty="0"/>
              <a:t>Make it easy to read visually. Use short paragraphs, bullet points, headings, and white space to avoid a “wall of text.”</a:t>
            </a:r>
          </a:p>
          <a:p>
            <a:r>
              <a:rPr lang="en-US" sz="2400" dirty="0"/>
              <a:t>Use font size, color, bold, etc., to help guide the reader’s attention (but don’t overdo it and cause visual clutter!).</a:t>
            </a:r>
          </a:p>
          <a:p>
            <a:r>
              <a:rPr lang="en-US" sz="2400" dirty="0"/>
              <a:t>Use images to make content easier to understand.</a:t>
            </a:r>
          </a:p>
          <a:p>
            <a:endParaRPr lang="en-US" sz="2400" dirty="0"/>
          </a:p>
        </p:txBody>
      </p:sp>
    </p:spTree>
    <p:extLst>
      <p:ext uri="{BB962C8B-B14F-4D97-AF65-F5344CB8AC3E}">
        <p14:creationId xmlns:p14="http://schemas.microsoft.com/office/powerpoint/2010/main" val="8885363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48330-09CC-4D0F-9F6D-0C6D71C3CA1E}"/>
              </a:ext>
            </a:extLst>
          </p:cNvPr>
          <p:cNvSpPr>
            <a:spLocks noGrp="1"/>
          </p:cNvSpPr>
          <p:nvPr>
            <p:ph type="title"/>
          </p:nvPr>
        </p:nvSpPr>
        <p:spPr/>
        <p:txBody>
          <a:bodyPr/>
          <a:lstStyle/>
          <a:p>
            <a:r>
              <a:rPr lang="en-US" b="1" dirty="0"/>
              <a:t>3 – Mind your language</a:t>
            </a:r>
          </a:p>
        </p:txBody>
      </p:sp>
      <p:sp>
        <p:nvSpPr>
          <p:cNvPr id="3" name="Content Placeholder 2">
            <a:extLst>
              <a:ext uri="{FF2B5EF4-FFF2-40B4-BE49-F238E27FC236}">
                <a16:creationId xmlns:a16="http://schemas.microsoft.com/office/drawing/2014/main" id="{636A11BB-C4E4-49D3-8D49-27CC5505E8B3}"/>
              </a:ext>
            </a:extLst>
          </p:cNvPr>
          <p:cNvSpPr>
            <a:spLocks noGrp="1"/>
          </p:cNvSpPr>
          <p:nvPr>
            <p:ph idx="1"/>
          </p:nvPr>
        </p:nvSpPr>
        <p:spPr>
          <a:xfrm>
            <a:off x="677334" y="1640824"/>
            <a:ext cx="8596668" cy="4485655"/>
          </a:xfrm>
        </p:spPr>
        <p:txBody>
          <a:bodyPr>
            <a:normAutofit/>
          </a:bodyPr>
          <a:lstStyle/>
          <a:p>
            <a:r>
              <a:rPr lang="en-US" sz="2400" dirty="0"/>
              <a:t>Avoid complicated words when there are simpler ones you can use (hint – use a cheat sheet like the one I’ll provide).</a:t>
            </a:r>
          </a:p>
          <a:p>
            <a:r>
              <a:rPr lang="en-US" sz="2400" dirty="0"/>
              <a:t>Use strong, active verbs.</a:t>
            </a:r>
          </a:p>
          <a:p>
            <a:r>
              <a:rPr lang="en-US" sz="2400" dirty="0"/>
              <a:t>Be direct – avoid passive voice.</a:t>
            </a:r>
          </a:p>
          <a:p>
            <a:r>
              <a:rPr lang="en-US" sz="2400" dirty="0"/>
              <a:t>Keep sentences short – about 15 to 20 words.</a:t>
            </a:r>
          </a:p>
          <a:p>
            <a:r>
              <a:rPr lang="en-US" sz="2400" dirty="0"/>
              <a:t>Avoid jargon and technical terms. If you can’t, provide a definition the first time. Or even create a “vocabulary” list of terms to know (see Everett Community College’s “College Vocabulary” on page 175 of their </a:t>
            </a:r>
            <a:r>
              <a:rPr lang="en-US" sz="2400" dirty="0">
                <a:hlinkClick r:id="rId3"/>
              </a:rPr>
              <a:t>2020-21 Catalog</a:t>
            </a:r>
            <a:r>
              <a:rPr lang="en-US" sz="2400" dirty="0"/>
              <a:t>!). </a:t>
            </a:r>
          </a:p>
          <a:p>
            <a:pPr marL="0" indent="0">
              <a:buNone/>
            </a:pPr>
            <a:endParaRPr lang="en-US" sz="2400" dirty="0"/>
          </a:p>
        </p:txBody>
      </p:sp>
    </p:spTree>
    <p:extLst>
      <p:ext uri="{BB962C8B-B14F-4D97-AF65-F5344CB8AC3E}">
        <p14:creationId xmlns:p14="http://schemas.microsoft.com/office/powerpoint/2010/main" val="2162110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48330-09CC-4D0F-9F6D-0C6D71C3CA1E}"/>
              </a:ext>
            </a:extLst>
          </p:cNvPr>
          <p:cNvSpPr>
            <a:spLocks noGrp="1"/>
          </p:cNvSpPr>
          <p:nvPr>
            <p:ph type="title"/>
          </p:nvPr>
        </p:nvSpPr>
        <p:spPr/>
        <p:txBody>
          <a:bodyPr/>
          <a:lstStyle/>
          <a:p>
            <a:r>
              <a:rPr lang="en-US" b="1" dirty="0"/>
              <a:t>4 – Use tools</a:t>
            </a:r>
          </a:p>
        </p:txBody>
      </p:sp>
      <p:sp>
        <p:nvSpPr>
          <p:cNvPr id="3" name="Content Placeholder 2">
            <a:extLst>
              <a:ext uri="{FF2B5EF4-FFF2-40B4-BE49-F238E27FC236}">
                <a16:creationId xmlns:a16="http://schemas.microsoft.com/office/drawing/2014/main" id="{636A11BB-C4E4-49D3-8D49-27CC5505E8B3}"/>
              </a:ext>
            </a:extLst>
          </p:cNvPr>
          <p:cNvSpPr>
            <a:spLocks noGrp="1"/>
          </p:cNvSpPr>
          <p:nvPr>
            <p:ph idx="1"/>
          </p:nvPr>
        </p:nvSpPr>
        <p:spPr>
          <a:xfrm>
            <a:off x="677334" y="1640824"/>
            <a:ext cx="8596668" cy="4485655"/>
          </a:xfrm>
        </p:spPr>
        <p:txBody>
          <a:bodyPr>
            <a:normAutofit lnSpcReduction="10000"/>
          </a:bodyPr>
          <a:lstStyle/>
          <a:p>
            <a:r>
              <a:rPr lang="en-US" sz="2400" dirty="0"/>
              <a:t>“Readability checkers” (Microsoft Word has a Flesch-Kincaid readability tool built in, for example.) Go </a:t>
            </a:r>
            <a:r>
              <a:rPr lang="en-US" sz="2400" dirty="0">
                <a:hlinkClick r:id="rId3"/>
              </a:rPr>
              <a:t>here</a:t>
            </a:r>
            <a:r>
              <a:rPr lang="en-US" sz="2400" dirty="0"/>
              <a:t> to learn how to set it up.</a:t>
            </a:r>
          </a:p>
          <a:p>
            <a:r>
              <a:rPr lang="en-US" sz="2400" dirty="0"/>
              <a:t>Use a </a:t>
            </a:r>
            <a:r>
              <a:rPr lang="en-US" sz="2400" dirty="0">
                <a:hlinkClick r:id="rId4"/>
              </a:rPr>
              <a:t>Plain Writing Planning Worksheet </a:t>
            </a:r>
            <a:r>
              <a:rPr lang="en-US" sz="2400" dirty="0"/>
              <a:t>(here’s a sample one I made – feel free to modify for your own use!) </a:t>
            </a:r>
          </a:p>
          <a:p>
            <a:r>
              <a:rPr lang="en-US" sz="2400" dirty="0"/>
              <a:t>Have someone who is like your intended reader review what you wrote and give you feedback.</a:t>
            </a:r>
          </a:p>
          <a:p>
            <a:r>
              <a:rPr lang="en-US" sz="2400" dirty="0"/>
              <a:t>Use AI. For example, </a:t>
            </a:r>
            <a:r>
              <a:rPr lang="en-US" sz="2400" dirty="0">
                <a:hlinkClick r:id="rId5"/>
              </a:rPr>
              <a:t>Goblin Tools </a:t>
            </a:r>
            <a:r>
              <a:rPr lang="en-US" sz="2400" dirty="0"/>
              <a:t>has a “Formalizer” that lets you paste writing in and make it easier to read, less formal, or more to the point. I recommend the “unwaffle.” </a:t>
            </a:r>
            <a:r>
              <a:rPr lang="en-US" sz="2400" u="sng" dirty="0">
                <a:solidFill>
                  <a:srgbClr val="C00000"/>
                </a:solidFill>
              </a:rPr>
              <a:t>Use AI with caution.</a:t>
            </a:r>
          </a:p>
          <a:p>
            <a:pPr marL="0" indent="0">
              <a:buNone/>
            </a:pPr>
            <a:endParaRPr lang="en-US" sz="2400" dirty="0"/>
          </a:p>
        </p:txBody>
      </p:sp>
    </p:spTree>
    <p:extLst>
      <p:ext uri="{BB962C8B-B14F-4D97-AF65-F5344CB8AC3E}">
        <p14:creationId xmlns:p14="http://schemas.microsoft.com/office/powerpoint/2010/main" val="190929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E2678-8F2D-41E2-8118-1557EEE49C23}"/>
              </a:ext>
            </a:extLst>
          </p:cNvPr>
          <p:cNvSpPr>
            <a:spLocks noGrp="1"/>
          </p:cNvSpPr>
          <p:nvPr>
            <p:ph type="title"/>
          </p:nvPr>
        </p:nvSpPr>
        <p:spPr>
          <a:xfrm>
            <a:off x="677334" y="609600"/>
            <a:ext cx="8596668" cy="935255"/>
          </a:xfrm>
        </p:spPr>
        <p:txBody>
          <a:bodyPr/>
          <a:lstStyle/>
          <a:p>
            <a:r>
              <a:rPr lang="en-US" dirty="0"/>
              <a:t>Websites you may like, plus my email</a:t>
            </a:r>
          </a:p>
        </p:txBody>
      </p:sp>
      <p:sp>
        <p:nvSpPr>
          <p:cNvPr id="3" name="Content Placeholder 2">
            <a:extLst>
              <a:ext uri="{FF2B5EF4-FFF2-40B4-BE49-F238E27FC236}">
                <a16:creationId xmlns:a16="http://schemas.microsoft.com/office/drawing/2014/main" id="{9ED28D6C-69AF-41F8-9FBD-F909973034D1}"/>
              </a:ext>
            </a:extLst>
          </p:cNvPr>
          <p:cNvSpPr>
            <a:spLocks noGrp="1"/>
          </p:cNvSpPr>
          <p:nvPr>
            <p:ph idx="1"/>
          </p:nvPr>
        </p:nvSpPr>
        <p:spPr>
          <a:xfrm>
            <a:off x="677334" y="1727452"/>
            <a:ext cx="8596668" cy="3880773"/>
          </a:xfrm>
        </p:spPr>
        <p:txBody>
          <a:bodyPr>
            <a:normAutofit fontScale="92500"/>
          </a:bodyPr>
          <a:lstStyle/>
          <a:p>
            <a:r>
              <a:rPr lang="en-US" sz="2800" dirty="0">
                <a:hlinkClick r:id="rId2"/>
              </a:rPr>
              <a:t>https://www.plainlanguage.gov/</a:t>
            </a:r>
            <a:endParaRPr lang="en-US" sz="2800" dirty="0"/>
          </a:p>
          <a:p>
            <a:r>
              <a:rPr lang="en-US" sz="2800" dirty="0">
                <a:hlinkClick r:id="rId3"/>
              </a:rPr>
              <a:t>https://centerforplainlanguage.org/</a:t>
            </a:r>
            <a:r>
              <a:rPr lang="en-US" sz="2800" dirty="0"/>
              <a:t> </a:t>
            </a:r>
          </a:p>
          <a:p>
            <a:r>
              <a:rPr lang="en-US" sz="2800" dirty="0">
                <a:hlinkClick r:id="rId4"/>
              </a:rPr>
              <a:t>https://www.nala.ie/plain-english/plain-english-tips/</a:t>
            </a:r>
            <a:r>
              <a:rPr lang="en-US" sz="2800" dirty="0"/>
              <a:t> </a:t>
            </a:r>
          </a:p>
          <a:p>
            <a:r>
              <a:rPr lang="en-US" sz="2800" dirty="0">
                <a:hlinkClick r:id="rId5"/>
              </a:rPr>
              <a:t>https://eab.com/insights/blogs/community-college/the-art-of-effective-student-communication/</a:t>
            </a:r>
            <a:r>
              <a:rPr lang="en-US" sz="2800" dirty="0"/>
              <a:t> </a:t>
            </a:r>
          </a:p>
          <a:p>
            <a:r>
              <a:rPr lang="en-US" sz="2800" dirty="0">
                <a:hlinkClick r:id="rId6"/>
              </a:rPr>
              <a:t>https://goblin.tools/Formalizer</a:t>
            </a:r>
            <a:r>
              <a:rPr lang="en-US" sz="2800" dirty="0"/>
              <a:t> </a:t>
            </a:r>
          </a:p>
          <a:p>
            <a:r>
              <a:rPr lang="en-US" sz="2800" dirty="0">
                <a:hlinkClick r:id="rId7"/>
              </a:rPr>
              <a:t>millert@uw.edu</a:t>
            </a:r>
            <a:r>
              <a:rPr lang="en-US" sz="2800" dirty="0"/>
              <a:t> – email me!!</a:t>
            </a:r>
          </a:p>
        </p:txBody>
      </p:sp>
    </p:spTree>
    <p:extLst>
      <p:ext uri="{BB962C8B-B14F-4D97-AF65-F5344CB8AC3E}">
        <p14:creationId xmlns:p14="http://schemas.microsoft.com/office/powerpoint/2010/main" val="2076194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A8FC5-1AE6-40A7-8286-4A854EB6E36A}"/>
              </a:ext>
            </a:extLst>
          </p:cNvPr>
          <p:cNvSpPr>
            <a:spLocks noGrp="1"/>
          </p:cNvSpPr>
          <p:nvPr>
            <p:ph type="title"/>
          </p:nvPr>
        </p:nvSpPr>
        <p:spPr/>
        <p:txBody>
          <a:bodyPr/>
          <a:lstStyle/>
          <a:p>
            <a:r>
              <a:rPr lang="en-US" dirty="0"/>
              <a:t>What is Plain Language Writing?</a:t>
            </a:r>
          </a:p>
        </p:txBody>
      </p:sp>
    </p:spTree>
    <p:extLst>
      <p:ext uri="{BB962C8B-B14F-4D97-AF65-F5344CB8AC3E}">
        <p14:creationId xmlns:p14="http://schemas.microsoft.com/office/powerpoint/2010/main" val="2076300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F6E0D-7202-4490-8F04-239370CC5B88}"/>
              </a:ext>
            </a:extLst>
          </p:cNvPr>
          <p:cNvSpPr>
            <a:spLocks noGrp="1"/>
          </p:cNvSpPr>
          <p:nvPr>
            <p:ph type="title"/>
          </p:nvPr>
        </p:nvSpPr>
        <p:spPr/>
        <p:txBody>
          <a:bodyPr/>
          <a:lstStyle/>
          <a:p>
            <a:r>
              <a:rPr lang="en-US" dirty="0"/>
              <a:t>A somewhat “unplain” definition…</a:t>
            </a:r>
          </a:p>
        </p:txBody>
      </p:sp>
      <p:sp>
        <p:nvSpPr>
          <p:cNvPr id="3" name="Content Placeholder 2">
            <a:extLst>
              <a:ext uri="{FF2B5EF4-FFF2-40B4-BE49-F238E27FC236}">
                <a16:creationId xmlns:a16="http://schemas.microsoft.com/office/drawing/2014/main" id="{69D8FCBF-318A-4971-8314-61A913A3A6AE}"/>
              </a:ext>
            </a:extLst>
          </p:cNvPr>
          <p:cNvSpPr>
            <a:spLocks noGrp="1"/>
          </p:cNvSpPr>
          <p:nvPr>
            <p:ph sz="half" idx="1"/>
          </p:nvPr>
        </p:nvSpPr>
        <p:spPr>
          <a:xfrm>
            <a:off x="677334" y="1665171"/>
            <a:ext cx="8939815" cy="4146001"/>
          </a:xfrm>
        </p:spPr>
        <p:txBody>
          <a:bodyPr>
            <a:normAutofit/>
          </a:bodyPr>
          <a:lstStyle/>
          <a:p>
            <a:pPr marL="0" indent="0">
              <a:buNone/>
            </a:pPr>
            <a:r>
              <a:rPr lang="en-US" sz="2400" dirty="0"/>
              <a:t>“Plain English is clear, straightforward expression, using only as many words as are necessary. It is language that avoids obscurity, inflated vocabulary and convoluted sentence construction. It is not baby talk, nor is it a simplified version of the English language. Writers of plain English let their audience concentrate on the message instead of being distracted by complicated language. They make sure that their audience understands the message easily.”</a:t>
            </a:r>
          </a:p>
          <a:p>
            <a:pPr marL="0" indent="0">
              <a:buNone/>
            </a:pPr>
            <a:endParaRPr lang="en-US" sz="2400" dirty="0"/>
          </a:p>
          <a:p>
            <a:pPr marL="0" indent="0">
              <a:buNone/>
            </a:pPr>
            <a:r>
              <a:rPr lang="en-US" sz="1400" dirty="0">
                <a:hlinkClick r:id="rId2"/>
              </a:rPr>
              <a:t>https://www.plainlanguage.gov/about/definitions/short-definition/</a:t>
            </a:r>
            <a:r>
              <a:rPr lang="en-US" sz="1400" dirty="0"/>
              <a:t> </a:t>
            </a:r>
          </a:p>
        </p:txBody>
      </p:sp>
    </p:spTree>
    <p:extLst>
      <p:ext uri="{BB962C8B-B14F-4D97-AF65-F5344CB8AC3E}">
        <p14:creationId xmlns:p14="http://schemas.microsoft.com/office/powerpoint/2010/main" val="3181853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F6E0D-7202-4490-8F04-239370CC5B88}"/>
              </a:ext>
            </a:extLst>
          </p:cNvPr>
          <p:cNvSpPr>
            <a:spLocks noGrp="1"/>
          </p:cNvSpPr>
          <p:nvPr>
            <p:ph type="title"/>
          </p:nvPr>
        </p:nvSpPr>
        <p:spPr/>
        <p:txBody>
          <a:bodyPr/>
          <a:lstStyle/>
          <a:p>
            <a:r>
              <a:rPr lang="en-US" dirty="0"/>
              <a:t>A plainer definition</a:t>
            </a:r>
          </a:p>
        </p:txBody>
      </p:sp>
      <p:sp>
        <p:nvSpPr>
          <p:cNvPr id="4" name="Content Placeholder 3">
            <a:extLst>
              <a:ext uri="{FF2B5EF4-FFF2-40B4-BE49-F238E27FC236}">
                <a16:creationId xmlns:a16="http://schemas.microsoft.com/office/drawing/2014/main" id="{808F765F-D035-4D05-A568-F44ACBA04175}"/>
              </a:ext>
            </a:extLst>
          </p:cNvPr>
          <p:cNvSpPr>
            <a:spLocks noGrp="1"/>
          </p:cNvSpPr>
          <p:nvPr>
            <p:ph sz="half" idx="2"/>
          </p:nvPr>
        </p:nvSpPr>
        <p:spPr>
          <a:xfrm>
            <a:off x="419986" y="1722923"/>
            <a:ext cx="8854018" cy="4318440"/>
          </a:xfrm>
        </p:spPr>
        <p:txBody>
          <a:bodyPr>
            <a:normAutofit/>
          </a:bodyPr>
          <a:lstStyle/>
          <a:p>
            <a:pPr marL="0" indent="0">
              <a:buNone/>
            </a:pPr>
            <a:r>
              <a:rPr lang="en-US" sz="2400" dirty="0"/>
              <a:t>“Communication with clear wording, structure, and design for the intended audience to easily:</a:t>
            </a:r>
          </a:p>
          <a:p>
            <a:pPr marL="800100" lvl="2" indent="0">
              <a:buNone/>
            </a:pPr>
            <a:br>
              <a:rPr lang="en-US" sz="2000" dirty="0"/>
            </a:br>
            <a:r>
              <a:rPr lang="en-US" sz="2400" dirty="0"/>
              <a:t>- find what they need</a:t>
            </a:r>
            <a:br>
              <a:rPr lang="en-US" sz="2400" dirty="0"/>
            </a:br>
            <a:r>
              <a:rPr lang="en-US" sz="2400" dirty="0"/>
              <a:t>- understand what they find</a:t>
            </a:r>
            <a:br>
              <a:rPr lang="en-US" sz="2400" dirty="0"/>
            </a:br>
            <a:r>
              <a:rPr lang="en-US" sz="2400" dirty="0"/>
              <a:t>- use that information”</a:t>
            </a:r>
          </a:p>
          <a:p>
            <a:pPr marL="0" indent="0">
              <a:buNone/>
            </a:pPr>
            <a:endParaRPr lang="en-US" sz="2400" dirty="0"/>
          </a:p>
          <a:p>
            <a:pPr marL="0" indent="0">
              <a:buNone/>
            </a:pPr>
            <a:r>
              <a:rPr lang="en-US" sz="1400" dirty="0">
                <a:hlinkClick r:id="rId2"/>
              </a:rPr>
              <a:t>https://centerforplainlanguage.org/</a:t>
            </a:r>
            <a:r>
              <a:rPr lang="en-US" sz="1400" dirty="0"/>
              <a:t> </a:t>
            </a:r>
          </a:p>
        </p:txBody>
      </p:sp>
    </p:spTree>
    <p:extLst>
      <p:ext uri="{BB962C8B-B14F-4D97-AF65-F5344CB8AC3E}">
        <p14:creationId xmlns:p14="http://schemas.microsoft.com/office/powerpoint/2010/main" val="8145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0858D-DEF8-4DD0-9017-77293840A710}"/>
              </a:ext>
            </a:extLst>
          </p:cNvPr>
          <p:cNvSpPr>
            <a:spLocks noGrp="1"/>
          </p:cNvSpPr>
          <p:nvPr>
            <p:ph type="title"/>
          </p:nvPr>
        </p:nvSpPr>
        <p:spPr/>
        <p:txBody>
          <a:bodyPr/>
          <a:lstStyle/>
          <a:p>
            <a:r>
              <a:rPr lang="en-US" dirty="0"/>
              <a:t>Or in other words…</a:t>
            </a:r>
          </a:p>
        </p:txBody>
      </p:sp>
      <p:sp>
        <p:nvSpPr>
          <p:cNvPr id="3" name="Text Placeholder 2">
            <a:extLst>
              <a:ext uri="{FF2B5EF4-FFF2-40B4-BE49-F238E27FC236}">
                <a16:creationId xmlns:a16="http://schemas.microsoft.com/office/drawing/2014/main" id="{18B665CB-F43C-4059-B4E0-79D1CD9818F0}"/>
              </a:ext>
            </a:extLst>
          </p:cNvPr>
          <p:cNvSpPr>
            <a:spLocks noGrp="1"/>
          </p:cNvSpPr>
          <p:nvPr>
            <p:ph type="body" idx="1"/>
          </p:nvPr>
        </p:nvSpPr>
        <p:spPr/>
        <p:txBody>
          <a:bodyPr/>
          <a:lstStyle/>
          <a:p>
            <a:r>
              <a:rPr lang="en-US" dirty="0"/>
              <a:t>You go from this:</a:t>
            </a:r>
          </a:p>
        </p:txBody>
      </p:sp>
      <p:sp>
        <p:nvSpPr>
          <p:cNvPr id="4" name="Content Placeholder 3">
            <a:extLst>
              <a:ext uri="{FF2B5EF4-FFF2-40B4-BE49-F238E27FC236}">
                <a16:creationId xmlns:a16="http://schemas.microsoft.com/office/drawing/2014/main" id="{69FE369B-82EB-4DFC-863F-71041E9185A0}"/>
              </a:ext>
            </a:extLst>
          </p:cNvPr>
          <p:cNvSpPr>
            <a:spLocks noGrp="1"/>
          </p:cNvSpPr>
          <p:nvPr>
            <p:ph sz="half" idx="2"/>
          </p:nvPr>
        </p:nvSpPr>
        <p:spPr>
          <a:xfrm>
            <a:off x="675745" y="2737245"/>
            <a:ext cx="4185623" cy="3658742"/>
          </a:xfrm>
        </p:spPr>
        <p:txBody>
          <a:bodyPr>
            <a:normAutofit lnSpcReduction="10000"/>
          </a:bodyPr>
          <a:lstStyle/>
          <a:p>
            <a:pPr marL="0" indent="0">
              <a:buNone/>
            </a:pPr>
            <a:r>
              <a:rPr lang="en-US" dirty="0"/>
              <a:t>“A student absent from any examination or class activity through sickness or other cause judged by the instructor to be unavoidable shall be given an opportunity to take a rescheduled examination or perform work judged by the instructor to be the equivalent. If the instructor determines that neither alternative is feasible during the current quarter, the instructor may exempt the student from the requirement.”</a:t>
            </a:r>
          </a:p>
          <a:p>
            <a:pPr marL="0" indent="0">
              <a:buNone/>
            </a:pPr>
            <a:r>
              <a:rPr lang="en-US" sz="1300" i="1" dirty="0"/>
              <a:t>(Sample from UW Scholastic Regulations)</a:t>
            </a:r>
          </a:p>
        </p:txBody>
      </p:sp>
      <p:sp>
        <p:nvSpPr>
          <p:cNvPr id="5" name="Text Placeholder 4">
            <a:extLst>
              <a:ext uri="{FF2B5EF4-FFF2-40B4-BE49-F238E27FC236}">
                <a16:creationId xmlns:a16="http://schemas.microsoft.com/office/drawing/2014/main" id="{64FE757A-C651-47AA-84B3-F158F8B7F402}"/>
              </a:ext>
            </a:extLst>
          </p:cNvPr>
          <p:cNvSpPr>
            <a:spLocks noGrp="1"/>
          </p:cNvSpPr>
          <p:nvPr>
            <p:ph type="body" sz="quarter" idx="3"/>
          </p:nvPr>
        </p:nvSpPr>
        <p:spPr/>
        <p:txBody>
          <a:bodyPr/>
          <a:lstStyle/>
          <a:p>
            <a:r>
              <a:rPr lang="en-US" dirty="0"/>
              <a:t>To this:</a:t>
            </a:r>
          </a:p>
        </p:txBody>
      </p:sp>
      <p:sp>
        <p:nvSpPr>
          <p:cNvPr id="6" name="Content Placeholder 5">
            <a:extLst>
              <a:ext uri="{FF2B5EF4-FFF2-40B4-BE49-F238E27FC236}">
                <a16:creationId xmlns:a16="http://schemas.microsoft.com/office/drawing/2014/main" id="{CA3C4C91-D8C6-444E-A809-D113E4A5D150}"/>
              </a:ext>
            </a:extLst>
          </p:cNvPr>
          <p:cNvSpPr>
            <a:spLocks noGrp="1"/>
          </p:cNvSpPr>
          <p:nvPr>
            <p:ph sz="quarter" idx="4"/>
          </p:nvPr>
        </p:nvSpPr>
        <p:spPr/>
        <p:txBody>
          <a:bodyPr>
            <a:normAutofit lnSpcReduction="10000"/>
          </a:bodyPr>
          <a:lstStyle/>
          <a:p>
            <a:pPr marL="0" indent="0">
              <a:buNone/>
            </a:pPr>
            <a:r>
              <a:rPr lang="en-US" dirty="0"/>
              <a:t>“If you have to miss class or an exam, your teacher can decide to let you take a make up exam or do another activity. They can also decide that you are just not required to do that exam or activity.”</a:t>
            </a:r>
          </a:p>
        </p:txBody>
      </p:sp>
    </p:spTree>
    <p:extLst>
      <p:ext uri="{BB962C8B-B14F-4D97-AF65-F5344CB8AC3E}">
        <p14:creationId xmlns:p14="http://schemas.microsoft.com/office/powerpoint/2010/main" val="4147970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A8FC5-1AE6-40A7-8286-4A854EB6E36A}"/>
              </a:ext>
            </a:extLst>
          </p:cNvPr>
          <p:cNvSpPr>
            <a:spLocks noGrp="1"/>
          </p:cNvSpPr>
          <p:nvPr>
            <p:ph type="title"/>
          </p:nvPr>
        </p:nvSpPr>
        <p:spPr/>
        <p:txBody>
          <a:bodyPr/>
          <a:lstStyle/>
          <a:p>
            <a:r>
              <a:rPr lang="en-US" dirty="0"/>
              <a:t>Why to write in Plain Language</a:t>
            </a:r>
          </a:p>
        </p:txBody>
      </p:sp>
    </p:spTree>
    <p:extLst>
      <p:ext uri="{BB962C8B-B14F-4D97-AF65-F5344CB8AC3E}">
        <p14:creationId xmlns:p14="http://schemas.microsoft.com/office/powerpoint/2010/main" val="2370980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7FFC4-F36C-4F4A-B4AD-F46BDA372CBE}"/>
              </a:ext>
            </a:extLst>
          </p:cNvPr>
          <p:cNvSpPr>
            <a:spLocks noGrp="1"/>
          </p:cNvSpPr>
          <p:nvPr>
            <p:ph type="title"/>
          </p:nvPr>
        </p:nvSpPr>
        <p:spPr/>
        <p:txBody>
          <a:bodyPr/>
          <a:lstStyle/>
          <a:p>
            <a:r>
              <a:rPr lang="en-US" dirty="0"/>
              <a:t>Why to use Plain Language in our Offices</a:t>
            </a:r>
          </a:p>
        </p:txBody>
      </p:sp>
      <p:sp>
        <p:nvSpPr>
          <p:cNvPr id="3" name="Content Placeholder 2">
            <a:extLst>
              <a:ext uri="{FF2B5EF4-FFF2-40B4-BE49-F238E27FC236}">
                <a16:creationId xmlns:a16="http://schemas.microsoft.com/office/drawing/2014/main" id="{6F81F0EF-ADC1-4770-9998-C00EB73600FC}"/>
              </a:ext>
            </a:extLst>
          </p:cNvPr>
          <p:cNvSpPr>
            <a:spLocks noGrp="1"/>
          </p:cNvSpPr>
          <p:nvPr>
            <p:ph sz="half" idx="1"/>
          </p:nvPr>
        </p:nvSpPr>
        <p:spPr>
          <a:xfrm>
            <a:off x="677334" y="2160589"/>
            <a:ext cx="8440085" cy="1901048"/>
          </a:xfrm>
        </p:spPr>
        <p:txBody>
          <a:bodyPr>
            <a:normAutofit/>
          </a:bodyPr>
          <a:lstStyle/>
          <a:p>
            <a:pPr marL="0" indent="0">
              <a:buNone/>
            </a:pPr>
            <a:r>
              <a:rPr lang="en-US" sz="7200" dirty="0"/>
              <a:t>Effectiveness</a:t>
            </a:r>
          </a:p>
        </p:txBody>
      </p:sp>
      <p:sp>
        <p:nvSpPr>
          <p:cNvPr id="4" name="Content Placeholder 3">
            <a:extLst>
              <a:ext uri="{FF2B5EF4-FFF2-40B4-BE49-F238E27FC236}">
                <a16:creationId xmlns:a16="http://schemas.microsoft.com/office/drawing/2014/main" id="{9881F222-1D9E-4D2C-BB28-05250180FFE5}"/>
              </a:ext>
            </a:extLst>
          </p:cNvPr>
          <p:cNvSpPr>
            <a:spLocks noGrp="1"/>
          </p:cNvSpPr>
          <p:nvPr>
            <p:ph sz="half" idx="2"/>
          </p:nvPr>
        </p:nvSpPr>
        <p:spPr>
          <a:xfrm>
            <a:off x="677334" y="4226441"/>
            <a:ext cx="8519829" cy="2211573"/>
          </a:xfrm>
        </p:spPr>
        <p:txBody>
          <a:bodyPr>
            <a:normAutofit/>
          </a:bodyPr>
          <a:lstStyle/>
          <a:p>
            <a:pPr marL="0" indent="0">
              <a:buNone/>
            </a:pPr>
            <a:r>
              <a:rPr lang="en-US" sz="7200" dirty="0"/>
              <a:t>Access and Equity</a:t>
            </a:r>
          </a:p>
        </p:txBody>
      </p:sp>
    </p:spTree>
    <p:extLst>
      <p:ext uri="{BB962C8B-B14F-4D97-AF65-F5344CB8AC3E}">
        <p14:creationId xmlns:p14="http://schemas.microsoft.com/office/powerpoint/2010/main" val="3028855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401C-3146-4DFB-8EB0-DC487C245984}"/>
              </a:ext>
            </a:extLst>
          </p:cNvPr>
          <p:cNvSpPr>
            <a:spLocks noGrp="1"/>
          </p:cNvSpPr>
          <p:nvPr>
            <p:ph type="title"/>
          </p:nvPr>
        </p:nvSpPr>
        <p:spPr>
          <a:xfrm>
            <a:off x="629488" y="604283"/>
            <a:ext cx="8596668" cy="1320800"/>
          </a:xfrm>
        </p:spPr>
        <p:txBody>
          <a:bodyPr/>
          <a:lstStyle/>
          <a:p>
            <a:r>
              <a:rPr lang="en-US" dirty="0"/>
              <a:t>Effectiveness</a:t>
            </a:r>
            <a:br>
              <a:rPr lang="en-US" dirty="0"/>
            </a:br>
            <a:r>
              <a:rPr lang="en-US" dirty="0"/>
              <a:t>We write for a reason. </a:t>
            </a:r>
          </a:p>
        </p:txBody>
      </p:sp>
      <p:sp>
        <p:nvSpPr>
          <p:cNvPr id="3" name="Content Placeholder 2">
            <a:extLst>
              <a:ext uri="{FF2B5EF4-FFF2-40B4-BE49-F238E27FC236}">
                <a16:creationId xmlns:a16="http://schemas.microsoft.com/office/drawing/2014/main" id="{EC70C6DF-CB38-49C3-902D-EF37C6FA0288}"/>
              </a:ext>
            </a:extLst>
          </p:cNvPr>
          <p:cNvSpPr>
            <a:spLocks noGrp="1"/>
          </p:cNvSpPr>
          <p:nvPr>
            <p:ph idx="1"/>
          </p:nvPr>
        </p:nvSpPr>
        <p:spPr>
          <a:xfrm>
            <a:off x="629488" y="2001773"/>
            <a:ext cx="8596668" cy="4442230"/>
          </a:xfrm>
        </p:spPr>
        <p:txBody>
          <a:bodyPr>
            <a:normAutofit/>
          </a:bodyPr>
          <a:lstStyle/>
          <a:p>
            <a:r>
              <a:rPr lang="en-US" sz="2400" dirty="0"/>
              <a:t>Complicated language can cause readers to not understand what they need to do. That defeats the purpose of the writing. </a:t>
            </a:r>
          </a:p>
          <a:p>
            <a:r>
              <a:rPr lang="en-US" sz="2400" dirty="0"/>
              <a:t>With Plain Language, readers understand what you are trying to tell them, and more quickly.</a:t>
            </a:r>
          </a:p>
          <a:p>
            <a:r>
              <a:rPr lang="en-US" sz="2400" dirty="0"/>
              <a:t>If they actually read and understand the thing you wrote, they are more likely to do what you want them to do when you want them to do it. Which is usually why you wrote the thing in the first place. </a:t>
            </a:r>
            <a:endParaRPr lang="en-US" sz="2400" b="1" dirty="0">
              <a:solidFill>
                <a:schemeClr val="accent4">
                  <a:lumMod val="75000"/>
                </a:schemeClr>
              </a:solidFill>
            </a:endParaRPr>
          </a:p>
        </p:txBody>
      </p:sp>
    </p:spTree>
    <p:extLst>
      <p:ext uri="{BB962C8B-B14F-4D97-AF65-F5344CB8AC3E}">
        <p14:creationId xmlns:p14="http://schemas.microsoft.com/office/powerpoint/2010/main" val="845228304"/>
      </p:ext>
    </p:extLst>
  </p:cSld>
  <p:clrMapOvr>
    <a:masterClrMapping/>
  </p:clrMapOvr>
</p:sld>
</file>

<file path=ppt/theme/theme1.xml><?xml version="1.0" encoding="utf-8"?>
<a:theme xmlns:a="http://schemas.openxmlformats.org/drawingml/2006/main" name="Face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a634ed61-a445-4270-aed3-9ca0855cdca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2B5673A4B6F6C46B3F762D90AD0C4CE" ma:contentTypeVersion="18" ma:contentTypeDescription="Create a new document." ma:contentTypeScope="" ma:versionID="42f27c28b7084c7018d351215db4f841">
  <xsd:schema xmlns:xsd="http://www.w3.org/2001/XMLSchema" xmlns:xs="http://www.w3.org/2001/XMLSchema" xmlns:p="http://schemas.microsoft.com/office/2006/metadata/properties" xmlns:ns3="33c2b2b5-987a-45dc-ac4f-2a00a69ba7ef" xmlns:ns4="a634ed61-a445-4270-aed3-9ca0855cdcae" targetNamespace="http://schemas.microsoft.com/office/2006/metadata/properties" ma:root="true" ma:fieldsID="ae73d78d2c2c46c71e80d3339fde845f" ns3:_="" ns4:_="">
    <xsd:import namespace="33c2b2b5-987a-45dc-ac4f-2a00a69ba7ef"/>
    <xsd:import namespace="a634ed61-a445-4270-aed3-9ca0855cdca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GenerationTime" minOccurs="0"/>
                <xsd:element ref="ns4:MediaServiceEventHashCode" minOccurs="0"/>
                <xsd:element ref="ns4:MediaServiceAutoKeyPoints" minOccurs="0"/>
                <xsd:element ref="ns4:MediaServiceKeyPoints" minOccurs="0"/>
                <xsd:element ref="ns4:MediaLengthInSeconds" minOccurs="0"/>
                <xsd:element ref="ns4:MediaServiceSearchProperties" minOccurs="0"/>
                <xsd:element ref="ns4:_activity"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c2b2b5-987a-45dc-ac4f-2a00a69ba7e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34ed61-a445-4270-aed3-9ca0855cdca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7884C2-FA20-405D-821A-44795DFEE8CB}">
  <ds:schemaRefs>
    <ds:schemaRef ds:uri="http://schemas.microsoft.com/office/2006/documentManagement/types"/>
    <ds:schemaRef ds:uri="33c2b2b5-987a-45dc-ac4f-2a00a69ba7ef"/>
    <ds:schemaRef ds:uri="http://schemas.openxmlformats.org/package/2006/metadata/core-properties"/>
    <ds:schemaRef ds:uri="http://purl.org/dc/elements/1.1/"/>
    <ds:schemaRef ds:uri="http://purl.org/dc/dcmitype/"/>
    <ds:schemaRef ds:uri="http://purl.org/dc/terms/"/>
    <ds:schemaRef ds:uri="http://schemas.microsoft.com/office/infopath/2007/PartnerControls"/>
    <ds:schemaRef ds:uri="a634ed61-a445-4270-aed3-9ca0855cdcae"/>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D042798-4489-4760-83DF-87EABC1587D6}">
  <ds:schemaRefs>
    <ds:schemaRef ds:uri="http://schemas.microsoft.com/sharepoint/v3/contenttype/forms"/>
  </ds:schemaRefs>
</ds:datastoreItem>
</file>

<file path=customXml/itemProps3.xml><?xml version="1.0" encoding="utf-8"?>
<ds:datastoreItem xmlns:ds="http://schemas.openxmlformats.org/officeDocument/2006/customXml" ds:itemID="{F273BBBE-A8A2-4C5C-BF74-C0127E699C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c2b2b5-987a-45dc-ac4f-2a00a69ba7ef"/>
    <ds:schemaRef ds:uri="a634ed61-a445-4270-aed3-9ca0855cdc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2765</TotalTime>
  <Words>2016</Words>
  <Application>Microsoft Office PowerPoint</Application>
  <PresentationFormat>Widescreen</PresentationFormat>
  <Paragraphs>141</Paragraphs>
  <Slides>24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Trebuchet MS</vt:lpstr>
      <vt:lpstr>Wingdings 3</vt:lpstr>
      <vt:lpstr>Facet</vt:lpstr>
      <vt:lpstr>Writing in Plain Language</vt:lpstr>
      <vt:lpstr>Why am I doing this?</vt:lpstr>
      <vt:lpstr>What is Plain Language Writing?</vt:lpstr>
      <vt:lpstr>A somewhat “unplain” definition…</vt:lpstr>
      <vt:lpstr>A plainer definition</vt:lpstr>
      <vt:lpstr>Or in other words…</vt:lpstr>
      <vt:lpstr>Why to write in Plain Language</vt:lpstr>
      <vt:lpstr>Why to use Plain Language in our Offices</vt:lpstr>
      <vt:lpstr>Effectiveness We write for a reason. </vt:lpstr>
      <vt:lpstr>Access and Equity – some background</vt:lpstr>
      <vt:lpstr>Access and Equity – problems with “traditional academic” writing</vt:lpstr>
      <vt:lpstr>Access and Equity – Example 1</vt:lpstr>
      <vt:lpstr>Access and Equity – Example 2</vt:lpstr>
      <vt:lpstr>Plain Language is effective, and doesn’t reinforce access and equity issues.</vt:lpstr>
      <vt:lpstr>So…why aren’t we already doing it?</vt:lpstr>
      <vt:lpstr>Barrier 1: Time</vt:lpstr>
      <vt:lpstr>Barrier 2: Internal Thoughts</vt:lpstr>
      <vt:lpstr>Barrier 3: Institutional Biases</vt:lpstr>
      <vt:lpstr>So…let’s learn some Plain Language writing basics</vt:lpstr>
      <vt:lpstr>1 - Understand who you are writing to/for and why.</vt:lpstr>
      <vt:lpstr>2 – Structure your message/page to guide your reader.</vt:lpstr>
      <vt:lpstr>3 – Mind your language</vt:lpstr>
      <vt:lpstr>4 – Use tools</vt:lpstr>
      <vt:lpstr>Websites you may like, plus my email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in Plain language</dc:title>
  <dc:creator>Tina Miller</dc:creator>
  <cp:lastModifiedBy>Tina Miller</cp:lastModifiedBy>
  <cp:revision>44</cp:revision>
  <dcterms:created xsi:type="dcterms:W3CDTF">2023-11-03T01:37:14Z</dcterms:created>
  <dcterms:modified xsi:type="dcterms:W3CDTF">2024-03-19T21:26:01Z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0x010100B2B5673A4B6F6C46B3F762D90AD0C4CE</vt:lpwstr>
  </property>
</Properties>
</file>