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6858000" type="screen4x3"/>
  <p:notesSz cx="6858000" cy="9144000"/>
  <p:embeddedFontLst>
    <p:embeddedFont>
      <p:font typeface="Calibri" panose="020F0502020204030204" pitchFamily="34" charset="0"/>
      <p:regular r:id="rId80"/>
      <p:bold r:id="rId81"/>
      <p:italic r:id="rId82"/>
      <p:boldItalic r:id="rId83"/>
    </p:embeddedFont>
    <p:embeddedFont>
      <p:font typeface="Encode Sans Condensed Thin" panose="02000000000000000000" pitchFamily="2" charset="0"/>
      <p:regular r:id="rId84"/>
      <p:bold r:id="rId85"/>
    </p:embeddedFont>
    <p:embeddedFont>
      <p:font typeface="Open Sans" panose="020B0606030504020204" pitchFamily="34" charset="0"/>
      <p:regular r:id="rId86"/>
      <p:bold r:id="rId87"/>
      <p:italic r:id="rId88"/>
      <p:boldItalic r:id="rId89"/>
    </p:embeddedFont>
    <p:embeddedFont>
      <p:font typeface="Verdana" panose="020B0604030504040204" pitchFamily="34" charset="0"/>
      <p:regular r:id="rId90"/>
      <p:bold r:id="rId91"/>
      <p:italic r:id="rId92"/>
      <p:boldItalic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93F48C-42C3-42B2-B873-AAC6E43BB310}">
  <a:tblStyle styleId="{7393F48C-42C3-42B2-B873-AAC6E43BB31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7EC"/>
          </a:solidFill>
        </a:fill>
      </a:tcStyle>
    </a:wholeTbl>
    <a:band1H>
      <a:tcTxStyle/>
      <a:tcStyle>
        <a:tcBdr/>
        <a:fill>
          <a:solidFill>
            <a:srgbClr val="CECCD8"/>
          </a:solidFill>
        </a:fill>
      </a:tcStyle>
    </a:band1H>
    <a:band2H>
      <a:tcTxStyle/>
      <a:tcStyle>
        <a:tcBdr/>
      </a:tcStyle>
    </a:band2H>
    <a:band1V>
      <a:tcTxStyle/>
      <a:tcStyle>
        <a:tcBdr/>
        <a:fill>
          <a:solidFill>
            <a:srgbClr val="CECC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33D7A2D-C9F6-4847-BF96-4A05A66778C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font" Target="fonts/font11.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e5253a097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5e5253a097_0_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5253a097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5e5253a097_0_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cf4b5ba8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8cf4b5ba8d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e5253a097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5e5253a097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e5253a097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5e5253a097_0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b246501a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8b246501a5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c4dd6a95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8c4dd6a958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b246501a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8b246501a5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e5253a097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5e5253a097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b246501a5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8b246501a5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b246501a5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8b246501a5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b246501a5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8b246501a5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e5253a097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5e5253a097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d2ac3acb9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8d2ac3acb9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d2ac3acb9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8d2ac3acb9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8d2ac3acb9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8d2ac3acb9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8b246501a5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8b246501a5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d484e58f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8d484e58f6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b246501a5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8b246501a5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8b246501a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8b246501a5_0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8b246501a5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g8b246501a5_0_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8b246501a5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8b246501a5_0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b246501a5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g8b246501a5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8f420516b1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8f420516b1_3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b246501a5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8b246501a5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8b246501a5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8b246501a5_0_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5e5253a097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g5e5253a097_0_1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c4dd6a95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8c4dd6a95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5e5253a097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g5e5253a097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e5253a097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g5e5253a097_0_1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e5253a09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5e5253a09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5e5253a097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g5e5253a097_0_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5e5253a097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5e5253a097_0_1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5e5253a097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g5e5253a097_0_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5e5253a097_0_1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g5e5253a097_0_1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5e5253a097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5e5253a097_1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5e5253a097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5e5253a097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5e5253a097_0_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g5e5253a097_0_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5e5253a097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g5e5253a097_0_1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grpSp>
        <p:nvGrpSpPr>
          <p:cNvPr id="20" name="Google Shape;20;p2"/>
          <p:cNvGrpSpPr/>
          <p:nvPr/>
        </p:nvGrpSpPr>
        <p:grpSpPr>
          <a:xfrm>
            <a:off x="-3222625" y="304800"/>
            <a:ext cx="11814175" cy="4622800"/>
            <a:chOff x="-2030" y="192"/>
            <a:chExt cx="7442" cy="2912"/>
          </a:xfrm>
        </p:grpSpPr>
        <p:cxnSp>
          <p:nvCxnSpPr>
            <p:cNvPr id="21" name="Google Shape;21;p2"/>
            <p:cNvCxnSpPr/>
            <p:nvPr/>
          </p:nvCxnSpPr>
          <p:spPr>
            <a:xfrm>
              <a:off x="912" y="1584"/>
              <a:ext cx="4500" cy="0"/>
            </a:xfrm>
            <a:prstGeom prst="straightConnector1">
              <a:avLst/>
            </a:prstGeom>
            <a:noFill/>
            <a:ln w="12700" cap="flat" cmpd="sng">
              <a:solidFill>
                <a:schemeClr val="dk1"/>
              </a:solidFill>
              <a:prstDash val="solid"/>
              <a:round/>
              <a:headEnd type="none" w="med" len="med"/>
              <a:tailEnd type="none" w="med" len="med"/>
            </a:ln>
          </p:spPr>
        </p:cxnSp>
        <p:sp>
          <p:nvSpPr>
            <p:cNvPr id="22" name="Google Shape;22;p2"/>
            <p:cNvSpPr/>
            <p:nvPr/>
          </p:nvSpPr>
          <p:spPr>
            <a:xfrm>
              <a:off x="-1584" y="864"/>
              <a:ext cx="2240" cy="2240"/>
            </a:xfrm>
            <a:custGeom>
              <a:avLst/>
              <a:gdLst/>
              <a:ahLst/>
              <a:cxnLst/>
              <a:rect l="l" t="t" r="r" b="b"/>
              <a:pathLst>
                <a:path w="64000" h="64000" extrusionOk="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3" name="Google Shape;23;p2"/>
            <p:cNvSpPr/>
            <p:nvPr/>
          </p:nvSpPr>
          <p:spPr>
            <a:xfrm>
              <a:off x="-2030" y="192"/>
              <a:ext cx="2560" cy="2560"/>
            </a:xfrm>
            <a:custGeom>
              <a:avLst/>
              <a:gdLst/>
              <a:ahLst/>
              <a:cxnLst/>
              <a:rect l="l" t="t" r="r" b="b"/>
              <a:pathLst>
                <a:path w="64000" h="64000" extrusionOk="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24" name="Google Shape;24;p2"/>
          <p:cNvSpPr txBox="1">
            <a:spLocks noGrp="1"/>
          </p:cNvSpPr>
          <p:nvPr>
            <p:ph type="ctrTitle"/>
          </p:nvPr>
        </p:nvSpPr>
        <p:spPr>
          <a:xfrm>
            <a:off x="1443038" y="985838"/>
            <a:ext cx="7239000" cy="1444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ubTitle" idx="1"/>
          </p:nvPr>
        </p:nvSpPr>
        <p:spPr>
          <a:xfrm>
            <a:off x="1443038" y="3427413"/>
            <a:ext cx="7239000" cy="1752600"/>
          </a:xfrm>
          <a:prstGeom prst="rect">
            <a:avLst/>
          </a:prstGeom>
          <a:noFill/>
          <a:ln>
            <a:noFill/>
          </a:ln>
        </p:spPr>
        <p:txBody>
          <a:bodyPr spcFirstLastPara="1" wrap="square" lIns="91425" tIns="45700" rIns="91425" bIns="45700" anchor="t" anchorCtr="0">
            <a:noAutofit/>
          </a:bodyPr>
          <a:lstStyle>
            <a:lvl1pPr lvl="0" algn="l">
              <a:spcBef>
                <a:spcPts val="580"/>
              </a:spcBef>
              <a:spcAft>
                <a:spcPts val="0"/>
              </a:spcAft>
              <a:buSzPts val="2030"/>
              <a:buFont typeface="Noto Sans Symbols"/>
              <a:buNone/>
              <a:defRPr/>
            </a:lvl1pPr>
            <a:lvl2pPr lvl="1" algn="l">
              <a:spcBef>
                <a:spcPts val="360"/>
              </a:spcBef>
              <a:spcAft>
                <a:spcPts val="0"/>
              </a:spcAft>
              <a:buSzPts val="126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08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6" name="Google Shape;26;p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1370013" y="301625"/>
            <a:ext cx="73137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2969375" y="227763"/>
            <a:ext cx="4114800" cy="73137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949825" y="2208125"/>
            <a:ext cx="5640300" cy="18273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1216863" y="454775"/>
            <a:ext cx="5640300" cy="53340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92"/>
        <p:cNvGrpSpPr/>
        <p:nvPr/>
      </p:nvGrpSpPr>
      <p:grpSpPr>
        <a:xfrm>
          <a:off x="0" y="0"/>
          <a:ext cx="0" cy="0"/>
          <a:chOff x="0" y="0"/>
          <a:chExt cx="0" cy="0"/>
        </a:xfrm>
      </p:grpSpPr>
      <p:pic>
        <p:nvPicPr>
          <p:cNvPr id="93" name="Google Shape;93;p13"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94" name="Google Shape;94;p13"/>
          <p:cNvPicPr preferRelativeResize="0"/>
          <p:nvPr/>
        </p:nvPicPr>
        <p:blipFill rotWithShape="1">
          <a:blip r:embed="rId3">
            <a:alphaModFix/>
          </a:blip>
          <a:srcRect/>
          <a:stretch/>
        </p:blipFill>
        <p:spPr>
          <a:xfrm>
            <a:off x="677334" y="6354234"/>
            <a:ext cx="2540002" cy="266700"/>
          </a:xfrm>
          <a:prstGeom prst="rect">
            <a:avLst/>
          </a:prstGeom>
          <a:noFill/>
          <a:ln>
            <a:noFill/>
          </a:ln>
        </p:spPr>
      </p:pic>
      <p:pic>
        <p:nvPicPr>
          <p:cNvPr id="95" name="Google Shape;95;p13"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
        <p:nvSpPr>
          <p:cNvPr id="96" name="Google Shape;96;p13"/>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Condensed Thin"/>
              <a:buNone/>
              <a:defRPr sz="5000" b="1" i="0" u="none" strike="noStrike" cap="none">
                <a:solidFill>
                  <a:schemeClr val="lt2"/>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671757"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Condensed Thin"/>
                <a:ea typeface="Encode Sans Condensed Thin"/>
                <a:cs typeface="Encode Sans Condensed Thin"/>
                <a:sym typeface="Encode Sans Condensed Thin"/>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Condensed Thin"/>
                <a:ea typeface="Encode Sans Condensed Thin"/>
                <a:cs typeface="Encode Sans Condensed Thin"/>
                <a:sym typeface="Encode Sans Condensed Thin"/>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Condensed Thin"/>
                <a:ea typeface="Encode Sans Condensed Thin"/>
                <a:cs typeface="Encode Sans Condensed Thin"/>
                <a:sym typeface="Encode Sans Condensed Thin"/>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Condensed Thin"/>
                <a:ea typeface="Encode Sans Condensed Thin"/>
                <a:cs typeface="Encode Sans Condensed Thin"/>
                <a:sym typeface="Encode Sans Condensed Th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0" name="Google Shape;100;p14"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01" name="Google Shape;101;p14" descr="Bar_RtAngle_HEX.png"/>
          <p:cNvPicPr preferRelativeResize="0"/>
          <p:nvPr/>
        </p:nvPicPr>
        <p:blipFill rotWithShape="1">
          <a:blip r:embed="rId3">
            <a:alphaModFix/>
          </a:blip>
          <a:srcRect/>
          <a:stretch/>
        </p:blipFill>
        <p:spPr>
          <a:xfrm>
            <a:off x="781050" y="1402894"/>
            <a:ext cx="1371201" cy="69644"/>
          </a:xfrm>
          <a:prstGeom prst="rect">
            <a:avLst/>
          </a:prstGeom>
          <a:noFill/>
          <a:ln>
            <a:noFill/>
          </a:ln>
        </p:spPr>
      </p:pic>
      <p:sp>
        <p:nvSpPr>
          <p:cNvPr id="102" name="Google Shape;102;p14"/>
          <p:cNvSpPr txBox="1">
            <a:spLocks noGrp="1"/>
          </p:cNvSpPr>
          <p:nvPr>
            <p:ph type="title"/>
          </p:nvPr>
        </p:nvSpPr>
        <p:spPr>
          <a:xfrm>
            <a:off x="671757" y="365125"/>
            <a:ext cx="8184600" cy="998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Condensed Thin"/>
              <a:buNone/>
              <a:defRPr sz="3000" b="1" i="0" u="none" strike="noStrike" cap="non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03"/>
        <p:cNvGrpSpPr/>
        <p:nvPr/>
      </p:nvGrpSpPr>
      <p:grpSpPr>
        <a:xfrm>
          <a:off x="0" y="0"/>
          <a:ext cx="0" cy="0"/>
          <a:chOff x="0" y="0"/>
          <a:chExt cx="0" cy="0"/>
        </a:xfrm>
      </p:grpSpPr>
      <p:sp>
        <p:nvSpPr>
          <p:cNvPr id="104" name="Google Shape;104;p15"/>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5" name="Google Shape;105;p15" descr="Bar_RtAngle_7502_RGB.png"/>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106" name="Google Shape;106;p1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Condensed Thin"/>
              <a:buNone/>
              <a:defRPr sz="3000" b="1" i="0" u="none" strike="noStrike" cap="non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1370013" y="301625"/>
            <a:ext cx="73137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1370013" y="1827213"/>
            <a:ext cx="7313700" cy="4114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680"/>
              <a:buNone/>
              <a:defRPr sz="2400"/>
            </a:lvl1pPr>
            <a:lvl2pPr marL="914400" lvl="1" indent="-228600" algn="l">
              <a:spcBef>
                <a:spcPts val="400"/>
              </a:spcBef>
              <a:spcAft>
                <a:spcPts val="0"/>
              </a:spcAft>
              <a:buSzPts val="1400"/>
              <a:buNone/>
              <a:defRPr sz="2000"/>
            </a:lvl2pPr>
            <a:lvl3pPr marL="1371600" lvl="2" indent="-228600" algn="l">
              <a:spcBef>
                <a:spcPts val="360"/>
              </a:spcBef>
              <a:spcAft>
                <a:spcPts val="0"/>
              </a:spcAft>
              <a:buSzPts val="1170"/>
              <a:buNone/>
              <a:defRPr sz="1800"/>
            </a:lvl3pPr>
            <a:lvl4pPr marL="1828800" lvl="3" indent="-228600" algn="l">
              <a:spcBef>
                <a:spcPts val="320"/>
              </a:spcBef>
              <a:spcAft>
                <a:spcPts val="0"/>
              </a:spcAft>
              <a:buSzPts val="1120"/>
              <a:buNone/>
              <a:defRPr sz="1600"/>
            </a:lvl4pPr>
            <a:lvl5pPr marL="2286000" lvl="4" indent="-228600" algn="l">
              <a:spcBef>
                <a:spcPts val="320"/>
              </a:spcBef>
              <a:spcAft>
                <a:spcPts val="0"/>
              </a:spcAft>
              <a:buSzPts val="96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8" name="Google Shape;38;p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1370013" y="301625"/>
            <a:ext cx="73137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1370013" y="1827213"/>
            <a:ext cx="3579900" cy="4114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body" idx="2"/>
          </p:nvPr>
        </p:nvSpPr>
        <p:spPr>
          <a:xfrm>
            <a:off x="5102225" y="1827213"/>
            <a:ext cx="3581400" cy="4114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630238" y="365125"/>
            <a:ext cx="7886700" cy="13257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630238" y="1681163"/>
            <a:ext cx="3868800" cy="8238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96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
          <p:cNvSpPr txBox="1">
            <a:spLocks noGrp="1"/>
          </p:cNvSpPr>
          <p:nvPr>
            <p:ph type="body" idx="2"/>
          </p:nvPr>
        </p:nvSpPr>
        <p:spPr>
          <a:xfrm>
            <a:off x="630238" y="2505075"/>
            <a:ext cx="3868800" cy="36846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
          <p:cNvSpPr txBox="1">
            <a:spLocks noGrp="1"/>
          </p:cNvSpPr>
          <p:nvPr>
            <p:ph type="body" idx="3"/>
          </p:nvPr>
        </p:nvSpPr>
        <p:spPr>
          <a:xfrm>
            <a:off x="4629150" y="1681163"/>
            <a:ext cx="3887700" cy="8238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96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6"/>
          <p:cNvSpPr txBox="1">
            <a:spLocks noGrp="1"/>
          </p:cNvSpPr>
          <p:nvPr>
            <p:ph type="body" idx="4"/>
          </p:nvPr>
        </p:nvSpPr>
        <p:spPr>
          <a:xfrm>
            <a:off x="4629150" y="2505075"/>
            <a:ext cx="3887700" cy="36846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1370013" y="301625"/>
            <a:ext cx="73137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30238" y="457200"/>
            <a:ext cx="29496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887788" y="987425"/>
            <a:ext cx="4629300" cy="4873500"/>
          </a:xfrm>
          <a:prstGeom prst="rect">
            <a:avLst/>
          </a:prstGeom>
          <a:noFill/>
          <a:ln>
            <a:noFill/>
          </a:ln>
        </p:spPr>
        <p:txBody>
          <a:bodyPr spcFirstLastPara="1" wrap="square" lIns="91425" tIns="45700" rIns="91425" bIns="45700" anchor="t" anchorCtr="0">
            <a:noAutofit/>
          </a:bodyPr>
          <a:lstStyle>
            <a:lvl1pPr marL="457200" lvl="0" indent="-370840" algn="l">
              <a:spcBef>
                <a:spcPts val="640"/>
              </a:spcBef>
              <a:spcAft>
                <a:spcPts val="0"/>
              </a:spcAft>
              <a:buSzPts val="2240"/>
              <a:buChar char="⚪"/>
              <a:defRPr sz="3200"/>
            </a:lvl1pPr>
            <a:lvl2pPr marL="914400" lvl="1" indent="-353060" algn="l">
              <a:spcBef>
                <a:spcPts val="560"/>
              </a:spcBef>
              <a:spcAft>
                <a:spcPts val="0"/>
              </a:spcAft>
              <a:buSzPts val="196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04800" algn="l">
              <a:spcBef>
                <a:spcPts val="400"/>
              </a:spcBef>
              <a:spcAft>
                <a:spcPts val="0"/>
              </a:spcAft>
              <a:buSzPts val="12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9"/>
          <p:cNvSpPr txBox="1">
            <a:spLocks noGrp="1"/>
          </p:cNvSpPr>
          <p:nvPr>
            <p:ph type="body" idx="2"/>
          </p:nvPr>
        </p:nvSpPr>
        <p:spPr>
          <a:xfrm>
            <a:off x="630238" y="2057400"/>
            <a:ext cx="2949600" cy="381150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120"/>
              <a:buNone/>
              <a:defRPr sz="1600"/>
            </a:lvl1pPr>
            <a:lvl2pPr marL="914400" lvl="1" indent="-228600" algn="l">
              <a:spcBef>
                <a:spcPts val="280"/>
              </a:spcBef>
              <a:spcAft>
                <a:spcPts val="0"/>
              </a:spcAft>
              <a:buSzPts val="980"/>
              <a:buNone/>
              <a:defRPr sz="1400"/>
            </a:lvl2pPr>
            <a:lvl3pPr marL="1371600" lvl="2" indent="-228600" algn="l">
              <a:spcBef>
                <a:spcPts val="240"/>
              </a:spcBef>
              <a:spcAft>
                <a:spcPts val="0"/>
              </a:spcAft>
              <a:buSzPts val="780"/>
              <a:buNone/>
              <a:defRPr sz="1200"/>
            </a:lvl3pPr>
            <a:lvl4pPr marL="1828800" lvl="3" indent="-228600" algn="l">
              <a:spcBef>
                <a:spcPts val="200"/>
              </a:spcBef>
              <a:spcAft>
                <a:spcPts val="0"/>
              </a:spcAft>
              <a:buSzPts val="700"/>
              <a:buNone/>
              <a:defRPr sz="1000"/>
            </a:lvl4pPr>
            <a:lvl5pPr marL="2286000" lvl="4" indent="-228600" algn="l">
              <a:spcBef>
                <a:spcPts val="200"/>
              </a:spcBef>
              <a:spcAft>
                <a:spcPts val="0"/>
              </a:spcAft>
              <a:buSzPts val="6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30238" y="457200"/>
            <a:ext cx="29496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a:spLocks noGrp="1"/>
          </p:cNvSpPr>
          <p:nvPr>
            <p:ph type="pic" idx="2"/>
          </p:nvPr>
        </p:nvSpPr>
        <p:spPr>
          <a:xfrm>
            <a:off x="3887788" y="987425"/>
            <a:ext cx="4629300" cy="48735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2"/>
              </a:buClr>
              <a:buSzPts val="2240"/>
              <a:buFont typeface="Noto Sans Symbols"/>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accent2"/>
              </a:buClr>
              <a:buSzPts val="1960"/>
              <a:buFont typeface="Noto Sans Symbols"/>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2"/>
              </a:buClr>
              <a:buSzPts val="1560"/>
              <a:buFont typeface="Noto Sans Symbols"/>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accent2"/>
              </a:buClr>
              <a:buSzPts val="1400"/>
              <a:buFont typeface="Noto Sans Symbols"/>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2"/>
              </a:buClr>
              <a:buSzPts val="1200"/>
              <a:buFont typeface="Noto Sans Symbols"/>
              <a:buNone/>
              <a:defRPr sz="20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76" name="Google Shape;76;p10"/>
          <p:cNvSpPr txBox="1">
            <a:spLocks noGrp="1"/>
          </p:cNvSpPr>
          <p:nvPr>
            <p:ph type="body" idx="1"/>
          </p:nvPr>
        </p:nvSpPr>
        <p:spPr>
          <a:xfrm>
            <a:off x="630238" y="2057400"/>
            <a:ext cx="2949600" cy="381150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120"/>
              <a:buNone/>
              <a:defRPr sz="1600"/>
            </a:lvl1pPr>
            <a:lvl2pPr marL="914400" lvl="1" indent="-228600" algn="l">
              <a:spcBef>
                <a:spcPts val="280"/>
              </a:spcBef>
              <a:spcAft>
                <a:spcPts val="0"/>
              </a:spcAft>
              <a:buSzPts val="980"/>
              <a:buNone/>
              <a:defRPr sz="1400"/>
            </a:lvl2pPr>
            <a:lvl3pPr marL="1371600" lvl="2" indent="-228600" algn="l">
              <a:spcBef>
                <a:spcPts val="240"/>
              </a:spcBef>
              <a:spcAft>
                <a:spcPts val="0"/>
              </a:spcAft>
              <a:buSzPts val="780"/>
              <a:buNone/>
              <a:defRPr sz="1200"/>
            </a:lvl3pPr>
            <a:lvl4pPr marL="1828800" lvl="3" indent="-228600" algn="l">
              <a:spcBef>
                <a:spcPts val="200"/>
              </a:spcBef>
              <a:spcAft>
                <a:spcPts val="0"/>
              </a:spcAft>
              <a:buSzPts val="700"/>
              <a:buNone/>
              <a:defRPr sz="1000"/>
            </a:lvl4pPr>
            <a:lvl5pPr marL="2286000" lvl="4" indent="-228600" algn="l">
              <a:spcBef>
                <a:spcPts val="200"/>
              </a:spcBef>
              <a:spcAft>
                <a:spcPts val="0"/>
              </a:spcAft>
              <a:buSzPts val="6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12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12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12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12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12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12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12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12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3238500" y="0"/>
            <a:ext cx="11753850" cy="3733800"/>
            <a:chOff x="-2040" y="0"/>
            <a:chExt cx="7404" cy="2352"/>
          </a:xfrm>
        </p:grpSpPr>
        <p:sp>
          <p:nvSpPr>
            <p:cNvPr id="11" name="Google Shape;11;p1"/>
            <p:cNvSpPr/>
            <p:nvPr/>
          </p:nvSpPr>
          <p:spPr>
            <a:xfrm>
              <a:off x="-2040" y="432"/>
              <a:ext cx="2560" cy="1920"/>
            </a:xfrm>
            <a:custGeom>
              <a:avLst/>
              <a:gdLst/>
              <a:ahLst/>
              <a:cxnLst/>
              <a:rect l="l" t="t" r="r" b="b"/>
              <a:pathLst>
                <a:path w="64000" h="64000" extrusionOk="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2" name="Google Shape;12;p1"/>
            <p:cNvSpPr/>
            <p:nvPr/>
          </p:nvSpPr>
          <p:spPr>
            <a:xfrm>
              <a:off x="-1528" y="0"/>
              <a:ext cx="1920" cy="1920"/>
            </a:xfrm>
            <a:custGeom>
              <a:avLst/>
              <a:gdLst/>
              <a:ahLst/>
              <a:cxnLst/>
              <a:rect l="l" t="t" r="r" b="b"/>
              <a:pathLst>
                <a:path w="64000" h="64000" extrusionOk="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3" name="Google Shape;13;p1"/>
            <p:cNvCxnSpPr/>
            <p:nvPr/>
          </p:nvCxnSpPr>
          <p:spPr>
            <a:xfrm>
              <a:off x="864" y="960"/>
              <a:ext cx="4500" cy="0"/>
            </a:xfrm>
            <a:prstGeom prst="straightConnector1">
              <a:avLst/>
            </a:prstGeom>
            <a:noFill/>
            <a:ln w="12700" cap="flat" cmpd="sng">
              <a:solidFill>
                <a:schemeClr val="dk1"/>
              </a:solidFill>
              <a:prstDash val="solid"/>
              <a:round/>
              <a:headEnd type="none" w="med" len="med"/>
              <a:tailEnd type="none" w="med" len="med"/>
            </a:ln>
          </p:spPr>
        </p:cxnSp>
      </p:grpSp>
      <p:sp>
        <p:nvSpPr>
          <p:cNvPr id="14" name="Google Shape;14;p1"/>
          <p:cNvSpPr txBox="1">
            <a:spLocks noGrp="1"/>
          </p:cNvSpPr>
          <p:nvPr>
            <p:ph type="title"/>
          </p:nvPr>
        </p:nvSpPr>
        <p:spPr>
          <a:xfrm>
            <a:off x="1370013" y="301625"/>
            <a:ext cx="73137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2"/>
                </a:solidFill>
                <a:latin typeface="Arial"/>
                <a:ea typeface="Arial"/>
                <a:cs typeface="Arial"/>
                <a:sym typeface="Arial"/>
              </a:defRPr>
            </a:lvl9pPr>
          </a:lstStyle>
          <a:p>
            <a:endParaRPr/>
          </a:p>
        </p:txBody>
      </p:sp>
      <p:sp>
        <p:nvSpPr>
          <p:cNvPr id="15" name="Google Shape;15;p1"/>
          <p:cNvSpPr txBox="1">
            <a:spLocks noGrp="1"/>
          </p:cNvSpPr>
          <p:nvPr>
            <p:ph type="body" idx="1"/>
          </p:nvPr>
        </p:nvSpPr>
        <p:spPr>
          <a:xfrm>
            <a:off x="1370013" y="1827213"/>
            <a:ext cx="7313700" cy="4114800"/>
          </a:xfrm>
          <a:prstGeom prst="rect">
            <a:avLst/>
          </a:prstGeom>
          <a:noFill/>
          <a:ln>
            <a:noFill/>
          </a:ln>
        </p:spPr>
        <p:txBody>
          <a:bodyPr spcFirstLastPara="1" wrap="square" lIns="91425" tIns="45700" rIns="91425" bIns="45700" anchor="t" anchorCtr="0">
            <a:noAutofit/>
          </a:bodyPr>
          <a:lstStyle>
            <a:lvl1pPr marL="457200" marR="0" lvl="0" indent="-357505" algn="l" rtl="0">
              <a:spcBef>
                <a:spcPts val="580"/>
              </a:spcBef>
              <a:spcAft>
                <a:spcPts val="0"/>
              </a:spcAft>
              <a:buClr>
                <a:schemeClr val="dk2"/>
              </a:buClr>
              <a:buSzPts val="2030"/>
              <a:buFont typeface="Noto Sans Symbols"/>
              <a:buChar char="⚪"/>
              <a:defRPr sz="2900" b="0" i="0" u="none" strike="noStrike" cap="none">
                <a:solidFill>
                  <a:schemeClr val="dk1"/>
                </a:solidFill>
                <a:latin typeface="Verdana"/>
                <a:ea typeface="Verdana"/>
                <a:cs typeface="Verdana"/>
                <a:sym typeface="Verdana"/>
              </a:defRPr>
            </a:lvl1pPr>
            <a:lvl2pPr marL="914400" marR="0" lvl="1" indent="-339725" algn="l" rtl="0">
              <a:spcBef>
                <a:spcPts val="500"/>
              </a:spcBef>
              <a:spcAft>
                <a:spcPts val="0"/>
              </a:spcAft>
              <a:buClr>
                <a:schemeClr val="accent2"/>
              </a:buClr>
              <a:buSzPts val="1750"/>
              <a:buFont typeface="Noto Sans Symbols"/>
              <a:buChar char="●"/>
              <a:defRPr sz="2500" b="0" i="0" u="none" strike="noStrike" cap="none">
                <a:solidFill>
                  <a:schemeClr val="dk1"/>
                </a:solidFill>
                <a:latin typeface="Verdana"/>
                <a:ea typeface="Verdana"/>
                <a:cs typeface="Verdana"/>
                <a:sym typeface="Verdana"/>
              </a:defRPr>
            </a:lvl2pPr>
            <a:lvl3pPr marL="1371600" marR="0" lvl="2" indent="-319405" algn="l" rtl="0">
              <a:spcBef>
                <a:spcPts val="440"/>
              </a:spcBef>
              <a:spcAft>
                <a:spcPts val="0"/>
              </a:spcAft>
              <a:buClr>
                <a:schemeClr val="dk2"/>
              </a:buClr>
              <a:buSzPts val="1430"/>
              <a:buFont typeface="Noto Sans Symbols"/>
              <a:buChar char="⚪"/>
              <a:defRPr sz="2200" b="0" i="0" u="none" strike="noStrike" cap="none">
                <a:solidFill>
                  <a:schemeClr val="dk1"/>
                </a:solidFill>
                <a:latin typeface="Verdana"/>
                <a:ea typeface="Verdana"/>
                <a:cs typeface="Verdana"/>
                <a:sym typeface="Verdana"/>
              </a:defRPr>
            </a:lvl3pPr>
            <a:lvl4pPr marL="1828800" marR="0" lvl="3" indent="-313055" algn="l" rtl="0">
              <a:spcBef>
                <a:spcPts val="380"/>
              </a:spcBef>
              <a:spcAft>
                <a:spcPts val="0"/>
              </a:spcAft>
              <a:buClr>
                <a:schemeClr val="accent2"/>
              </a:buClr>
              <a:buSzPts val="1330"/>
              <a:buFont typeface="Noto Sans Symbols"/>
              <a:buChar char="●"/>
              <a:defRPr sz="1900" b="0" i="0" u="none" strike="noStrike" cap="none">
                <a:solidFill>
                  <a:schemeClr val="dk1"/>
                </a:solidFill>
                <a:latin typeface="Verdana"/>
                <a:ea typeface="Verdana"/>
                <a:cs typeface="Verdana"/>
                <a:sym typeface="Verdana"/>
              </a:defRPr>
            </a:lvl4pPr>
            <a:lvl5pPr marL="2286000" marR="0" lvl="4"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6" name="Google Shape;16;p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7" name="Google Shape;17;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8" name="Google Shape;18;p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b="0" i="0" u="none" strike="noStrike" cap="none">
                <a:solidFill>
                  <a:schemeClr val="dk1"/>
                </a:solidFill>
                <a:latin typeface="Verdana"/>
                <a:ea typeface="Verdana"/>
                <a:cs typeface="Verdana"/>
                <a:sym typeface="Verdana"/>
              </a:defRPr>
            </a:lvl1pPr>
            <a:lvl2pPr marL="0" marR="0" lvl="1" indent="0" algn="r" rtl="0">
              <a:spcBef>
                <a:spcPts val="0"/>
              </a:spcBef>
              <a:spcAft>
                <a:spcPts val="0"/>
              </a:spcAft>
              <a:buNone/>
              <a:defRPr sz="1200" b="0" i="0" u="none" strike="noStrike" cap="none">
                <a:solidFill>
                  <a:schemeClr val="dk1"/>
                </a:solidFill>
                <a:latin typeface="Verdana"/>
                <a:ea typeface="Verdana"/>
                <a:cs typeface="Verdana"/>
                <a:sym typeface="Verdana"/>
              </a:defRPr>
            </a:lvl2pPr>
            <a:lvl3pPr marL="0" marR="0" lvl="2" indent="0" algn="r" rtl="0">
              <a:spcBef>
                <a:spcPts val="0"/>
              </a:spcBef>
              <a:spcAft>
                <a:spcPts val="0"/>
              </a:spcAft>
              <a:buNone/>
              <a:defRPr sz="1200" b="0" i="0" u="none" strike="noStrike" cap="none">
                <a:solidFill>
                  <a:schemeClr val="dk1"/>
                </a:solidFill>
                <a:latin typeface="Verdana"/>
                <a:ea typeface="Verdana"/>
                <a:cs typeface="Verdana"/>
                <a:sym typeface="Verdana"/>
              </a:defRPr>
            </a:lvl3pPr>
            <a:lvl4pPr marL="0" marR="0" lvl="3" indent="0" algn="r" rtl="0">
              <a:spcBef>
                <a:spcPts val="0"/>
              </a:spcBef>
              <a:spcAft>
                <a:spcPts val="0"/>
              </a:spcAft>
              <a:buNone/>
              <a:defRPr sz="1200" b="0" i="0" u="none" strike="noStrike" cap="none">
                <a:solidFill>
                  <a:schemeClr val="dk1"/>
                </a:solidFill>
                <a:latin typeface="Verdana"/>
                <a:ea typeface="Verdana"/>
                <a:cs typeface="Verdana"/>
                <a:sym typeface="Verdana"/>
              </a:defRPr>
            </a:lvl4pPr>
            <a:lvl5pPr marL="0" marR="0" lvl="4" indent="0" algn="r" rtl="0">
              <a:spcBef>
                <a:spcPts val="0"/>
              </a:spcBef>
              <a:spcAft>
                <a:spcPts val="0"/>
              </a:spcAft>
              <a:buNone/>
              <a:defRPr sz="1200" b="0" i="0" u="none" strike="noStrike" cap="none">
                <a:solidFill>
                  <a:schemeClr val="dk1"/>
                </a:solidFill>
                <a:latin typeface="Verdana"/>
                <a:ea typeface="Verdana"/>
                <a:cs typeface="Verdana"/>
                <a:sym typeface="Verdana"/>
              </a:defRPr>
            </a:lvl5pPr>
            <a:lvl6pPr marL="0" marR="0" lvl="5" indent="0" algn="r" rtl="0">
              <a:spcBef>
                <a:spcPts val="0"/>
              </a:spcBef>
              <a:spcAft>
                <a:spcPts val="0"/>
              </a:spcAft>
              <a:buNone/>
              <a:defRPr sz="1200" b="0" i="0" u="none" strike="noStrike" cap="none">
                <a:solidFill>
                  <a:schemeClr val="dk1"/>
                </a:solidFill>
                <a:latin typeface="Verdana"/>
                <a:ea typeface="Verdana"/>
                <a:cs typeface="Verdana"/>
                <a:sym typeface="Verdana"/>
              </a:defRPr>
            </a:lvl6pPr>
            <a:lvl7pPr marL="0" marR="0" lvl="6" indent="0" algn="r" rtl="0">
              <a:spcBef>
                <a:spcPts val="0"/>
              </a:spcBef>
              <a:spcAft>
                <a:spcPts val="0"/>
              </a:spcAft>
              <a:buNone/>
              <a:defRPr sz="1200" b="0" i="0" u="none" strike="noStrike" cap="none">
                <a:solidFill>
                  <a:schemeClr val="dk1"/>
                </a:solidFill>
                <a:latin typeface="Verdana"/>
                <a:ea typeface="Verdana"/>
                <a:cs typeface="Verdana"/>
                <a:sym typeface="Verdana"/>
              </a:defRPr>
            </a:lvl7pPr>
            <a:lvl8pPr marL="0" marR="0" lvl="7" indent="0" algn="r" rtl="0">
              <a:spcBef>
                <a:spcPts val="0"/>
              </a:spcBef>
              <a:spcAft>
                <a:spcPts val="0"/>
              </a:spcAft>
              <a:buNone/>
              <a:defRPr sz="1200" b="0" i="0" u="none" strike="noStrike" cap="none">
                <a:solidFill>
                  <a:schemeClr val="dk1"/>
                </a:solidFill>
                <a:latin typeface="Verdana"/>
                <a:ea typeface="Verdana"/>
                <a:cs typeface="Verdana"/>
                <a:sym typeface="Verdana"/>
              </a:defRPr>
            </a:lvl8pPr>
            <a:lvl9pPr marL="0" marR="0" lvl="8" indent="0" algn="r" rtl="0">
              <a:spcBef>
                <a:spcPts val="0"/>
              </a:spcBef>
              <a:spcAft>
                <a:spcPts val="0"/>
              </a:spcAft>
              <a:buNone/>
              <a:defRPr sz="12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2.ed.gov/policy/gen/guid/fpco/ferpa/index.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apps.leg.wa.gov/WAC/default.aspx?cite=478-140-024"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elangbehn@whitworth.ed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jwheeler@greenriver.edu" TargetMode="External"/><Relationship Id="rId5" Type="http://schemas.openxmlformats.org/officeDocument/2006/relationships/hyperlink" Target="mailto:biljana.jovanovska@wsu.edu" TargetMode="External"/><Relationship Id="rId4" Type="http://schemas.openxmlformats.org/officeDocument/2006/relationships/hyperlink" Target="mailto:helenbg@uw.edu"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ocio.wa.gov/policy/it-security-incident-communication"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community.aacrao.org/CPBase__item?id=a1H1V000008cfErUAI"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hyperlink" Target="https://privacy.uw.edu/policies/best-practice-live-streaming/" TargetMode="External"/><Relationship Id="rId4" Type="http://schemas.openxmlformats.org/officeDocument/2006/relationships/hyperlink" Target="https://studentprivacy.ed.gov/sites/default/files/resource_document/file/FERPA%20and%20Coronavirus%20Frequently%20Asked%20Questions_0.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studentprivacy.ed.gov/resources/school-resource-officers-school-law-enforcement-units-and-ferpa"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registrar.washington.edu/staffandfaculty/protocol-when-disclosing-personally-identifiable-student-information-related-to-a-health-or-safety-emergency-situation/"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hyperlink" Target="https://studentprivacy.ed.gov/FERPA-Enforcement-Notice"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studentprivacy.ed.gov/"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hyperlink" Target="https://studentprivacy.ed.gov/resources/data-breach-response-checklist" TargetMode="External"/><Relationship Id="rId4" Type="http://schemas.openxmlformats.org/officeDocument/2006/relationships/hyperlink" Target="https://studentprivacy.ed.gov/resources/data-breach-response-training-kit"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studentprivacy.ed.gov/request-ptac-training-or-technical-assistance"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hyperlink" Target="https://studentprivacy.ed.gov/contact"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1281350" y="803075"/>
            <a:ext cx="6972300" cy="322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000"/>
              <a:buFont typeface="Encode Sans Condensed Thin"/>
              <a:buNone/>
            </a:pPr>
            <a:endParaRPr sz="4000">
              <a:latin typeface="Calibri"/>
              <a:ea typeface="Calibri"/>
              <a:cs typeface="Calibri"/>
              <a:sym typeface="Calibri"/>
            </a:endParaRPr>
          </a:p>
          <a:p>
            <a:pPr marL="0" lvl="0" indent="0" algn="l" rtl="0">
              <a:spcBef>
                <a:spcPts val="0"/>
              </a:spcBef>
              <a:spcAft>
                <a:spcPts val="0"/>
              </a:spcAft>
              <a:buClr>
                <a:schemeClr val="lt2"/>
              </a:buClr>
              <a:buSzPts val="5000"/>
              <a:buFont typeface="Encode Sans Condensed Thin"/>
              <a:buNone/>
            </a:pPr>
            <a:r>
              <a:rPr lang="en-US" sz="5800" b="1">
                <a:latin typeface="Calibri"/>
                <a:ea typeface="Calibri"/>
                <a:cs typeface="Calibri"/>
                <a:sym typeface="Calibri"/>
              </a:rPr>
              <a:t>WaACRAO 2020</a:t>
            </a:r>
            <a:endParaRPr sz="5800" b="1">
              <a:latin typeface="Calibri"/>
              <a:ea typeface="Calibri"/>
              <a:cs typeface="Calibri"/>
              <a:sym typeface="Calibri"/>
            </a:endParaRPr>
          </a:p>
          <a:p>
            <a:pPr marL="0" lvl="0" indent="0" algn="l" rtl="0">
              <a:spcBef>
                <a:spcPts val="0"/>
              </a:spcBef>
              <a:spcAft>
                <a:spcPts val="0"/>
              </a:spcAft>
              <a:buClr>
                <a:schemeClr val="lt2"/>
              </a:buClr>
              <a:buSzPts val="5000"/>
              <a:buFont typeface="Encode Sans Condensed Thin"/>
              <a:buNone/>
            </a:pPr>
            <a:endParaRPr sz="4000">
              <a:latin typeface="Calibri"/>
              <a:ea typeface="Calibri"/>
              <a:cs typeface="Calibri"/>
              <a:sym typeface="Calibri"/>
            </a:endParaRPr>
          </a:p>
          <a:p>
            <a:pPr marL="0" lvl="0" indent="0" algn="l" rtl="0">
              <a:spcBef>
                <a:spcPts val="0"/>
              </a:spcBef>
              <a:spcAft>
                <a:spcPts val="0"/>
              </a:spcAft>
              <a:buClr>
                <a:schemeClr val="lt2"/>
              </a:buClr>
              <a:buSzPts val="5000"/>
              <a:buFont typeface="Encode Sans Condensed Thin"/>
              <a:buNone/>
            </a:pPr>
            <a:r>
              <a:rPr lang="en-US" sz="4000">
                <a:latin typeface="Calibri"/>
                <a:ea typeface="Calibri"/>
                <a:cs typeface="Calibri"/>
                <a:sym typeface="Calibri"/>
              </a:rPr>
              <a:t>FERPA Tales From the Road:  Colleagues from All Sectors Share Their Stories and Wisdom</a:t>
            </a:r>
            <a:endParaRPr sz="6900"/>
          </a:p>
        </p:txBody>
      </p:sp>
      <p:sp>
        <p:nvSpPr>
          <p:cNvPr id="112" name="Google Shape;112;p16"/>
          <p:cNvSpPr txBox="1"/>
          <p:nvPr/>
        </p:nvSpPr>
        <p:spPr>
          <a:xfrm>
            <a:off x="710336" y="4390997"/>
            <a:ext cx="41895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August 6, 2020</a:t>
            </a:r>
            <a:endParaRPr sz="1800">
              <a:solidFill>
                <a:schemeClr val="lt1"/>
              </a:solidFill>
              <a:latin typeface="Calibri"/>
              <a:ea typeface="Calibri"/>
              <a:cs typeface="Calibri"/>
              <a:sym typeface="Calibri"/>
            </a:endParaRPr>
          </a:p>
        </p:txBody>
      </p:sp>
      <p:pic>
        <p:nvPicPr>
          <p:cNvPr id="113" name="Google Shape;113;p16"/>
          <p:cNvPicPr preferRelativeResize="0"/>
          <p:nvPr/>
        </p:nvPicPr>
        <p:blipFill>
          <a:blip r:embed="rId3">
            <a:alphaModFix/>
          </a:blip>
          <a:stretch>
            <a:fillRect/>
          </a:stretch>
        </p:blipFill>
        <p:spPr>
          <a:xfrm>
            <a:off x="3223436" y="4182275"/>
            <a:ext cx="2143125" cy="214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body" idx="4294967295"/>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a:solidFill>
                  <a:srgbClr val="FF0000"/>
                </a:solidFill>
                <a:latin typeface="Calibri"/>
                <a:ea typeface="Calibri"/>
                <a:cs typeface="Calibri"/>
                <a:sym typeface="Calibri"/>
              </a:rPr>
              <a:t>F</a:t>
            </a:r>
            <a:r>
              <a:rPr lang="en-US">
                <a:latin typeface="Calibri"/>
                <a:ea typeface="Calibri"/>
                <a:cs typeface="Calibri"/>
                <a:sym typeface="Calibri"/>
              </a:rPr>
              <a:t>amily </a:t>
            </a:r>
            <a:r>
              <a:rPr lang="en-US">
                <a:solidFill>
                  <a:srgbClr val="FF0000"/>
                </a:solidFill>
                <a:latin typeface="Calibri"/>
                <a:ea typeface="Calibri"/>
                <a:cs typeface="Calibri"/>
                <a:sym typeface="Calibri"/>
              </a:rPr>
              <a:t>E</a:t>
            </a:r>
            <a:r>
              <a:rPr lang="en-US">
                <a:latin typeface="Calibri"/>
                <a:ea typeface="Calibri"/>
                <a:cs typeface="Calibri"/>
                <a:sym typeface="Calibri"/>
              </a:rPr>
              <a:t>ducational </a:t>
            </a:r>
            <a:r>
              <a:rPr lang="en-US">
                <a:solidFill>
                  <a:srgbClr val="FF0000"/>
                </a:solidFill>
                <a:latin typeface="Calibri"/>
                <a:ea typeface="Calibri"/>
                <a:cs typeface="Calibri"/>
                <a:sym typeface="Calibri"/>
              </a:rPr>
              <a:t>R</a:t>
            </a:r>
            <a:r>
              <a:rPr lang="en-US">
                <a:latin typeface="Calibri"/>
                <a:ea typeface="Calibri"/>
                <a:cs typeface="Calibri"/>
                <a:sym typeface="Calibri"/>
              </a:rPr>
              <a:t>ights and </a:t>
            </a:r>
            <a:r>
              <a:rPr lang="en-US">
                <a:solidFill>
                  <a:srgbClr val="FF0000"/>
                </a:solidFill>
                <a:latin typeface="Calibri"/>
                <a:ea typeface="Calibri"/>
                <a:cs typeface="Calibri"/>
                <a:sym typeface="Calibri"/>
              </a:rPr>
              <a:t>P</a:t>
            </a:r>
            <a:r>
              <a:rPr lang="en-US">
                <a:latin typeface="Calibri"/>
                <a:ea typeface="Calibri"/>
                <a:cs typeface="Calibri"/>
                <a:sym typeface="Calibri"/>
              </a:rPr>
              <a:t>rivacy </a:t>
            </a:r>
            <a:r>
              <a:rPr lang="en-US">
                <a:solidFill>
                  <a:srgbClr val="FF0000"/>
                </a:solidFill>
                <a:latin typeface="Calibri"/>
                <a:ea typeface="Calibri"/>
                <a:cs typeface="Calibri"/>
                <a:sym typeface="Calibri"/>
              </a:rPr>
              <a:t>A</a:t>
            </a:r>
            <a:r>
              <a:rPr lang="en-US">
                <a:latin typeface="Calibri"/>
                <a:ea typeface="Calibri"/>
                <a:cs typeface="Calibri"/>
                <a:sym typeface="Calibri"/>
              </a:rPr>
              <a:t>ct of 1974</a:t>
            </a:r>
            <a:endParaRPr>
              <a:latin typeface="Calibri"/>
              <a:ea typeface="Calibri"/>
              <a:cs typeface="Calibri"/>
              <a:sym typeface="Calibri"/>
            </a:endParaRPr>
          </a:p>
        </p:txBody>
      </p:sp>
      <p:sp>
        <p:nvSpPr>
          <p:cNvPr id="198" name="Google Shape;198;p25"/>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What is FERPA?</a:t>
            </a:r>
            <a:endParaRPr>
              <a:latin typeface="Calibri"/>
              <a:ea typeface="Calibri"/>
              <a:cs typeface="Calibri"/>
              <a:sym typeface="Calibri"/>
            </a:endParaRPr>
          </a:p>
        </p:txBody>
      </p:sp>
      <p:pic>
        <p:nvPicPr>
          <p:cNvPr id="199" name="Google Shape;199;p25"/>
          <p:cNvPicPr preferRelativeResize="0"/>
          <p:nvPr/>
        </p:nvPicPr>
        <p:blipFill rotWithShape="1">
          <a:blip r:embed="rId3">
            <a:alphaModFix/>
          </a:blip>
          <a:srcRect/>
          <a:stretch/>
        </p:blipFill>
        <p:spPr>
          <a:xfrm>
            <a:off x="2142600" y="2724077"/>
            <a:ext cx="1901825" cy="2498050"/>
          </a:xfrm>
          <a:prstGeom prst="rect">
            <a:avLst/>
          </a:prstGeom>
          <a:noFill/>
          <a:ln>
            <a:noFill/>
          </a:ln>
        </p:spPr>
      </p:pic>
      <p:sp>
        <p:nvSpPr>
          <p:cNvPr id="200" name="Google Shape;200;p25"/>
          <p:cNvSpPr txBox="1"/>
          <p:nvPr/>
        </p:nvSpPr>
        <p:spPr>
          <a:xfrm>
            <a:off x="4433974" y="3742250"/>
            <a:ext cx="3112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900">
                <a:solidFill>
                  <a:schemeClr val="dk1"/>
                </a:solidFill>
                <a:latin typeface="Calibri"/>
                <a:ea typeface="Calibri"/>
                <a:cs typeface="Calibri"/>
                <a:sym typeface="Calibri"/>
              </a:rPr>
              <a:t>Helen in 1974</a:t>
            </a:r>
            <a:endParaRPr sz="2900">
              <a:solidFill>
                <a:schemeClr val="dk1"/>
              </a:solidFill>
              <a:latin typeface="Calibri"/>
              <a:ea typeface="Calibri"/>
              <a:cs typeface="Calibri"/>
              <a:sym typeface="Calibri"/>
            </a:endParaRPr>
          </a:p>
        </p:txBody>
      </p:sp>
      <p:sp>
        <p:nvSpPr>
          <p:cNvPr id="201" name="Google Shape;201;p25"/>
          <p:cNvSpPr txBox="1"/>
          <p:nvPr/>
        </p:nvSpPr>
        <p:spPr>
          <a:xfrm>
            <a:off x="838200" y="5546725"/>
            <a:ext cx="8707500" cy="126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US" sz="2400" b="1">
                <a:solidFill>
                  <a:schemeClr val="dk2"/>
                </a:solidFill>
                <a:latin typeface="Calibri"/>
                <a:ea typeface="Calibri"/>
                <a:cs typeface="Calibri"/>
                <a:sym typeface="Calibri"/>
              </a:rPr>
              <a:t>U. S. Department of Education </a:t>
            </a:r>
            <a:r>
              <a:rPr lang="en-US" sz="2400" b="1">
                <a:solidFill>
                  <a:schemeClr val="dk2"/>
                </a:solidFill>
                <a:uFill>
                  <a:noFill/>
                </a:uFill>
                <a:latin typeface="Calibri"/>
                <a:ea typeface="Calibri"/>
                <a:cs typeface="Calibri"/>
                <a:sym typeface="Calibri"/>
                <a:hlinkClick r:id="rId4"/>
              </a:rPr>
              <a:t> </a:t>
            </a:r>
            <a:r>
              <a:rPr lang="en-US" sz="2000" b="1" u="sng">
                <a:solidFill>
                  <a:schemeClr val="dk1"/>
                </a:solidFill>
                <a:latin typeface="Calibri"/>
                <a:ea typeface="Calibri"/>
                <a:cs typeface="Calibri"/>
                <a:sym typeface="Calibri"/>
                <a:hlinkClick r:id="rId4"/>
              </a:rPr>
              <a:t>https://www2.ed.gov/policy/gen/guid/fpco/ferpa/index.html</a:t>
            </a:r>
            <a:endParaRPr sz="2000" b="1" u="sng">
              <a:solidFill>
                <a:schemeClr val="dk1"/>
              </a:solidFill>
              <a:latin typeface="Calibri"/>
              <a:ea typeface="Calibri"/>
              <a:cs typeface="Calibri"/>
              <a:sym typeface="Calibri"/>
            </a:endParaRPr>
          </a:p>
        </p:txBody>
      </p:sp>
      <p:sp>
        <p:nvSpPr>
          <p:cNvPr id="202" name="Google Shape;202;p25"/>
          <p:cNvSpPr txBox="1"/>
          <p:nvPr/>
        </p:nvSpPr>
        <p:spPr>
          <a:xfrm>
            <a:off x="8577300" y="63729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 calcmode="lin" valueType="num">
                                      <p:cBhvr additive="base">
                                        <p:cTn id="7" dur="500"/>
                                        <p:tgtEl>
                                          <p:spTgt spid="1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 calcmode="lin" valueType="num">
                                      <p:cBhvr additive="base">
                                        <p:cTn id="12" dur="500"/>
                                        <p:tgtEl>
                                          <p:spTgt spid="19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fade">
                                      <p:cBhvr>
                                        <p:cTn id="1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23850" algn="l" rtl="0">
              <a:spcBef>
                <a:spcPts val="0"/>
              </a:spcBef>
              <a:spcAft>
                <a:spcPts val="0"/>
              </a:spcAft>
              <a:buSzPts val="2100"/>
              <a:buFont typeface="Calibri"/>
              <a:buChar char="•"/>
            </a:pPr>
            <a:r>
              <a:rPr lang="en-US" sz="2600">
                <a:solidFill>
                  <a:schemeClr val="dk2"/>
                </a:solidFill>
                <a:latin typeface="Calibri"/>
                <a:ea typeface="Calibri"/>
                <a:cs typeface="Calibri"/>
                <a:sym typeface="Calibri"/>
              </a:rPr>
              <a:t>Typically the Registrar</a:t>
            </a:r>
            <a:endParaRPr sz="2600">
              <a:solidFill>
                <a:schemeClr val="dk2"/>
              </a:solidFill>
              <a:latin typeface="Calibri"/>
              <a:ea typeface="Calibri"/>
              <a:cs typeface="Calibri"/>
              <a:sym typeface="Calibri"/>
            </a:endParaRPr>
          </a:p>
          <a:p>
            <a:pPr marL="342900" lvl="0" indent="-323850" algn="l" rtl="0">
              <a:spcBef>
                <a:spcPts val="480"/>
              </a:spcBef>
              <a:spcAft>
                <a:spcPts val="0"/>
              </a:spcAft>
              <a:buSzPts val="2100"/>
              <a:buFont typeface="Calibri"/>
              <a:buChar char="•"/>
            </a:pPr>
            <a:r>
              <a:rPr lang="en-US" sz="2600">
                <a:solidFill>
                  <a:schemeClr val="dk2"/>
                </a:solidFill>
                <a:latin typeface="Calibri"/>
                <a:ea typeface="Calibri"/>
                <a:cs typeface="Calibri"/>
                <a:sym typeface="Calibri"/>
              </a:rPr>
              <a:t>Who else should care? Everyone!</a:t>
            </a:r>
            <a:endParaRPr sz="26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Financial Aid</a:t>
            </a:r>
            <a:endParaRPr sz="22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Business Office</a:t>
            </a:r>
            <a:endParaRPr sz="22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Legal Counsel</a:t>
            </a:r>
            <a:endParaRPr sz="22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Counseling and Advising</a:t>
            </a:r>
            <a:endParaRPr sz="22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President’s Office</a:t>
            </a:r>
            <a:endParaRPr sz="22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Athletics</a:t>
            </a:r>
            <a:endParaRPr sz="22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Faculty</a:t>
            </a:r>
            <a:endParaRPr sz="22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Departments</a:t>
            </a:r>
            <a:endParaRPr sz="22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Etc.</a:t>
            </a:r>
            <a:endParaRPr sz="2200">
              <a:solidFill>
                <a:schemeClr val="dk2"/>
              </a:solidFill>
              <a:latin typeface="Calibri"/>
              <a:ea typeface="Calibri"/>
              <a:cs typeface="Calibri"/>
              <a:sym typeface="Calibri"/>
            </a:endParaRPr>
          </a:p>
        </p:txBody>
      </p:sp>
      <p:sp>
        <p:nvSpPr>
          <p:cNvPr id="208" name="Google Shape;208;p26"/>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Who is Responsible for FERPA?</a:t>
            </a:r>
            <a:endParaRPr>
              <a:latin typeface="Calibri"/>
              <a:ea typeface="Calibri"/>
              <a:cs typeface="Calibri"/>
              <a:sym typeface="Calibri"/>
            </a:endParaRPr>
          </a:p>
        </p:txBody>
      </p:sp>
      <p:sp>
        <p:nvSpPr>
          <p:cNvPr id="209" name="Google Shape;209;p26"/>
          <p:cNvSpPr txBox="1"/>
          <p:nvPr/>
        </p:nvSpPr>
        <p:spPr>
          <a:xfrm>
            <a:off x="488904" y="6244208"/>
            <a:ext cx="10836600" cy="4015500"/>
          </a:xfrm>
          <a:prstGeom prst="rect">
            <a:avLst/>
          </a:prstGeom>
          <a:noFill/>
          <a:ln>
            <a:noFill/>
          </a:ln>
        </p:spPr>
        <p:txBody>
          <a:bodyPr spcFirstLastPara="1" wrap="square" lIns="91425" tIns="45700" rIns="91425" bIns="45700" anchor="t" anchorCtr="0">
            <a:noAutofit/>
          </a:bodyPr>
          <a:lstStyle/>
          <a:p>
            <a:pPr marL="457200" marR="0" lvl="0" indent="-330200" algn="l" rtl="0">
              <a:spcBef>
                <a:spcPts val="0"/>
              </a:spcBef>
              <a:spcAft>
                <a:spcPts val="0"/>
              </a:spcAft>
              <a:buClr>
                <a:schemeClr val="dk2"/>
              </a:buClr>
              <a:buSzPts val="1600"/>
              <a:buFont typeface="Calibri"/>
              <a:buChar char="❖"/>
            </a:pPr>
            <a:r>
              <a:rPr lang="en-US" sz="1600" b="1" i="0">
                <a:solidFill>
                  <a:schemeClr val="dk2"/>
                </a:solidFill>
                <a:latin typeface="Calibri"/>
                <a:ea typeface="Calibri"/>
                <a:cs typeface="Calibri"/>
                <a:sym typeface="Calibri"/>
              </a:rPr>
              <a:t>Anyone with access to student records, including student employees</a:t>
            </a:r>
            <a:endParaRPr>
              <a:solidFill>
                <a:schemeClr val="dk2"/>
              </a:solidFill>
              <a:latin typeface="Calibri"/>
              <a:ea typeface="Calibri"/>
              <a:cs typeface="Calibri"/>
              <a:sym typeface="Calibri"/>
            </a:endParaRPr>
          </a:p>
        </p:txBody>
      </p:sp>
      <p:sp>
        <p:nvSpPr>
          <p:cNvPr id="210" name="Google Shape;210;p26"/>
          <p:cNvSpPr txBox="1"/>
          <p:nvPr/>
        </p:nvSpPr>
        <p:spPr>
          <a:xfrm>
            <a:off x="8568600" y="64800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body" idx="4294967295"/>
          </p:nvPr>
        </p:nvSpPr>
        <p:spPr>
          <a:xfrm>
            <a:off x="8117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Calibri"/>
              <a:buChar char="•"/>
            </a:pPr>
            <a:r>
              <a:rPr lang="en-US" sz="2800">
                <a:solidFill>
                  <a:schemeClr val="dk2"/>
                </a:solidFill>
                <a:latin typeface="Calibri"/>
                <a:ea typeface="Calibri"/>
                <a:cs typeface="Calibri"/>
                <a:sym typeface="Calibri"/>
              </a:rPr>
              <a:t>All students attending an institution of higher education receiving federal Title IV funds, regardless of age</a:t>
            </a:r>
            <a:endParaRPr>
              <a:solidFill>
                <a:schemeClr val="dk2"/>
              </a:solidFill>
              <a:latin typeface="Calibri"/>
              <a:ea typeface="Calibri"/>
              <a:cs typeface="Calibri"/>
              <a:sym typeface="Calibri"/>
            </a:endParaRPr>
          </a:p>
          <a:p>
            <a:pPr marL="342900" lvl="0" indent="-342900" algn="l" rtl="0">
              <a:spcBef>
                <a:spcPts val="560"/>
              </a:spcBef>
              <a:spcAft>
                <a:spcPts val="0"/>
              </a:spcAft>
              <a:buSzPts val="2800"/>
              <a:buFont typeface="Calibri"/>
              <a:buChar char="•"/>
            </a:pPr>
            <a:r>
              <a:rPr lang="en-US" sz="2800">
                <a:solidFill>
                  <a:schemeClr val="dk2"/>
                </a:solidFill>
                <a:latin typeface="Calibri"/>
                <a:ea typeface="Calibri"/>
                <a:cs typeface="Calibri"/>
                <a:sym typeface="Calibri"/>
              </a:rPr>
              <a:t>All students for whom records are maintained, regardless of method</a:t>
            </a:r>
            <a:endParaRPr>
              <a:solidFill>
                <a:schemeClr val="dk2"/>
              </a:solidFill>
              <a:latin typeface="Calibri"/>
              <a:ea typeface="Calibri"/>
              <a:cs typeface="Calibri"/>
              <a:sym typeface="Calibri"/>
            </a:endParaRPr>
          </a:p>
          <a:p>
            <a:pPr marL="342900" lvl="0" indent="-342900" algn="l" rtl="0">
              <a:spcBef>
                <a:spcPts val="560"/>
              </a:spcBef>
              <a:spcAft>
                <a:spcPts val="0"/>
              </a:spcAft>
              <a:buSzPts val="2800"/>
              <a:buFont typeface="Calibri"/>
              <a:buChar char="•"/>
            </a:pPr>
            <a:r>
              <a:rPr lang="en-US" sz="2800">
                <a:solidFill>
                  <a:schemeClr val="dk2"/>
                </a:solidFill>
                <a:latin typeface="Calibri"/>
                <a:ea typeface="Calibri"/>
                <a:cs typeface="Calibri"/>
                <a:sym typeface="Calibri"/>
              </a:rPr>
              <a:t>Parents lose rights when student is in attendance, regardless of age</a:t>
            </a:r>
            <a:endParaRPr>
              <a:solidFill>
                <a:schemeClr val="dk2"/>
              </a:solidFill>
              <a:latin typeface="Calibri"/>
              <a:ea typeface="Calibri"/>
              <a:cs typeface="Calibri"/>
              <a:sym typeface="Calibri"/>
            </a:endParaRPr>
          </a:p>
          <a:p>
            <a:pPr marL="342900" lvl="0" indent="-342900" algn="l" rtl="0">
              <a:spcBef>
                <a:spcPts val="560"/>
              </a:spcBef>
              <a:spcAft>
                <a:spcPts val="0"/>
              </a:spcAft>
              <a:buSzPts val="2800"/>
              <a:buFont typeface="Calibri"/>
              <a:buChar char="•"/>
            </a:pPr>
            <a:r>
              <a:rPr lang="en-US" sz="2800">
                <a:solidFill>
                  <a:schemeClr val="dk2"/>
                </a:solidFill>
                <a:latin typeface="Calibri"/>
                <a:ea typeface="Calibri"/>
                <a:cs typeface="Calibri"/>
                <a:sym typeface="Calibri"/>
              </a:rPr>
              <a:t>Students retain all FERPA rights until deceased</a:t>
            </a:r>
            <a:endParaRPr sz="2800">
              <a:solidFill>
                <a:schemeClr val="dk2"/>
              </a:solidFill>
              <a:latin typeface="Calibri"/>
              <a:ea typeface="Calibri"/>
              <a:cs typeface="Calibri"/>
              <a:sym typeface="Calibri"/>
            </a:endParaRPr>
          </a:p>
        </p:txBody>
      </p:sp>
      <p:sp>
        <p:nvSpPr>
          <p:cNvPr id="216" name="Google Shape;216;p27"/>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Who has FERPA Rights?</a:t>
            </a:r>
            <a:endParaRPr>
              <a:latin typeface="Calibri"/>
              <a:ea typeface="Calibri"/>
              <a:cs typeface="Calibri"/>
              <a:sym typeface="Calibri"/>
            </a:endParaRPr>
          </a:p>
        </p:txBody>
      </p:sp>
      <p:sp>
        <p:nvSpPr>
          <p:cNvPr id="217" name="Google Shape;217;p27"/>
          <p:cNvSpPr txBox="1"/>
          <p:nvPr/>
        </p:nvSpPr>
        <p:spPr>
          <a:xfrm>
            <a:off x="8505000" y="6547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SzPts val="2200"/>
              <a:buFont typeface="Calibri"/>
              <a:buChar char="•"/>
            </a:pPr>
            <a:r>
              <a:rPr lang="en-US" sz="2700">
                <a:solidFill>
                  <a:schemeClr val="dk2"/>
                </a:solidFill>
                <a:latin typeface="Calibri"/>
                <a:ea typeface="Calibri"/>
                <a:cs typeface="Calibri"/>
                <a:sym typeface="Calibri"/>
              </a:rPr>
              <a:t>Right and method to inspect and review</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Right and method to seek amendment</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Right to consent</a:t>
            </a:r>
            <a:endParaRPr sz="2700">
              <a:solidFill>
                <a:schemeClr val="dk2"/>
              </a:solidFill>
              <a:latin typeface="Calibri"/>
              <a:ea typeface="Calibri"/>
              <a:cs typeface="Calibri"/>
              <a:sym typeface="Calibri"/>
            </a:endParaRPr>
          </a:p>
          <a:p>
            <a:pPr marL="742950" lvl="1" indent="-273050" algn="l" rtl="0">
              <a:spcBef>
                <a:spcPts val="400"/>
              </a:spcBef>
              <a:spcAft>
                <a:spcPts val="0"/>
              </a:spcAft>
              <a:buClr>
                <a:schemeClr val="dk2"/>
              </a:buClr>
              <a:buSzPts val="1800"/>
              <a:buFont typeface="Calibri"/>
              <a:buChar char="•"/>
            </a:pPr>
            <a:r>
              <a:rPr lang="en-US" sz="2300">
                <a:solidFill>
                  <a:schemeClr val="dk2"/>
                </a:solidFill>
                <a:latin typeface="Calibri"/>
                <a:ea typeface="Calibri"/>
                <a:cs typeface="Calibri"/>
                <a:sym typeface="Calibri"/>
              </a:rPr>
              <a:t>Other than 99.31 exceptions</a:t>
            </a:r>
            <a:endParaRPr sz="23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Right to file a complaint with the Department of Education</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Definition of legitimate educational interest/school officials</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Directory information</a:t>
            </a:r>
            <a:endParaRPr sz="2700">
              <a:solidFill>
                <a:schemeClr val="dk2"/>
              </a:solidFill>
              <a:latin typeface="Calibri"/>
              <a:ea typeface="Calibri"/>
              <a:cs typeface="Calibri"/>
              <a:sym typeface="Calibri"/>
            </a:endParaRPr>
          </a:p>
          <a:p>
            <a:pPr marL="742950" lvl="1" indent="-273050" algn="l" rtl="0">
              <a:spcBef>
                <a:spcPts val="400"/>
              </a:spcBef>
              <a:spcAft>
                <a:spcPts val="0"/>
              </a:spcAft>
              <a:buClr>
                <a:schemeClr val="dk2"/>
              </a:buClr>
              <a:buSzPts val="1800"/>
              <a:buFont typeface="Calibri"/>
              <a:buChar char="●"/>
            </a:pPr>
            <a:r>
              <a:rPr lang="en-US" sz="2300">
                <a:solidFill>
                  <a:schemeClr val="dk2"/>
                </a:solidFill>
                <a:latin typeface="Calibri"/>
                <a:ea typeface="Calibri"/>
                <a:cs typeface="Calibri"/>
                <a:sym typeface="Calibri"/>
              </a:rPr>
              <a:t>Defined by institution</a:t>
            </a:r>
            <a:endParaRPr sz="2300">
              <a:solidFill>
                <a:schemeClr val="dk2"/>
              </a:solidFill>
              <a:latin typeface="Calibri"/>
              <a:ea typeface="Calibri"/>
              <a:cs typeface="Calibri"/>
              <a:sym typeface="Calibri"/>
            </a:endParaRPr>
          </a:p>
          <a:p>
            <a:pPr marL="0" lvl="0" indent="0" algn="l" rtl="0">
              <a:spcBef>
                <a:spcPts val="480"/>
              </a:spcBef>
              <a:spcAft>
                <a:spcPts val="0"/>
              </a:spcAft>
              <a:buClr>
                <a:srgbClr val="4B2E83"/>
              </a:buClr>
              <a:buSzPts val="2400"/>
              <a:buNone/>
            </a:pPr>
            <a:endParaRPr/>
          </a:p>
        </p:txBody>
      </p:sp>
      <p:sp>
        <p:nvSpPr>
          <p:cNvPr id="223" name="Google Shape;223;p28"/>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800"/>
              <a:buFont typeface="Encode Sans Condensed Thin"/>
              <a:buNone/>
            </a:pPr>
            <a:r>
              <a:rPr lang="en-US" sz="3300">
                <a:latin typeface="Calibri"/>
                <a:ea typeface="Calibri"/>
                <a:cs typeface="Calibri"/>
                <a:sym typeface="Calibri"/>
              </a:rPr>
              <a:t>FERPA Annual Notification Requirements</a:t>
            </a:r>
            <a:endParaRPr sz="3300">
              <a:latin typeface="Calibri"/>
              <a:ea typeface="Calibri"/>
              <a:cs typeface="Calibri"/>
              <a:sym typeface="Calibri"/>
            </a:endParaRPr>
          </a:p>
        </p:txBody>
      </p:sp>
      <p:pic>
        <p:nvPicPr>
          <p:cNvPr id="224" name="Google Shape;224;p28"/>
          <p:cNvPicPr preferRelativeResize="0"/>
          <p:nvPr/>
        </p:nvPicPr>
        <p:blipFill>
          <a:blip r:embed="rId3">
            <a:alphaModFix/>
          </a:blip>
          <a:stretch>
            <a:fillRect/>
          </a:stretch>
        </p:blipFill>
        <p:spPr>
          <a:xfrm>
            <a:off x="4800750" y="4977675"/>
            <a:ext cx="2384527" cy="1805900"/>
          </a:xfrm>
          <a:prstGeom prst="rect">
            <a:avLst/>
          </a:prstGeom>
          <a:noFill/>
          <a:ln>
            <a:noFill/>
          </a:ln>
        </p:spPr>
      </p:pic>
      <p:sp>
        <p:nvSpPr>
          <p:cNvPr id="225" name="Google Shape;225;p28"/>
          <p:cNvSpPr txBox="1"/>
          <p:nvPr/>
        </p:nvSpPr>
        <p:spPr>
          <a:xfrm>
            <a:off x="8451000" y="6493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body" idx="4294967295"/>
          </p:nvPr>
        </p:nvSpPr>
        <p:spPr>
          <a:xfrm>
            <a:off x="9641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Calibri"/>
              <a:buChar char="•"/>
            </a:pPr>
            <a:r>
              <a:rPr lang="en-US">
                <a:solidFill>
                  <a:schemeClr val="dk2"/>
                </a:solidFill>
                <a:latin typeface="Calibri"/>
                <a:ea typeface="Calibri"/>
                <a:cs typeface="Calibri"/>
                <a:sym typeface="Calibri"/>
              </a:rPr>
              <a:t>Social Security Number</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Citizenship</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Gender</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Ethnicity</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Religious preference</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Grades</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GPA</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Daily class schedule</a:t>
            </a:r>
            <a:endParaRPr>
              <a:solidFill>
                <a:schemeClr val="dk2"/>
              </a:solidFill>
              <a:latin typeface="Calibri"/>
              <a:ea typeface="Calibri"/>
              <a:cs typeface="Calibri"/>
              <a:sym typeface="Calibri"/>
            </a:endParaRPr>
          </a:p>
          <a:p>
            <a:pPr marL="457200" lvl="1" indent="0" algn="l" rtl="0">
              <a:spcBef>
                <a:spcPts val="400"/>
              </a:spcBef>
              <a:spcAft>
                <a:spcPts val="0"/>
              </a:spcAft>
              <a:buClr>
                <a:srgbClr val="4B2E83"/>
              </a:buClr>
              <a:buSzPts val="2000"/>
              <a:buNone/>
            </a:pPr>
            <a:endParaRPr>
              <a:solidFill>
                <a:schemeClr val="dk2"/>
              </a:solidFill>
              <a:latin typeface="Calibri"/>
              <a:ea typeface="Calibri"/>
              <a:cs typeface="Calibri"/>
              <a:sym typeface="Calibri"/>
            </a:endParaRPr>
          </a:p>
          <a:p>
            <a:pPr marL="457200" lvl="1" indent="0" algn="l" rtl="0">
              <a:spcBef>
                <a:spcPts val="400"/>
              </a:spcBef>
              <a:spcAft>
                <a:spcPts val="0"/>
              </a:spcAft>
              <a:buClr>
                <a:srgbClr val="4B2E83"/>
              </a:buClr>
              <a:buSzPts val="2000"/>
              <a:buNone/>
            </a:pPr>
            <a:r>
              <a:rPr lang="en-US"/>
              <a:t>*</a:t>
            </a:r>
            <a:r>
              <a:rPr lang="en-US" sz="2700">
                <a:solidFill>
                  <a:srgbClr val="FF0000"/>
                </a:solidFill>
                <a:latin typeface="Calibri"/>
                <a:ea typeface="Calibri"/>
                <a:cs typeface="Calibri"/>
                <a:sym typeface="Calibri"/>
              </a:rPr>
              <a:t>Except to the student and school officials</a:t>
            </a:r>
            <a:endParaRPr sz="2700">
              <a:solidFill>
                <a:srgbClr val="FF0000"/>
              </a:solidFill>
              <a:latin typeface="Calibri"/>
              <a:ea typeface="Calibri"/>
              <a:cs typeface="Calibri"/>
              <a:sym typeface="Calibri"/>
            </a:endParaRPr>
          </a:p>
        </p:txBody>
      </p:sp>
      <p:sp>
        <p:nvSpPr>
          <p:cNvPr id="231" name="Google Shape;231;p29"/>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Eight Data Points You May Not Release!* </a:t>
            </a:r>
            <a:r>
              <a:rPr lang="en-US" sz="2400">
                <a:latin typeface="Calibri"/>
                <a:ea typeface="Calibri"/>
                <a:cs typeface="Calibri"/>
                <a:sym typeface="Calibri"/>
              </a:rPr>
              <a:t>(Even to parents paying the bills)</a:t>
            </a:r>
            <a:endParaRPr sz="2400">
              <a:latin typeface="Calibri"/>
              <a:ea typeface="Calibri"/>
              <a:cs typeface="Calibri"/>
              <a:sym typeface="Calibri"/>
            </a:endParaRPr>
          </a:p>
        </p:txBody>
      </p:sp>
      <p:pic>
        <p:nvPicPr>
          <p:cNvPr id="232" name="Google Shape;232;p29"/>
          <p:cNvPicPr preferRelativeResize="0"/>
          <p:nvPr/>
        </p:nvPicPr>
        <p:blipFill rotWithShape="1">
          <a:blip r:embed="rId3">
            <a:alphaModFix/>
          </a:blip>
          <a:srcRect/>
          <a:stretch/>
        </p:blipFill>
        <p:spPr>
          <a:xfrm>
            <a:off x="5235844" y="2510270"/>
            <a:ext cx="3516660" cy="2743201"/>
          </a:xfrm>
          <a:prstGeom prst="rect">
            <a:avLst/>
          </a:prstGeom>
          <a:noFill/>
          <a:ln>
            <a:noFill/>
          </a:ln>
        </p:spPr>
      </p:pic>
      <p:sp>
        <p:nvSpPr>
          <p:cNvPr id="233" name="Google Shape;233;p29"/>
          <p:cNvSpPr txBox="1"/>
          <p:nvPr/>
        </p:nvSpPr>
        <p:spPr>
          <a:xfrm>
            <a:off x="8397000" y="6493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KEY DEFINITIONS</a:t>
            </a:r>
            <a:endParaRPr>
              <a:latin typeface="Calibri"/>
              <a:ea typeface="Calibri"/>
              <a:cs typeface="Calibri"/>
              <a:sym typeface="Calibri"/>
            </a:endParaRPr>
          </a:p>
        </p:txBody>
      </p:sp>
      <p:sp>
        <p:nvSpPr>
          <p:cNvPr id="239" name="Google Shape;239;p30"/>
          <p:cNvSpPr txBox="1"/>
          <p:nvPr/>
        </p:nvSpPr>
        <p:spPr>
          <a:xfrm>
            <a:off x="2550428" y="3124415"/>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240" name="Google Shape;240;p30"/>
          <p:cNvSpPr txBox="1"/>
          <p:nvPr/>
        </p:nvSpPr>
        <p:spPr>
          <a:xfrm>
            <a:off x="2550426" y="4609927"/>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pic>
        <p:nvPicPr>
          <p:cNvPr id="241" name="Google Shape;241;p30"/>
          <p:cNvPicPr preferRelativeResize="0"/>
          <p:nvPr/>
        </p:nvPicPr>
        <p:blipFill>
          <a:blip r:embed="rId3">
            <a:alphaModFix/>
          </a:blip>
          <a:stretch>
            <a:fillRect/>
          </a:stretch>
        </p:blipFill>
        <p:spPr>
          <a:xfrm>
            <a:off x="1127150" y="1806276"/>
            <a:ext cx="7254725" cy="4071249"/>
          </a:xfrm>
          <a:prstGeom prst="rect">
            <a:avLst/>
          </a:prstGeom>
          <a:noFill/>
          <a:ln>
            <a:noFill/>
          </a:ln>
        </p:spPr>
      </p:pic>
      <p:sp>
        <p:nvSpPr>
          <p:cNvPr id="242" name="Google Shape;242;p30"/>
          <p:cNvSpPr txBox="1"/>
          <p:nvPr/>
        </p:nvSpPr>
        <p:spPr>
          <a:xfrm>
            <a:off x="8491500" y="65118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a:spLocks noGrp="1"/>
          </p:cNvSpPr>
          <p:nvPr>
            <p:ph type="body" idx="4294967295"/>
          </p:nvPr>
        </p:nvSpPr>
        <p:spPr>
          <a:xfrm>
            <a:off x="890781" y="1667714"/>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500">
                <a:solidFill>
                  <a:schemeClr val="dk2"/>
                </a:solidFill>
                <a:latin typeface="Calibri"/>
                <a:ea typeface="Calibri"/>
                <a:cs typeface="Calibri"/>
                <a:sym typeface="Calibri"/>
              </a:rPr>
              <a:t>S</a:t>
            </a:r>
            <a:r>
              <a:rPr lang="en-US" sz="2800">
                <a:solidFill>
                  <a:schemeClr val="dk2"/>
                </a:solidFill>
                <a:latin typeface="Calibri"/>
                <a:ea typeface="Calibri"/>
                <a:cs typeface="Calibri"/>
                <a:sym typeface="Calibri"/>
              </a:rPr>
              <a:t>tudent</a:t>
            </a:r>
            <a:endParaRPr sz="2800">
              <a:solidFill>
                <a:schemeClr val="dk2"/>
              </a:solidFill>
              <a:latin typeface="Calibri"/>
              <a:ea typeface="Calibri"/>
              <a:cs typeface="Calibri"/>
              <a:sym typeface="Calibri"/>
            </a:endParaRPr>
          </a:p>
          <a:p>
            <a:pPr marL="742950" lvl="1" indent="-336550" algn="l" rtl="0">
              <a:spcBef>
                <a:spcPts val="400"/>
              </a:spcBef>
              <a:spcAft>
                <a:spcPts val="0"/>
              </a:spcAft>
              <a:buClr>
                <a:schemeClr val="dk2"/>
              </a:buClr>
              <a:buSzPts val="2800"/>
              <a:buFont typeface="Calibri"/>
              <a:buChar char="•"/>
            </a:pPr>
            <a:r>
              <a:rPr lang="en-US" sz="2800">
                <a:solidFill>
                  <a:schemeClr val="dk2"/>
                </a:solidFill>
                <a:latin typeface="Calibri"/>
                <a:ea typeface="Calibri"/>
                <a:cs typeface="Calibri"/>
                <a:sym typeface="Calibri"/>
              </a:rPr>
              <a:t>Anyone attending your institution, of any age</a:t>
            </a:r>
            <a:endParaRPr sz="2800">
              <a:solidFill>
                <a:schemeClr val="dk2"/>
              </a:solidFill>
              <a:latin typeface="Calibri"/>
              <a:ea typeface="Calibri"/>
              <a:cs typeface="Calibri"/>
              <a:sym typeface="Calibri"/>
            </a:endParaRPr>
          </a:p>
          <a:p>
            <a:pPr marL="0" lvl="0" indent="0" algn="l" rtl="0">
              <a:spcBef>
                <a:spcPts val="480"/>
              </a:spcBef>
              <a:spcAft>
                <a:spcPts val="0"/>
              </a:spcAft>
              <a:buNone/>
            </a:pPr>
            <a:r>
              <a:rPr lang="en-US" sz="2800">
                <a:solidFill>
                  <a:schemeClr val="dk2"/>
                </a:solidFill>
                <a:latin typeface="Calibri"/>
                <a:ea typeface="Calibri"/>
                <a:cs typeface="Calibri"/>
                <a:sym typeface="Calibri"/>
              </a:rPr>
              <a:t>Student Record</a:t>
            </a:r>
            <a:endParaRPr sz="2800">
              <a:solidFill>
                <a:schemeClr val="dk2"/>
              </a:solidFill>
              <a:latin typeface="Calibri"/>
              <a:ea typeface="Calibri"/>
              <a:cs typeface="Calibri"/>
              <a:sym typeface="Calibri"/>
            </a:endParaRPr>
          </a:p>
          <a:p>
            <a:pPr marL="742950" lvl="1" indent="-336550" algn="l" rtl="0">
              <a:spcBef>
                <a:spcPts val="400"/>
              </a:spcBef>
              <a:spcAft>
                <a:spcPts val="0"/>
              </a:spcAft>
              <a:buClr>
                <a:schemeClr val="dk2"/>
              </a:buClr>
              <a:buSzPts val="2800"/>
              <a:buFont typeface="Calibri"/>
              <a:buChar char="•"/>
            </a:pPr>
            <a:r>
              <a:rPr lang="en-US" sz="2800">
                <a:solidFill>
                  <a:schemeClr val="dk2"/>
                </a:solidFill>
                <a:latin typeface="Calibri"/>
                <a:ea typeface="Calibri"/>
                <a:cs typeface="Calibri"/>
                <a:sym typeface="Calibri"/>
              </a:rPr>
              <a:t>Any information or data recorded in any medium</a:t>
            </a:r>
            <a:endParaRPr sz="2800">
              <a:solidFill>
                <a:schemeClr val="dk2"/>
              </a:solidFill>
              <a:latin typeface="Calibri"/>
              <a:ea typeface="Calibri"/>
              <a:cs typeface="Calibri"/>
              <a:sym typeface="Calibri"/>
            </a:endParaRPr>
          </a:p>
          <a:p>
            <a:pPr marL="0" lvl="0" indent="0" algn="l" rtl="0">
              <a:spcBef>
                <a:spcPts val="480"/>
              </a:spcBef>
              <a:spcAft>
                <a:spcPts val="0"/>
              </a:spcAft>
              <a:buNone/>
            </a:pPr>
            <a:r>
              <a:rPr lang="en-US" sz="2800">
                <a:solidFill>
                  <a:schemeClr val="dk2"/>
                </a:solidFill>
                <a:latin typeface="Calibri"/>
                <a:ea typeface="Calibri"/>
                <a:cs typeface="Calibri"/>
                <a:sym typeface="Calibri"/>
              </a:rPr>
              <a:t>Educational Record</a:t>
            </a:r>
            <a:endParaRPr sz="2800">
              <a:solidFill>
                <a:schemeClr val="dk2"/>
              </a:solidFill>
              <a:latin typeface="Calibri"/>
              <a:ea typeface="Calibri"/>
              <a:cs typeface="Calibri"/>
              <a:sym typeface="Calibri"/>
            </a:endParaRPr>
          </a:p>
          <a:p>
            <a:pPr marL="742950" lvl="1" indent="-336550" algn="l" rtl="0">
              <a:spcBef>
                <a:spcPts val="400"/>
              </a:spcBef>
              <a:spcAft>
                <a:spcPts val="0"/>
              </a:spcAft>
              <a:buClr>
                <a:schemeClr val="dk2"/>
              </a:buClr>
              <a:buSzPts val="2800"/>
              <a:buFont typeface="Calibri"/>
              <a:buChar char="•"/>
            </a:pPr>
            <a:r>
              <a:rPr lang="en-US" sz="2800">
                <a:solidFill>
                  <a:schemeClr val="dk2"/>
                </a:solidFill>
                <a:latin typeface="Calibri"/>
                <a:ea typeface="Calibri"/>
                <a:cs typeface="Calibri"/>
                <a:sym typeface="Calibri"/>
              </a:rPr>
              <a:t>Any information directly related to a student, maintained by an educational agency or institution</a:t>
            </a:r>
            <a:endParaRPr sz="2800">
              <a:solidFill>
                <a:schemeClr val="dk2"/>
              </a:solidFill>
              <a:latin typeface="Calibri"/>
              <a:ea typeface="Calibri"/>
              <a:cs typeface="Calibri"/>
              <a:sym typeface="Calibri"/>
            </a:endParaRPr>
          </a:p>
          <a:p>
            <a:pPr marL="742950" lvl="0" indent="0" algn="l" rtl="0">
              <a:spcBef>
                <a:spcPts val="400"/>
              </a:spcBef>
              <a:spcAft>
                <a:spcPts val="0"/>
              </a:spcAft>
              <a:buNone/>
            </a:pPr>
            <a:endParaRPr sz="2800">
              <a:solidFill>
                <a:schemeClr val="dk2"/>
              </a:solidFill>
              <a:latin typeface="Calibri"/>
              <a:ea typeface="Calibri"/>
              <a:cs typeface="Calibri"/>
              <a:sym typeface="Calibri"/>
            </a:endParaRPr>
          </a:p>
        </p:txBody>
      </p:sp>
      <p:sp>
        <p:nvSpPr>
          <p:cNvPr id="248" name="Google Shape;248;p31"/>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Important FERPA Terms</a:t>
            </a:r>
            <a:endParaRPr>
              <a:latin typeface="Calibri"/>
              <a:ea typeface="Calibri"/>
              <a:cs typeface="Calibri"/>
              <a:sym typeface="Calibri"/>
            </a:endParaRPr>
          </a:p>
        </p:txBody>
      </p:sp>
      <p:sp>
        <p:nvSpPr>
          <p:cNvPr id="249" name="Google Shape;249;p31"/>
          <p:cNvSpPr txBox="1"/>
          <p:nvPr/>
        </p:nvSpPr>
        <p:spPr>
          <a:xfrm>
            <a:off x="8491500" y="6466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body" idx="4294967295"/>
          </p:nvPr>
        </p:nvSpPr>
        <p:spPr>
          <a:xfrm>
            <a:off x="890775" y="1591527"/>
            <a:ext cx="8196300" cy="4861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500">
                <a:solidFill>
                  <a:schemeClr val="dk2"/>
                </a:solidFill>
                <a:latin typeface="Calibri"/>
                <a:ea typeface="Calibri"/>
                <a:cs typeface="Calibri"/>
                <a:sym typeface="Calibri"/>
              </a:rPr>
              <a:t>Directory Information</a:t>
            </a:r>
            <a:endParaRPr sz="2500">
              <a:solidFill>
                <a:schemeClr val="dk2"/>
              </a:solidFill>
              <a:latin typeface="Calibri"/>
              <a:ea typeface="Calibri"/>
              <a:cs typeface="Calibri"/>
              <a:sym typeface="Calibri"/>
            </a:endParaRPr>
          </a:p>
          <a:p>
            <a:pPr marL="457200" lvl="0" indent="-381000" algn="l" rtl="0">
              <a:spcBef>
                <a:spcPts val="400"/>
              </a:spcBef>
              <a:spcAft>
                <a:spcPts val="0"/>
              </a:spcAft>
              <a:buClr>
                <a:schemeClr val="dk2"/>
              </a:buClr>
              <a:buSzPts val="2400"/>
              <a:buFont typeface="Calibri"/>
              <a:buChar char="●"/>
            </a:pPr>
            <a:r>
              <a:rPr lang="en-US" sz="2400">
                <a:solidFill>
                  <a:schemeClr val="dk2"/>
                </a:solidFill>
                <a:latin typeface="Calibri"/>
                <a:ea typeface="Calibri"/>
                <a:cs typeface="Calibri"/>
                <a:sym typeface="Calibri"/>
              </a:rPr>
              <a:t>Student info that would not be harmful if disclosed</a:t>
            </a:r>
            <a:endParaRPr sz="2400">
              <a:solidFill>
                <a:schemeClr val="dk2"/>
              </a:solidFill>
              <a:latin typeface="Calibri"/>
              <a:ea typeface="Calibri"/>
              <a:cs typeface="Calibri"/>
              <a:sym typeface="Calibri"/>
            </a:endParaRPr>
          </a:p>
          <a:p>
            <a:pPr marL="0" lvl="0" indent="0" algn="l" rtl="0">
              <a:spcBef>
                <a:spcPts val="480"/>
              </a:spcBef>
              <a:spcAft>
                <a:spcPts val="0"/>
              </a:spcAft>
              <a:buNone/>
            </a:pPr>
            <a:r>
              <a:rPr lang="en-US" sz="2400">
                <a:solidFill>
                  <a:schemeClr val="dk2"/>
                </a:solidFill>
                <a:latin typeface="Calibri"/>
                <a:ea typeface="Calibri"/>
                <a:cs typeface="Calibri"/>
                <a:sym typeface="Calibri"/>
              </a:rPr>
              <a:t>School Official</a:t>
            </a:r>
            <a:endParaRPr sz="2400">
              <a:solidFill>
                <a:schemeClr val="dk2"/>
              </a:solidFill>
              <a:latin typeface="Calibri"/>
              <a:ea typeface="Calibri"/>
              <a:cs typeface="Calibri"/>
              <a:sym typeface="Calibri"/>
            </a:endParaRPr>
          </a:p>
          <a:p>
            <a:pPr marL="457200" lvl="0" indent="-381000" algn="l" rtl="0">
              <a:spcBef>
                <a:spcPts val="480"/>
              </a:spcBef>
              <a:spcAft>
                <a:spcPts val="0"/>
              </a:spcAft>
              <a:buClr>
                <a:schemeClr val="dk2"/>
              </a:buClr>
              <a:buSzPts val="2400"/>
              <a:buFont typeface="Calibri"/>
              <a:buChar char="●"/>
            </a:pPr>
            <a:r>
              <a:rPr lang="en-US" sz="2400">
                <a:solidFill>
                  <a:schemeClr val="dk2"/>
                </a:solidFill>
                <a:latin typeface="Calibri"/>
                <a:ea typeface="Calibri"/>
                <a:cs typeface="Calibri"/>
                <a:sym typeface="Calibri"/>
              </a:rPr>
              <a:t>Member of an institution acting in a student’s educational                                                                                                    interest, limits on “need to know”</a:t>
            </a:r>
            <a:endParaRPr sz="2400">
              <a:solidFill>
                <a:schemeClr val="dk2"/>
              </a:solidFill>
              <a:latin typeface="Calibri"/>
              <a:ea typeface="Calibri"/>
              <a:cs typeface="Calibri"/>
              <a:sym typeface="Calibri"/>
            </a:endParaRPr>
          </a:p>
          <a:p>
            <a:pPr marL="0" lvl="0" indent="0" algn="l" rtl="0">
              <a:spcBef>
                <a:spcPts val="400"/>
              </a:spcBef>
              <a:spcAft>
                <a:spcPts val="0"/>
              </a:spcAft>
              <a:buNone/>
            </a:pPr>
            <a:r>
              <a:rPr lang="en-US" sz="2400">
                <a:solidFill>
                  <a:schemeClr val="dk2"/>
                </a:solidFill>
                <a:latin typeface="Calibri"/>
                <a:ea typeface="Calibri"/>
                <a:cs typeface="Calibri"/>
                <a:sym typeface="Calibri"/>
              </a:rPr>
              <a:t>Personally Identifiable Information (PII)</a:t>
            </a:r>
            <a:endParaRPr sz="2400">
              <a:solidFill>
                <a:schemeClr val="dk2"/>
              </a:solidFill>
              <a:latin typeface="Calibri"/>
              <a:ea typeface="Calibri"/>
              <a:cs typeface="Calibri"/>
              <a:sym typeface="Calibri"/>
            </a:endParaRPr>
          </a:p>
          <a:p>
            <a:pPr marL="457200" lvl="0" indent="-381000" algn="l" rtl="0">
              <a:spcBef>
                <a:spcPts val="400"/>
              </a:spcBef>
              <a:spcAft>
                <a:spcPts val="0"/>
              </a:spcAft>
              <a:buClr>
                <a:schemeClr val="dk2"/>
              </a:buClr>
              <a:buSzPts val="2400"/>
              <a:buFont typeface="Calibri"/>
              <a:buChar char="●"/>
            </a:pPr>
            <a:r>
              <a:rPr lang="en-US" sz="2400">
                <a:solidFill>
                  <a:schemeClr val="dk2"/>
                </a:solidFill>
                <a:latin typeface="Calibri"/>
                <a:ea typeface="Calibri"/>
                <a:cs typeface="Calibri"/>
                <a:sym typeface="Calibri"/>
              </a:rPr>
              <a:t>Identifiable information that is maintained in education records and includes direct identifiers, such as student’s name or identification number, indirect identifiers, such as a student’s date of birth, or other information which can be used to distinguish or trace an individual’s identity either directly or indirectly through linkages with other information.</a:t>
            </a:r>
            <a:endParaRPr sz="2400">
              <a:solidFill>
                <a:schemeClr val="dk2"/>
              </a:solidFill>
              <a:latin typeface="Calibri"/>
              <a:ea typeface="Calibri"/>
              <a:cs typeface="Calibri"/>
              <a:sym typeface="Calibri"/>
            </a:endParaRPr>
          </a:p>
          <a:p>
            <a:pPr marL="1371600" lvl="0" indent="0" algn="l" rtl="0">
              <a:spcBef>
                <a:spcPts val="400"/>
              </a:spcBef>
              <a:spcAft>
                <a:spcPts val="0"/>
              </a:spcAft>
              <a:buNone/>
            </a:pPr>
            <a:endParaRPr sz="2400">
              <a:solidFill>
                <a:schemeClr val="dk2"/>
              </a:solidFill>
              <a:latin typeface="Calibri"/>
              <a:ea typeface="Calibri"/>
              <a:cs typeface="Calibri"/>
              <a:sym typeface="Calibri"/>
            </a:endParaRPr>
          </a:p>
        </p:txBody>
      </p:sp>
      <p:sp>
        <p:nvSpPr>
          <p:cNvPr id="255" name="Google Shape;255;p32"/>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Important FERPA Terms (cont’d)</a:t>
            </a:r>
            <a:endParaRPr>
              <a:latin typeface="Calibri"/>
              <a:ea typeface="Calibri"/>
              <a:cs typeface="Calibri"/>
              <a:sym typeface="Calibri"/>
            </a:endParaRPr>
          </a:p>
        </p:txBody>
      </p:sp>
      <p:sp>
        <p:nvSpPr>
          <p:cNvPr id="256" name="Google Shape;256;p32"/>
          <p:cNvSpPr txBox="1"/>
          <p:nvPr/>
        </p:nvSpPr>
        <p:spPr>
          <a:xfrm>
            <a:off x="8289000" y="6547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txBox="1">
            <a:spLocks noGrp="1"/>
          </p:cNvSpPr>
          <p:nvPr>
            <p:ph type="body" idx="4294967295"/>
          </p:nvPr>
        </p:nvSpPr>
        <p:spPr>
          <a:xfrm>
            <a:off x="887905" y="1909254"/>
            <a:ext cx="8196300" cy="3134400"/>
          </a:xfrm>
          <a:prstGeom prst="rect">
            <a:avLst/>
          </a:prstGeom>
          <a:noFill/>
          <a:ln>
            <a:noFill/>
          </a:ln>
        </p:spPr>
        <p:txBody>
          <a:bodyPr spcFirstLastPara="1" wrap="square" lIns="91425" tIns="45700" rIns="91425" bIns="45700" anchor="t" anchorCtr="0">
            <a:noAutofit/>
          </a:bodyPr>
          <a:lstStyle/>
          <a:p>
            <a:pPr marL="342900" lvl="0" indent="-361950" algn="l" rtl="0">
              <a:spcBef>
                <a:spcPts val="0"/>
              </a:spcBef>
              <a:spcAft>
                <a:spcPts val="0"/>
              </a:spcAft>
              <a:buSzPts val="2700"/>
              <a:buFont typeface="Calibri"/>
              <a:buChar char="•"/>
            </a:pPr>
            <a:r>
              <a:rPr lang="en-US" sz="3200">
                <a:solidFill>
                  <a:schemeClr val="dk2"/>
                </a:solidFill>
                <a:latin typeface="Calibri"/>
                <a:ea typeface="Calibri"/>
                <a:cs typeface="Calibri"/>
                <a:sym typeface="Calibri"/>
              </a:rPr>
              <a:t>In attendance</a:t>
            </a:r>
            <a:endParaRPr sz="3200">
              <a:solidFill>
                <a:schemeClr val="dk2"/>
              </a:solidFill>
              <a:latin typeface="Calibri"/>
              <a:ea typeface="Calibri"/>
              <a:cs typeface="Calibri"/>
              <a:sym typeface="Calibri"/>
            </a:endParaRPr>
          </a:p>
          <a:p>
            <a:pPr marL="742950" lvl="1" indent="-304800" algn="l" rtl="0">
              <a:spcBef>
                <a:spcPts val="400"/>
              </a:spcBef>
              <a:spcAft>
                <a:spcPts val="0"/>
              </a:spcAft>
              <a:buClr>
                <a:schemeClr val="dk2"/>
              </a:buClr>
              <a:buSzPts val="2300"/>
              <a:buFont typeface="Calibri"/>
              <a:buChar char="•"/>
            </a:pPr>
            <a:r>
              <a:rPr lang="en-US" sz="2800">
                <a:solidFill>
                  <a:schemeClr val="dk2"/>
                </a:solidFill>
                <a:latin typeface="Calibri"/>
                <a:ea typeface="Calibri"/>
                <a:cs typeface="Calibri"/>
                <a:sym typeface="Calibri"/>
              </a:rPr>
              <a:t>Institutionally defined</a:t>
            </a:r>
            <a:endParaRPr sz="2800">
              <a:solidFill>
                <a:schemeClr val="dk2"/>
              </a:solidFill>
              <a:latin typeface="Calibri"/>
              <a:ea typeface="Calibri"/>
              <a:cs typeface="Calibri"/>
              <a:sym typeface="Calibri"/>
            </a:endParaRPr>
          </a:p>
          <a:p>
            <a:pPr marL="342900" lvl="0" indent="-361950" algn="l" rtl="0">
              <a:spcBef>
                <a:spcPts val="480"/>
              </a:spcBef>
              <a:spcAft>
                <a:spcPts val="0"/>
              </a:spcAft>
              <a:buSzPts val="2700"/>
              <a:buFont typeface="Calibri"/>
              <a:buChar char="•"/>
            </a:pPr>
            <a:r>
              <a:rPr lang="en-US" sz="3200">
                <a:solidFill>
                  <a:schemeClr val="dk2"/>
                </a:solidFill>
                <a:latin typeface="Calibri"/>
                <a:ea typeface="Calibri"/>
                <a:cs typeface="Calibri"/>
                <a:sym typeface="Calibri"/>
              </a:rPr>
              <a:t>All students for whom records are maintained, regardless of method</a:t>
            </a:r>
            <a:endParaRPr sz="3200">
              <a:solidFill>
                <a:schemeClr val="dk2"/>
              </a:solidFill>
              <a:latin typeface="Calibri"/>
              <a:ea typeface="Calibri"/>
              <a:cs typeface="Calibri"/>
              <a:sym typeface="Calibri"/>
            </a:endParaRPr>
          </a:p>
          <a:p>
            <a:pPr marL="342900" lvl="0" indent="-361950" algn="l" rtl="0">
              <a:spcBef>
                <a:spcPts val="480"/>
              </a:spcBef>
              <a:spcAft>
                <a:spcPts val="0"/>
              </a:spcAft>
              <a:buSzPts val="2700"/>
              <a:buFont typeface="Calibri"/>
              <a:buChar char="•"/>
            </a:pPr>
            <a:r>
              <a:rPr lang="en-US" sz="3200">
                <a:solidFill>
                  <a:schemeClr val="dk2"/>
                </a:solidFill>
                <a:latin typeface="Calibri"/>
                <a:ea typeface="Calibri"/>
                <a:cs typeface="Calibri"/>
                <a:sym typeface="Calibri"/>
              </a:rPr>
              <a:t>Rights begin when in attendance regardless of age</a:t>
            </a:r>
            <a:endParaRPr sz="3200">
              <a:solidFill>
                <a:schemeClr val="dk2"/>
              </a:solidFill>
              <a:latin typeface="Calibri"/>
              <a:ea typeface="Calibri"/>
              <a:cs typeface="Calibri"/>
              <a:sym typeface="Calibri"/>
            </a:endParaRPr>
          </a:p>
          <a:p>
            <a:pPr marL="742950" lvl="1" indent="-304800" algn="l" rtl="0">
              <a:spcBef>
                <a:spcPts val="400"/>
              </a:spcBef>
              <a:spcAft>
                <a:spcPts val="0"/>
              </a:spcAft>
              <a:buClr>
                <a:schemeClr val="dk2"/>
              </a:buClr>
              <a:buSzPts val="2300"/>
              <a:buFont typeface="Calibri"/>
              <a:buChar char="•"/>
            </a:pPr>
            <a:r>
              <a:rPr lang="en-US" sz="2800">
                <a:solidFill>
                  <a:schemeClr val="dk2"/>
                </a:solidFill>
                <a:latin typeface="Calibri"/>
                <a:ea typeface="Calibri"/>
                <a:cs typeface="Calibri"/>
                <a:sym typeface="Calibri"/>
              </a:rPr>
              <a:t>Parents lose right at 18 or when attending</a:t>
            </a:r>
            <a:endParaRPr sz="2800">
              <a:solidFill>
                <a:schemeClr val="dk2"/>
              </a:solidFill>
              <a:latin typeface="Calibri"/>
              <a:ea typeface="Calibri"/>
              <a:cs typeface="Calibri"/>
              <a:sym typeface="Calibri"/>
            </a:endParaRPr>
          </a:p>
          <a:p>
            <a:pPr marL="342900" lvl="0" indent="-361950" algn="l" rtl="0">
              <a:spcBef>
                <a:spcPts val="480"/>
              </a:spcBef>
              <a:spcAft>
                <a:spcPts val="0"/>
              </a:spcAft>
              <a:buSzPts val="2700"/>
              <a:buFont typeface="Calibri"/>
              <a:buChar char="•"/>
            </a:pPr>
            <a:r>
              <a:rPr lang="en-US" sz="3200">
                <a:solidFill>
                  <a:schemeClr val="dk2"/>
                </a:solidFill>
                <a:latin typeface="Calibri"/>
                <a:ea typeface="Calibri"/>
                <a:cs typeface="Calibri"/>
                <a:sym typeface="Calibri"/>
              </a:rPr>
              <a:t>Acquire all FERPA rights when a student</a:t>
            </a:r>
            <a:endParaRPr sz="3200">
              <a:solidFill>
                <a:schemeClr val="dk2"/>
              </a:solidFill>
              <a:latin typeface="Calibri"/>
              <a:ea typeface="Calibri"/>
              <a:cs typeface="Calibri"/>
              <a:sym typeface="Calibri"/>
            </a:endParaRPr>
          </a:p>
        </p:txBody>
      </p:sp>
      <p:sp>
        <p:nvSpPr>
          <p:cNvPr id="262" name="Google Shape;262;p33"/>
          <p:cNvSpPr txBox="1">
            <a:spLocks noGrp="1"/>
          </p:cNvSpPr>
          <p:nvPr>
            <p:ph type="title" idx="4294967295"/>
          </p:nvPr>
        </p:nvSpPr>
        <p:spPr>
          <a:xfrm>
            <a:off x="290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800"/>
              <a:buFont typeface="Encode Sans Condensed Thin"/>
              <a:buNone/>
            </a:pPr>
            <a:r>
              <a:rPr lang="en-US" sz="2800"/>
              <a:t>     </a:t>
            </a:r>
            <a:r>
              <a:rPr lang="en-US" sz="3200">
                <a:latin typeface="Calibri"/>
                <a:ea typeface="Calibri"/>
                <a:cs typeface="Calibri"/>
                <a:sym typeface="Calibri"/>
              </a:rPr>
              <a:t>What Exactly is a Student?</a:t>
            </a:r>
            <a:endParaRPr sz="3200">
              <a:latin typeface="Calibri"/>
              <a:ea typeface="Calibri"/>
              <a:cs typeface="Calibri"/>
              <a:sym typeface="Calibri"/>
            </a:endParaRPr>
          </a:p>
        </p:txBody>
      </p:sp>
      <p:pic>
        <p:nvPicPr>
          <p:cNvPr id="263" name="Google Shape;263;p33" descr="P1020412.JPG"/>
          <p:cNvPicPr preferRelativeResize="0"/>
          <p:nvPr/>
        </p:nvPicPr>
        <p:blipFill rotWithShape="1">
          <a:blip r:embed="rId3">
            <a:alphaModFix/>
          </a:blip>
          <a:srcRect/>
          <a:stretch/>
        </p:blipFill>
        <p:spPr>
          <a:xfrm>
            <a:off x="6213919" y="277178"/>
            <a:ext cx="2641600" cy="1766887"/>
          </a:xfrm>
          <a:prstGeom prst="rect">
            <a:avLst/>
          </a:prstGeom>
          <a:noFill/>
          <a:ln>
            <a:noFill/>
          </a:ln>
        </p:spPr>
      </p:pic>
      <p:sp>
        <p:nvSpPr>
          <p:cNvPr id="264" name="Google Shape;264;p33"/>
          <p:cNvSpPr txBox="1"/>
          <p:nvPr/>
        </p:nvSpPr>
        <p:spPr>
          <a:xfrm>
            <a:off x="8437500" y="6466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txBox="1">
            <a:spLocks noGrp="1"/>
          </p:cNvSpPr>
          <p:nvPr>
            <p:ph type="body" idx="4294967295"/>
          </p:nvPr>
        </p:nvSpPr>
        <p:spPr>
          <a:xfrm>
            <a:off x="8117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US" sz="2700">
                <a:latin typeface="Calibri"/>
                <a:ea typeface="Calibri"/>
                <a:cs typeface="Calibri"/>
                <a:sym typeface="Calibri"/>
              </a:rPr>
              <a:t>Institution decides, but may include:</a:t>
            </a:r>
            <a:endParaRPr sz="2700">
              <a:latin typeface="Calibri"/>
              <a:ea typeface="Calibri"/>
              <a:cs typeface="Calibri"/>
              <a:sym typeface="Calibri"/>
            </a:endParaRPr>
          </a:p>
        </p:txBody>
      </p:sp>
      <p:sp>
        <p:nvSpPr>
          <p:cNvPr id="270" name="Google Shape;270;p34"/>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FERPA Allowed Directory Information</a:t>
            </a:r>
            <a:endParaRPr>
              <a:latin typeface="Calibri"/>
              <a:ea typeface="Calibri"/>
              <a:cs typeface="Calibri"/>
              <a:sym typeface="Calibri"/>
            </a:endParaRPr>
          </a:p>
        </p:txBody>
      </p:sp>
      <p:sp>
        <p:nvSpPr>
          <p:cNvPr id="271" name="Google Shape;271;p34"/>
          <p:cNvSpPr txBox="1"/>
          <p:nvPr/>
        </p:nvSpPr>
        <p:spPr>
          <a:xfrm>
            <a:off x="317123" y="2208094"/>
            <a:ext cx="5129019" cy="4028803"/>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Student’s name</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Telephone number</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Photograph</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Dates of attendance</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Major, field of study</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Grade level</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Weight/height of athletes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Participation in sports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Recognized activities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Most recent educational agency</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Other institutions attended</a:t>
            </a:r>
            <a:endParaRPr sz="2000" b="1" i="0" u="none" strike="noStrike" cap="none">
              <a:solidFill>
                <a:schemeClr val="dk2"/>
              </a:solidFill>
              <a:latin typeface="Calibri"/>
              <a:ea typeface="Calibri"/>
              <a:cs typeface="Calibri"/>
              <a:sym typeface="Calibri"/>
            </a:endParaRPr>
          </a:p>
        </p:txBody>
      </p:sp>
      <p:sp>
        <p:nvSpPr>
          <p:cNvPr id="272" name="Google Shape;272;p34"/>
          <p:cNvSpPr txBox="1"/>
          <p:nvPr/>
        </p:nvSpPr>
        <p:spPr>
          <a:xfrm>
            <a:off x="4382064" y="2194788"/>
            <a:ext cx="4677570" cy="4028803"/>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Address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Email address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Enrollment status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Date and place of birth</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Degrees, honors, &amp; awards</a:t>
            </a:r>
            <a:endParaRPr sz="2000" b="1" i="0" u="none" strike="noStrike" cap="none">
              <a:solidFill>
                <a:schemeClr val="dk2"/>
              </a:solidFill>
              <a:latin typeface="Calibri"/>
              <a:ea typeface="Calibri"/>
              <a:cs typeface="Calibri"/>
              <a:sym typeface="Calibri"/>
            </a:endParaRPr>
          </a:p>
        </p:txBody>
      </p:sp>
      <p:pic>
        <p:nvPicPr>
          <p:cNvPr id="273" name="Google Shape;273;p34"/>
          <p:cNvPicPr preferRelativeResize="0"/>
          <p:nvPr/>
        </p:nvPicPr>
        <p:blipFill rotWithShape="1">
          <a:blip r:embed="rId3">
            <a:alphaModFix/>
          </a:blip>
          <a:srcRect/>
          <a:stretch/>
        </p:blipFill>
        <p:spPr>
          <a:xfrm>
            <a:off x="5249625" y="4362775"/>
            <a:ext cx="3620576" cy="1346288"/>
          </a:xfrm>
          <a:prstGeom prst="rect">
            <a:avLst/>
          </a:prstGeom>
          <a:noFill/>
          <a:ln>
            <a:noFill/>
          </a:ln>
        </p:spPr>
      </p:pic>
      <p:cxnSp>
        <p:nvCxnSpPr>
          <p:cNvPr id="274" name="Google Shape;274;p34"/>
          <p:cNvCxnSpPr/>
          <p:nvPr/>
        </p:nvCxnSpPr>
        <p:spPr>
          <a:xfrm>
            <a:off x="4925898" y="4362777"/>
            <a:ext cx="4082100" cy="1541700"/>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275" name="Google Shape;275;p34"/>
          <p:cNvCxnSpPr/>
          <p:nvPr/>
        </p:nvCxnSpPr>
        <p:spPr>
          <a:xfrm flipH="1">
            <a:off x="5249566" y="4128204"/>
            <a:ext cx="3620700" cy="2108700"/>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sp>
        <p:nvSpPr>
          <p:cNvPr id="276" name="Google Shape;276;p34"/>
          <p:cNvSpPr txBox="1"/>
          <p:nvPr/>
        </p:nvSpPr>
        <p:spPr>
          <a:xfrm>
            <a:off x="8532000" y="65031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443038" y="1595438"/>
            <a:ext cx="7239000" cy="1444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sz="5000">
                <a:latin typeface="Calibri"/>
                <a:ea typeface="Calibri"/>
                <a:cs typeface="Calibri"/>
                <a:sym typeface="Calibri"/>
              </a:rPr>
              <a:t>Agenda</a:t>
            </a:r>
            <a:endParaRPr sz="5000">
              <a:latin typeface="Calibri"/>
              <a:ea typeface="Calibri"/>
              <a:cs typeface="Calibri"/>
              <a:sym typeface="Calibri"/>
            </a:endParaRPr>
          </a:p>
          <a:p>
            <a:pPr marL="0" lvl="0" indent="0" algn="l" rtl="0">
              <a:spcBef>
                <a:spcPts val="0"/>
              </a:spcBef>
              <a:spcAft>
                <a:spcPts val="0"/>
              </a:spcAft>
              <a:buClr>
                <a:schemeClr val="dk1"/>
              </a:buClr>
              <a:buSzPts val="3000"/>
              <a:buFont typeface="Encode Sans Condensed Thin"/>
              <a:buNone/>
            </a:pPr>
            <a:endParaRPr/>
          </a:p>
        </p:txBody>
      </p:sp>
      <p:sp>
        <p:nvSpPr>
          <p:cNvPr id="119" name="Google Shape;119;p17"/>
          <p:cNvSpPr txBox="1"/>
          <p:nvPr/>
        </p:nvSpPr>
        <p:spPr>
          <a:xfrm>
            <a:off x="2550428" y="3124415"/>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120" name="Google Shape;120;p17"/>
          <p:cNvSpPr txBox="1"/>
          <p:nvPr/>
        </p:nvSpPr>
        <p:spPr>
          <a:xfrm>
            <a:off x="2550426" y="4609927"/>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121" name="Google Shape;121;p17"/>
          <p:cNvSpPr/>
          <p:nvPr/>
        </p:nvSpPr>
        <p:spPr>
          <a:xfrm>
            <a:off x="5449549" y="63799"/>
            <a:ext cx="3587100" cy="2094900"/>
          </a:xfrm>
          <a:prstGeom prst="rect">
            <a:avLst/>
          </a:prstGeom>
          <a:solidFill>
            <a:schemeClr val="dk1"/>
          </a:solidFill>
          <a:ln w="9525" cap="flat" cmpd="sng">
            <a:solidFill>
              <a:srgbClr val="48298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2" name="Google Shape;122;p17" descr="images.jpeg"/>
          <p:cNvPicPr preferRelativeResize="0"/>
          <p:nvPr/>
        </p:nvPicPr>
        <p:blipFill rotWithShape="1">
          <a:blip r:embed="rId3">
            <a:alphaModFix/>
          </a:blip>
          <a:srcRect/>
          <a:stretch/>
        </p:blipFill>
        <p:spPr>
          <a:xfrm>
            <a:off x="5672000" y="180799"/>
            <a:ext cx="3142200" cy="1860900"/>
          </a:xfrm>
          <a:prstGeom prst="rect">
            <a:avLst/>
          </a:prstGeom>
          <a:noFill/>
          <a:ln>
            <a:noFill/>
          </a:ln>
        </p:spPr>
      </p:pic>
      <p:sp>
        <p:nvSpPr>
          <p:cNvPr id="123" name="Google Shape;123;p17"/>
          <p:cNvSpPr txBox="1"/>
          <p:nvPr/>
        </p:nvSpPr>
        <p:spPr>
          <a:xfrm>
            <a:off x="1219200" y="2514600"/>
            <a:ext cx="9017400" cy="3000000"/>
          </a:xfrm>
          <a:prstGeom prst="rect">
            <a:avLst/>
          </a:prstGeom>
          <a:noFill/>
          <a:ln>
            <a:noFill/>
          </a:ln>
        </p:spPr>
        <p:txBody>
          <a:bodyPr spcFirstLastPara="1" wrap="square" lIns="91425" tIns="91425" rIns="91425" bIns="91425" anchor="t" anchorCtr="0">
            <a:noAutofit/>
          </a:bodyPr>
          <a:lstStyle/>
          <a:p>
            <a:pPr marL="342900" lvl="0" indent="-361950" algn="l" rtl="0">
              <a:spcBef>
                <a:spcPts val="0"/>
              </a:spcBef>
              <a:spcAft>
                <a:spcPts val="0"/>
              </a:spcAft>
              <a:buClr>
                <a:schemeClr val="lt2"/>
              </a:buClr>
              <a:buSzPts val="2700"/>
              <a:buFont typeface="Calibri"/>
              <a:buChar char="●"/>
            </a:pPr>
            <a:r>
              <a:rPr lang="en-US" sz="2700" b="1">
                <a:solidFill>
                  <a:schemeClr val="lt2"/>
                </a:solidFill>
                <a:latin typeface="Calibri"/>
                <a:ea typeface="Calibri"/>
                <a:cs typeface="Calibri"/>
                <a:sym typeface="Calibri"/>
              </a:rPr>
              <a:t>Panel Intros and Session Logistics</a:t>
            </a:r>
            <a:endParaRPr sz="2700" b="1">
              <a:solidFill>
                <a:schemeClr val="lt2"/>
              </a:solidFill>
              <a:latin typeface="Calibri"/>
              <a:ea typeface="Calibri"/>
              <a:cs typeface="Calibri"/>
              <a:sym typeface="Calibri"/>
            </a:endParaRPr>
          </a:p>
          <a:p>
            <a:pPr marL="342900" lvl="0" indent="-361950" algn="l" rtl="0">
              <a:spcBef>
                <a:spcPts val="480"/>
              </a:spcBef>
              <a:spcAft>
                <a:spcPts val="0"/>
              </a:spcAft>
              <a:buClr>
                <a:schemeClr val="lt2"/>
              </a:buClr>
              <a:buSzPts val="2700"/>
              <a:buFont typeface="Calibri"/>
              <a:buChar char="●"/>
            </a:pPr>
            <a:r>
              <a:rPr lang="en-US" sz="2700" b="1">
                <a:solidFill>
                  <a:schemeClr val="lt2"/>
                </a:solidFill>
                <a:latin typeface="Calibri"/>
                <a:ea typeface="Calibri"/>
                <a:cs typeface="Calibri"/>
                <a:sym typeface="Calibri"/>
              </a:rPr>
              <a:t>Your Questions - Post in Chat</a:t>
            </a:r>
            <a:endParaRPr sz="2700" b="1">
              <a:solidFill>
                <a:schemeClr val="lt2"/>
              </a:solidFill>
              <a:latin typeface="Calibri"/>
              <a:ea typeface="Calibri"/>
              <a:cs typeface="Calibri"/>
              <a:sym typeface="Calibri"/>
            </a:endParaRPr>
          </a:p>
          <a:p>
            <a:pPr marL="342900" lvl="0" indent="-361950" algn="l" rtl="0">
              <a:spcBef>
                <a:spcPts val="0"/>
              </a:spcBef>
              <a:spcAft>
                <a:spcPts val="0"/>
              </a:spcAft>
              <a:buClr>
                <a:schemeClr val="lt2"/>
              </a:buClr>
              <a:buSzPts val="2700"/>
              <a:buFont typeface="Calibri"/>
              <a:buChar char="●"/>
            </a:pPr>
            <a:r>
              <a:rPr lang="en-US" sz="2700" b="1">
                <a:solidFill>
                  <a:schemeClr val="lt2"/>
                </a:solidFill>
                <a:latin typeface="Calibri"/>
                <a:ea typeface="Calibri"/>
                <a:cs typeface="Calibri"/>
                <a:sym typeface="Calibri"/>
              </a:rPr>
              <a:t>FERPA Basics</a:t>
            </a:r>
            <a:endParaRPr sz="2700" b="1">
              <a:solidFill>
                <a:schemeClr val="lt2"/>
              </a:solidFill>
              <a:latin typeface="Calibri"/>
              <a:ea typeface="Calibri"/>
              <a:cs typeface="Calibri"/>
              <a:sym typeface="Calibri"/>
            </a:endParaRPr>
          </a:p>
          <a:p>
            <a:pPr marL="342900" lvl="0" indent="-361950" algn="l" rtl="0">
              <a:spcBef>
                <a:spcPts val="480"/>
              </a:spcBef>
              <a:spcAft>
                <a:spcPts val="0"/>
              </a:spcAft>
              <a:buClr>
                <a:schemeClr val="lt2"/>
              </a:buClr>
              <a:buSzPts val="2700"/>
              <a:buFont typeface="Calibri"/>
              <a:buChar char="●"/>
            </a:pPr>
            <a:r>
              <a:rPr lang="en-US" sz="2700" b="1">
                <a:solidFill>
                  <a:schemeClr val="lt2"/>
                </a:solidFill>
                <a:latin typeface="Calibri"/>
                <a:ea typeface="Calibri"/>
                <a:cs typeface="Calibri"/>
                <a:sym typeface="Calibri"/>
              </a:rPr>
              <a:t>Most Common Training Questions</a:t>
            </a:r>
            <a:endParaRPr sz="2700" b="1">
              <a:solidFill>
                <a:schemeClr val="lt2"/>
              </a:solidFill>
              <a:latin typeface="Calibri"/>
              <a:ea typeface="Calibri"/>
              <a:cs typeface="Calibri"/>
              <a:sym typeface="Calibri"/>
            </a:endParaRPr>
          </a:p>
          <a:p>
            <a:pPr marL="342900" lvl="0" indent="-361950" algn="l" rtl="0">
              <a:spcBef>
                <a:spcPts val="480"/>
              </a:spcBef>
              <a:spcAft>
                <a:spcPts val="0"/>
              </a:spcAft>
              <a:buClr>
                <a:schemeClr val="lt2"/>
              </a:buClr>
              <a:buSzPts val="2700"/>
              <a:buFont typeface="Calibri"/>
              <a:buChar char="●"/>
            </a:pPr>
            <a:r>
              <a:rPr lang="en-US" sz="2700" b="1">
                <a:solidFill>
                  <a:schemeClr val="lt2"/>
                </a:solidFill>
                <a:latin typeface="Calibri"/>
                <a:ea typeface="Calibri"/>
                <a:cs typeface="Calibri"/>
                <a:sym typeface="Calibri"/>
              </a:rPr>
              <a:t>Challenging FERPA Scenarios</a:t>
            </a:r>
            <a:endParaRPr sz="2700" b="1">
              <a:solidFill>
                <a:schemeClr val="lt2"/>
              </a:solidFill>
              <a:latin typeface="Calibri"/>
              <a:ea typeface="Calibri"/>
              <a:cs typeface="Calibri"/>
              <a:sym typeface="Calibri"/>
            </a:endParaRPr>
          </a:p>
          <a:p>
            <a:pPr marL="342900" lvl="0" indent="-361950" algn="l" rtl="0">
              <a:spcBef>
                <a:spcPts val="480"/>
              </a:spcBef>
              <a:spcAft>
                <a:spcPts val="0"/>
              </a:spcAft>
              <a:buClr>
                <a:schemeClr val="lt2"/>
              </a:buClr>
              <a:buSzPts val="2700"/>
              <a:buFont typeface="Calibri"/>
              <a:buChar char="●"/>
            </a:pPr>
            <a:r>
              <a:rPr lang="en-US" sz="2700" b="1">
                <a:solidFill>
                  <a:schemeClr val="lt2"/>
                </a:solidFill>
                <a:latin typeface="Calibri"/>
                <a:ea typeface="Calibri"/>
                <a:cs typeface="Calibri"/>
                <a:sym typeface="Calibri"/>
              </a:rPr>
              <a:t>Data Breach Prevention</a:t>
            </a:r>
            <a:endParaRPr sz="2700" b="1">
              <a:solidFill>
                <a:schemeClr val="lt2"/>
              </a:solidFill>
              <a:latin typeface="Calibri"/>
              <a:ea typeface="Calibri"/>
              <a:cs typeface="Calibri"/>
              <a:sym typeface="Calibri"/>
            </a:endParaRPr>
          </a:p>
          <a:p>
            <a:pPr marL="342900" lvl="0" indent="-361950" algn="l" rtl="0">
              <a:spcBef>
                <a:spcPts val="480"/>
              </a:spcBef>
              <a:spcAft>
                <a:spcPts val="0"/>
              </a:spcAft>
              <a:buClr>
                <a:schemeClr val="lt2"/>
              </a:buClr>
              <a:buSzPts val="2700"/>
              <a:buFont typeface="Calibri"/>
              <a:buChar char="●"/>
            </a:pPr>
            <a:r>
              <a:rPr lang="en-US" sz="2700" b="1">
                <a:solidFill>
                  <a:schemeClr val="lt2"/>
                </a:solidFill>
                <a:latin typeface="Calibri"/>
                <a:ea typeface="Calibri"/>
                <a:cs typeface="Calibri"/>
                <a:sym typeface="Calibri"/>
              </a:rPr>
              <a:t>Accidental Breaches and Remediation</a:t>
            </a:r>
            <a:endParaRPr sz="2700" b="1">
              <a:solidFill>
                <a:schemeClr val="lt2"/>
              </a:solidFill>
              <a:latin typeface="Calibri"/>
              <a:ea typeface="Calibri"/>
              <a:cs typeface="Calibri"/>
              <a:sym typeface="Calibri"/>
            </a:endParaRPr>
          </a:p>
          <a:p>
            <a:pPr marL="342900" lvl="0" indent="-361950" algn="l" rtl="0">
              <a:spcBef>
                <a:spcPts val="480"/>
              </a:spcBef>
              <a:spcAft>
                <a:spcPts val="0"/>
              </a:spcAft>
              <a:buClr>
                <a:schemeClr val="lt2"/>
              </a:buClr>
              <a:buSzPts val="2700"/>
              <a:buFont typeface="Calibri"/>
              <a:buChar char="●"/>
            </a:pPr>
            <a:r>
              <a:rPr lang="en-US" sz="2700" b="1">
                <a:solidFill>
                  <a:schemeClr val="lt2"/>
                </a:solidFill>
                <a:latin typeface="Calibri"/>
                <a:ea typeface="Calibri"/>
                <a:cs typeface="Calibri"/>
                <a:sym typeface="Calibri"/>
              </a:rPr>
              <a:t>Hot FERPA Topics</a:t>
            </a:r>
            <a:endParaRPr sz="2700" b="1">
              <a:solidFill>
                <a:schemeClr val="lt2"/>
              </a:solidFill>
              <a:latin typeface="Calibri"/>
              <a:ea typeface="Calibri"/>
              <a:cs typeface="Calibri"/>
              <a:sym typeface="Calibri"/>
            </a:endParaRPr>
          </a:p>
          <a:p>
            <a:pPr marL="342900" lvl="0" indent="0" algn="l" rtl="0">
              <a:spcBef>
                <a:spcPts val="480"/>
              </a:spcBef>
              <a:spcAft>
                <a:spcPts val="0"/>
              </a:spcAft>
              <a:buNone/>
            </a:pPr>
            <a:endParaRPr sz="2700" b="1">
              <a:solidFill>
                <a:schemeClr val="lt2"/>
              </a:solidFill>
              <a:latin typeface="Calibri"/>
              <a:ea typeface="Calibri"/>
              <a:cs typeface="Calibri"/>
              <a:sym typeface="Calibri"/>
            </a:endParaRPr>
          </a:p>
        </p:txBody>
      </p:sp>
      <p:sp>
        <p:nvSpPr>
          <p:cNvPr id="124" name="Google Shape;124;p17"/>
          <p:cNvSpPr txBox="1"/>
          <p:nvPr/>
        </p:nvSpPr>
        <p:spPr>
          <a:xfrm>
            <a:off x="189000" y="66690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125" name="Google Shape;125;p17"/>
          <p:cNvSpPr txBox="1"/>
          <p:nvPr/>
        </p:nvSpPr>
        <p:spPr>
          <a:xfrm>
            <a:off x="8445300" y="63153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JW</a:t>
            </a: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body" idx="4294967295"/>
          </p:nvPr>
        </p:nvSpPr>
        <p:spPr>
          <a:xfrm>
            <a:off x="659305" y="1184070"/>
            <a:ext cx="8196210" cy="401549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endParaRPr>
              <a:latin typeface="Arial"/>
              <a:ea typeface="Arial"/>
              <a:cs typeface="Arial"/>
              <a:sym typeface="Arial"/>
            </a:endParaRPr>
          </a:p>
          <a:p>
            <a:pPr marL="0" lvl="0" indent="0" algn="l" rtl="0">
              <a:spcBef>
                <a:spcPts val="360"/>
              </a:spcBef>
              <a:spcAft>
                <a:spcPts val="0"/>
              </a:spcAft>
              <a:buClr>
                <a:srgbClr val="4B2E83"/>
              </a:buClr>
              <a:buSzPts val="1800"/>
              <a:buNone/>
            </a:pPr>
            <a:endParaRPr/>
          </a:p>
        </p:txBody>
      </p:sp>
      <p:sp>
        <p:nvSpPr>
          <p:cNvPr id="282" name="Google Shape;282;p35"/>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What is UW’s Directory Information?</a:t>
            </a:r>
            <a:endParaRPr>
              <a:latin typeface="Calibri"/>
              <a:ea typeface="Calibri"/>
              <a:cs typeface="Calibri"/>
              <a:sym typeface="Calibri"/>
            </a:endParaRPr>
          </a:p>
        </p:txBody>
      </p:sp>
      <p:sp>
        <p:nvSpPr>
          <p:cNvPr id="283" name="Google Shape;283;p35"/>
          <p:cNvSpPr txBox="1"/>
          <p:nvPr/>
        </p:nvSpPr>
        <p:spPr>
          <a:xfrm>
            <a:off x="891000" y="1499725"/>
            <a:ext cx="8351100" cy="8640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rgbClr val="4B2E83"/>
              </a:buClr>
              <a:buSzPts val="1800"/>
              <a:buFont typeface="Arial"/>
              <a:buNone/>
            </a:pPr>
            <a:r>
              <a:rPr lang="en-US" sz="1800">
                <a:solidFill>
                  <a:schemeClr val="dk1"/>
                </a:solidFill>
                <a:latin typeface="Calibri"/>
                <a:ea typeface="Calibri"/>
                <a:cs typeface="Calibri"/>
                <a:sym typeface="Calibri"/>
              </a:rPr>
              <a:t>https://registrar.washington.edu/students/ferpa/</a:t>
            </a:r>
            <a:endParaRPr sz="2900">
              <a:solidFill>
                <a:schemeClr val="dk1"/>
              </a:solidFill>
              <a:latin typeface="Calibri"/>
              <a:ea typeface="Calibri"/>
              <a:cs typeface="Calibri"/>
              <a:sym typeface="Calibri"/>
            </a:endParaRPr>
          </a:p>
          <a:p>
            <a:pPr marL="0" marR="0" lvl="0" indent="0" algn="l" rtl="0">
              <a:spcBef>
                <a:spcPts val="0"/>
              </a:spcBef>
              <a:spcAft>
                <a:spcPts val="0"/>
              </a:spcAft>
              <a:buClr>
                <a:srgbClr val="4B2E83"/>
              </a:buClr>
              <a:buSzPts val="1600"/>
              <a:buFont typeface="Merriweather Sans"/>
              <a:buNone/>
            </a:pPr>
            <a:r>
              <a:rPr lang="en-US" sz="1600" i="0">
                <a:solidFill>
                  <a:schemeClr val="dk1"/>
                </a:solidFill>
                <a:latin typeface="Calibri"/>
                <a:ea typeface="Calibri"/>
                <a:cs typeface="Calibri"/>
                <a:sym typeface="Calibri"/>
              </a:rPr>
              <a:t>Pursuant to </a:t>
            </a:r>
            <a:r>
              <a:rPr lang="en-US" sz="1600" i="0" u="sng">
                <a:solidFill>
                  <a:schemeClr val="dk1"/>
                </a:solidFill>
                <a:latin typeface="Calibri"/>
                <a:ea typeface="Calibri"/>
                <a:cs typeface="Calibri"/>
                <a:sym typeface="Calibri"/>
                <a:hlinkClick r:id="rId3"/>
              </a:rPr>
              <a:t>WAC 478-140-024(5)</a:t>
            </a:r>
            <a:r>
              <a:rPr lang="en-US" sz="1600" i="0">
                <a:solidFill>
                  <a:schemeClr val="dk1"/>
                </a:solidFill>
                <a:latin typeface="Calibri"/>
                <a:ea typeface="Calibri"/>
                <a:cs typeface="Calibri"/>
                <a:sym typeface="Calibri"/>
              </a:rPr>
              <a:t>, directory information at the University of Washington is defined as:</a:t>
            </a:r>
            <a:endParaRPr sz="1600" i="0">
              <a:solidFill>
                <a:schemeClr val="dk1"/>
              </a:solidFill>
              <a:latin typeface="Calibri"/>
              <a:ea typeface="Calibri"/>
              <a:cs typeface="Calibri"/>
              <a:sym typeface="Calibri"/>
            </a:endParaRPr>
          </a:p>
        </p:txBody>
      </p:sp>
      <p:sp>
        <p:nvSpPr>
          <p:cNvPr id="284" name="Google Shape;284;p35"/>
          <p:cNvSpPr txBox="1"/>
          <p:nvPr/>
        </p:nvSpPr>
        <p:spPr>
          <a:xfrm>
            <a:off x="4382064" y="2194788"/>
            <a:ext cx="4677570" cy="4028803"/>
          </a:xfrm>
          <a:prstGeom prst="rect">
            <a:avLst/>
          </a:prstGeom>
          <a:noFill/>
          <a:ln>
            <a:noFill/>
          </a:ln>
        </p:spPr>
        <p:txBody>
          <a:bodyPr spcFirstLastPara="1" wrap="square" lIns="91425" tIns="45700" rIns="91425" bIns="45700" anchor="t" anchorCtr="0">
            <a:noAutofit/>
          </a:bodyPr>
          <a:lstStyle/>
          <a:p>
            <a:pPr marL="742950" marR="0" lvl="1" indent="-158750" algn="l" rtl="0">
              <a:spcBef>
                <a:spcPts val="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graphicFrame>
        <p:nvGraphicFramePr>
          <p:cNvPr id="285" name="Google Shape;285;p35"/>
          <p:cNvGraphicFramePr/>
          <p:nvPr/>
        </p:nvGraphicFramePr>
        <p:xfrm>
          <a:off x="1097104" y="2627860"/>
          <a:ext cx="3000000" cy="3000000"/>
        </p:xfrm>
        <a:graphic>
          <a:graphicData uri="http://schemas.openxmlformats.org/drawingml/2006/table">
            <a:tbl>
              <a:tblPr firstRow="1" bandRow="1">
                <a:noFill/>
                <a:tableStyleId>{7393F48C-42C3-42B2-B873-AAC6E43BB310}</a:tableStyleId>
              </a:tblPr>
              <a:tblGrid>
                <a:gridCol w="3512925">
                  <a:extLst>
                    <a:ext uri="{9D8B030D-6E8A-4147-A177-3AD203B41FA5}">
                      <a16:colId xmlns:a16="http://schemas.microsoft.com/office/drawing/2014/main" val="20000"/>
                    </a:ext>
                  </a:extLst>
                </a:gridCol>
                <a:gridCol w="3563850">
                  <a:extLst>
                    <a:ext uri="{9D8B030D-6E8A-4147-A177-3AD203B41FA5}">
                      <a16:colId xmlns:a16="http://schemas.microsoft.com/office/drawing/2014/main" val="20001"/>
                    </a:ext>
                  </a:extLst>
                </a:gridCol>
              </a:tblGrid>
              <a:tr h="370400">
                <a:tc>
                  <a:txBody>
                    <a:bodyPr/>
                    <a:lstStyle/>
                    <a:p>
                      <a:pPr marL="0" marR="0" lvl="0" indent="0" algn="l" rtl="0">
                        <a:lnSpc>
                          <a:spcPct val="100000"/>
                        </a:lnSpc>
                        <a:spcBef>
                          <a:spcPts val="0"/>
                        </a:spcBef>
                        <a:spcAft>
                          <a:spcPts val="0"/>
                        </a:spcAft>
                        <a:buClr>
                          <a:srgbClr val="000000"/>
                        </a:buClr>
                        <a:buSzPts val="1200"/>
                        <a:buFont typeface="Calibri"/>
                        <a:buNone/>
                      </a:pPr>
                      <a:r>
                        <a:rPr lang="en-US" sz="1600" i="0" u="none" strike="noStrike" cap="none">
                          <a:solidFill>
                            <a:srgbClr val="000000"/>
                          </a:solidFill>
                        </a:rPr>
                        <a:t>  Student’s Name</a:t>
                      </a:r>
                      <a:endParaRPr>
                        <a:solidFill>
                          <a:srgbClr val="000000"/>
                        </a:solidFill>
                      </a:endParaRPr>
                    </a:p>
                    <a:p>
                      <a:pPr marL="0" marR="0" lvl="0" indent="0" algn="l" rtl="0">
                        <a:lnSpc>
                          <a:spcPct val="100000"/>
                        </a:lnSpc>
                        <a:spcBef>
                          <a:spcPts val="0"/>
                        </a:spcBef>
                        <a:spcAft>
                          <a:spcPts val="0"/>
                        </a:spcAft>
                        <a:buClr>
                          <a:srgbClr val="000000"/>
                        </a:buClr>
                        <a:buSzPts val="1200"/>
                        <a:buFont typeface="Calibri"/>
                        <a:buNone/>
                      </a:pPr>
                      <a:endParaRPr sz="1600" i="0" u="none" strike="noStrike" cap="none">
                        <a:solidFill>
                          <a:srgbClr val="000000"/>
                        </a:solidFill>
                      </a:endParaRPr>
                    </a:p>
                  </a:txBody>
                  <a:tcPr marL="6350" marR="6350" marT="6350" marB="0" anchor="ctr">
                    <a:solidFill>
                      <a:srgbClr val="D6CDED"/>
                    </a:solidFill>
                  </a:tcPr>
                </a:tc>
                <a:tc>
                  <a:txBody>
                    <a:bodyPr/>
                    <a:lstStyle/>
                    <a:p>
                      <a:pPr marL="0" marR="0" lvl="0" indent="0" algn="l" rtl="0">
                        <a:lnSpc>
                          <a:spcPct val="100000"/>
                        </a:lnSpc>
                        <a:spcBef>
                          <a:spcPts val="0"/>
                        </a:spcBef>
                        <a:spcAft>
                          <a:spcPts val="0"/>
                        </a:spcAft>
                        <a:buClr>
                          <a:schemeClr val="accent5"/>
                        </a:buClr>
                        <a:buSzPts val="1600"/>
                        <a:buFont typeface="Calibri"/>
                        <a:buNone/>
                      </a:pPr>
                      <a:r>
                        <a:rPr lang="en-US" sz="1600" i="0" u="none" strike="noStrike" cap="none">
                          <a:solidFill>
                            <a:srgbClr val="000000"/>
                          </a:solidFill>
                        </a:rPr>
                        <a:t>Street Address</a:t>
                      </a:r>
                      <a:endParaRPr sz="1600" i="0" u="none" strike="noStrike" cap="none">
                        <a:solidFill>
                          <a:srgbClr val="000000"/>
                        </a:solidFill>
                      </a:endParaRPr>
                    </a:p>
                    <a:p>
                      <a:pPr marL="0" marR="0" lvl="0" indent="0" algn="l" rtl="0">
                        <a:spcBef>
                          <a:spcPts val="0"/>
                        </a:spcBef>
                        <a:spcAft>
                          <a:spcPts val="0"/>
                        </a:spcAft>
                        <a:buNone/>
                      </a:pPr>
                      <a:endParaRPr sz="1600">
                        <a:solidFill>
                          <a:srgbClr val="000000"/>
                        </a:solidFill>
                      </a:endParaRPr>
                    </a:p>
                  </a:txBody>
                  <a:tcPr marL="91450" marR="91450" marT="45725" marB="45725">
                    <a:solidFill>
                      <a:srgbClr val="D6CDED"/>
                    </a:solidFill>
                  </a:tcPr>
                </a:tc>
                <a:extLst>
                  <a:ext uri="{0D108BD9-81ED-4DB2-BD59-A6C34878D82A}">
                    <a16:rowId xmlns:a16="http://schemas.microsoft.com/office/drawing/2014/main" val="10000"/>
                  </a:ext>
                </a:extLst>
              </a:tr>
              <a:tr h="370400">
                <a:tc>
                  <a:txBody>
                    <a:bodyPr/>
                    <a:lstStyle/>
                    <a:p>
                      <a:pPr marL="0" marR="0" lvl="0" indent="0" algn="l" rtl="0">
                        <a:lnSpc>
                          <a:spcPct val="100000"/>
                        </a:lnSpc>
                        <a:spcBef>
                          <a:spcPts val="0"/>
                        </a:spcBef>
                        <a:spcAft>
                          <a:spcPts val="0"/>
                        </a:spcAft>
                        <a:buClr>
                          <a:schemeClr val="accent5"/>
                        </a:buClr>
                        <a:buSzPts val="1600"/>
                        <a:buFont typeface="Calibri"/>
                        <a:buNone/>
                      </a:pPr>
                      <a:r>
                        <a:rPr lang="en-US" sz="1600" b="1" i="0" u="none" strike="noStrike">
                          <a:solidFill>
                            <a:srgbClr val="000000"/>
                          </a:solidFill>
                        </a:rPr>
                        <a:t>Email Address</a:t>
                      </a:r>
                      <a:endParaRPr sz="1600" b="1" i="0" u="none" strike="noStrike">
                        <a:solidFill>
                          <a:srgbClr val="000000"/>
                        </a:solidFill>
                      </a:endParaRPr>
                    </a:p>
                    <a:p>
                      <a:pPr marL="0" marR="0" lvl="0" indent="0" algn="l" rtl="0">
                        <a:spcBef>
                          <a:spcPts val="0"/>
                        </a:spcBef>
                        <a:spcAft>
                          <a:spcPts val="0"/>
                        </a:spcAft>
                        <a:buNone/>
                      </a:pPr>
                      <a:endParaRPr sz="1600" b="1">
                        <a:solidFill>
                          <a:srgbClr val="000000"/>
                        </a:solidFill>
                      </a:endParaRPr>
                    </a:p>
                  </a:txBody>
                  <a:tcPr marL="91450" marR="91450" marT="45725" marB="45725">
                    <a:solidFill>
                      <a:srgbClr val="D6CDED"/>
                    </a:solidFill>
                  </a:tcPr>
                </a:tc>
                <a:tc>
                  <a:txBody>
                    <a:bodyPr/>
                    <a:lstStyle/>
                    <a:p>
                      <a:pPr marL="0" marR="0" lvl="0" indent="0" algn="l" rtl="0">
                        <a:lnSpc>
                          <a:spcPct val="100000"/>
                        </a:lnSpc>
                        <a:spcBef>
                          <a:spcPts val="0"/>
                        </a:spcBef>
                        <a:spcAft>
                          <a:spcPts val="0"/>
                        </a:spcAft>
                        <a:buClr>
                          <a:schemeClr val="accent5"/>
                        </a:buClr>
                        <a:buSzPts val="1600"/>
                        <a:buFont typeface="Calibri"/>
                        <a:buNone/>
                      </a:pPr>
                      <a:r>
                        <a:rPr lang="en-US" sz="1600" b="1" i="0" u="none" strike="noStrike">
                          <a:solidFill>
                            <a:srgbClr val="000000"/>
                          </a:solidFill>
                        </a:rPr>
                        <a:t>Telephone Number</a:t>
                      </a:r>
                      <a:endParaRPr b="1">
                        <a:solidFill>
                          <a:srgbClr val="000000"/>
                        </a:solidFill>
                      </a:endParaRPr>
                    </a:p>
                    <a:p>
                      <a:pPr marL="0" marR="0" lvl="0" indent="0" algn="l" rtl="0">
                        <a:spcBef>
                          <a:spcPts val="0"/>
                        </a:spcBef>
                        <a:spcAft>
                          <a:spcPts val="0"/>
                        </a:spcAft>
                        <a:buNone/>
                      </a:pPr>
                      <a:endParaRPr sz="1600" b="1">
                        <a:solidFill>
                          <a:srgbClr val="000000"/>
                        </a:solidFill>
                      </a:endParaRPr>
                    </a:p>
                  </a:txBody>
                  <a:tcPr marL="91450" marR="91450" marT="45725" marB="45725">
                    <a:solidFill>
                      <a:srgbClr val="D6CDED"/>
                    </a:solidFill>
                  </a:tcPr>
                </a:tc>
                <a:extLst>
                  <a:ext uri="{0D108BD9-81ED-4DB2-BD59-A6C34878D82A}">
                    <a16:rowId xmlns:a16="http://schemas.microsoft.com/office/drawing/2014/main" val="10001"/>
                  </a:ext>
                </a:extLst>
              </a:tr>
              <a:tr h="526750">
                <a:tc>
                  <a:txBody>
                    <a:bodyPr/>
                    <a:lstStyle/>
                    <a:p>
                      <a:pPr marL="0" marR="0" lvl="0" indent="0" algn="l" rtl="0">
                        <a:lnSpc>
                          <a:spcPct val="100000"/>
                        </a:lnSpc>
                        <a:spcBef>
                          <a:spcPts val="0"/>
                        </a:spcBef>
                        <a:spcAft>
                          <a:spcPts val="0"/>
                        </a:spcAft>
                        <a:buClr>
                          <a:schemeClr val="accent5"/>
                        </a:buClr>
                        <a:buSzPts val="1600"/>
                        <a:buFont typeface="Calibri"/>
                        <a:buNone/>
                      </a:pPr>
                      <a:r>
                        <a:rPr lang="en-US" sz="1600" b="1" i="0" u="none" strike="noStrike">
                          <a:solidFill>
                            <a:srgbClr val="000000"/>
                          </a:solidFill>
                        </a:rPr>
                        <a:t>Date of Birth</a:t>
                      </a:r>
                      <a:endParaRPr b="1">
                        <a:solidFill>
                          <a:srgbClr val="000000"/>
                        </a:solidFill>
                      </a:endParaRPr>
                    </a:p>
                    <a:p>
                      <a:pPr marL="0" marR="0" lvl="0" indent="0" algn="l" rtl="0">
                        <a:spcBef>
                          <a:spcPts val="0"/>
                        </a:spcBef>
                        <a:spcAft>
                          <a:spcPts val="0"/>
                        </a:spcAft>
                        <a:buNone/>
                      </a:pPr>
                      <a:endParaRPr sz="1600" b="1">
                        <a:solidFill>
                          <a:srgbClr val="000000"/>
                        </a:solidFill>
                      </a:endParaRPr>
                    </a:p>
                  </a:txBody>
                  <a:tcPr marL="91450" marR="91450" marT="45725" marB="45725">
                    <a:solidFill>
                      <a:srgbClr val="D6CDED"/>
                    </a:solidFill>
                  </a:tcPr>
                </a:tc>
                <a:tc>
                  <a:txBody>
                    <a:bodyPr/>
                    <a:lstStyle/>
                    <a:p>
                      <a:pPr marL="0" marR="0" lvl="0" indent="0" algn="l" rtl="0">
                        <a:lnSpc>
                          <a:spcPct val="100000"/>
                        </a:lnSpc>
                        <a:spcBef>
                          <a:spcPts val="0"/>
                        </a:spcBef>
                        <a:spcAft>
                          <a:spcPts val="0"/>
                        </a:spcAft>
                        <a:buClr>
                          <a:schemeClr val="accent5"/>
                        </a:buClr>
                        <a:buSzPts val="1600"/>
                        <a:buFont typeface="Calibri"/>
                        <a:buNone/>
                      </a:pPr>
                      <a:r>
                        <a:rPr lang="en-US" sz="1600" b="1" i="0" u="none" strike="noStrike">
                          <a:solidFill>
                            <a:srgbClr val="000000"/>
                          </a:solidFill>
                        </a:rPr>
                        <a:t>Date of Attendance (Not Daily)</a:t>
                      </a:r>
                      <a:endParaRPr b="1">
                        <a:solidFill>
                          <a:srgbClr val="000000"/>
                        </a:solidFill>
                      </a:endParaRPr>
                    </a:p>
                    <a:p>
                      <a:pPr marL="0" marR="0" lvl="0" indent="0" algn="l" rtl="0">
                        <a:spcBef>
                          <a:spcPts val="0"/>
                        </a:spcBef>
                        <a:spcAft>
                          <a:spcPts val="0"/>
                        </a:spcAft>
                        <a:buNone/>
                      </a:pPr>
                      <a:endParaRPr sz="1600" b="1">
                        <a:solidFill>
                          <a:srgbClr val="000000"/>
                        </a:solidFill>
                      </a:endParaRPr>
                    </a:p>
                  </a:txBody>
                  <a:tcPr marL="91450" marR="91450" marT="45725" marB="45725">
                    <a:solidFill>
                      <a:srgbClr val="D6CDED"/>
                    </a:solidFill>
                  </a:tcPr>
                </a:tc>
                <a:extLst>
                  <a:ext uri="{0D108BD9-81ED-4DB2-BD59-A6C34878D82A}">
                    <a16:rowId xmlns:a16="http://schemas.microsoft.com/office/drawing/2014/main" val="10002"/>
                  </a:ext>
                </a:extLst>
              </a:tr>
              <a:tr h="526750">
                <a:tc>
                  <a:txBody>
                    <a:bodyPr/>
                    <a:lstStyle/>
                    <a:p>
                      <a:pPr marL="0" marR="0" lvl="0" indent="0" algn="l" rtl="0">
                        <a:lnSpc>
                          <a:spcPct val="100000"/>
                        </a:lnSpc>
                        <a:spcBef>
                          <a:spcPts val="0"/>
                        </a:spcBef>
                        <a:spcAft>
                          <a:spcPts val="0"/>
                        </a:spcAft>
                        <a:buClr>
                          <a:schemeClr val="accent5"/>
                        </a:buClr>
                        <a:buSzPts val="1600"/>
                        <a:buFont typeface="Calibri"/>
                        <a:buNone/>
                      </a:pPr>
                      <a:r>
                        <a:rPr lang="en-US" sz="1600" b="1" i="0" u="none" strike="noStrike">
                          <a:solidFill>
                            <a:srgbClr val="000000"/>
                          </a:solidFill>
                        </a:rPr>
                        <a:t>Degrees &amp; Awards Received</a:t>
                      </a:r>
                      <a:endParaRPr sz="1600" b="1" i="0" u="none" strike="noStrike">
                        <a:solidFill>
                          <a:srgbClr val="000000"/>
                        </a:solidFill>
                      </a:endParaRPr>
                    </a:p>
                    <a:p>
                      <a:pPr marL="0" marR="0" lvl="0" indent="0" algn="l" rtl="0">
                        <a:spcBef>
                          <a:spcPts val="0"/>
                        </a:spcBef>
                        <a:spcAft>
                          <a:spcPts val="0"/>
                        </a:spcAft>
                        <a:buNone/>
                      </a:pPr>
                      <a:endParaRPr sz="1600" b="1">
                        <a:solidFill>
                          <a:srgbClr val="000000"/>
                        </a:solidFill>
                      </a:endParaRPr>
                    </a:p>
                  </a:txBody>
                  <a:tcPr marL="91450" marR="91450" marT="45725" marB="45725">
                    <a:solidFill>
                      <a:srgbClr val="D6CDED"/>
                    </a:solidFill>
                  </a:tcPr>
                </a:tc>
                <a:tc>
                  <a:txBody>
                    <a:bodyPr/>
                    <a:lstStyle/>
                    <a:p>
                      <a:pPr marL="0" marR="0" lvl="0" indent="0" algn="l" rtl="0">
                        <a:lnSpc>
                          <a:spcPct val="100000"/>
                        </a:lnSpc>
                        <a:spcBef>
                          <a:spcPts val="0"/>
                        </a:spcBef>
                        <a:spcAft>
                          <a:spcPts val="0"/>
                        </a:spcAft>
                        <a:buClr>
                          <a:schemeClr val="accent5"/>
                        </a:buClr>
                        <a:buSzPts val="1600"/>
                        <a:buFont typeface="Calibri"/>
                        <a:buNone/>
                      </a:pPr>
                      <a:r>
                        <a:rPr lang="en-US" sz="1600" b="1" i="0" u="none" strike="noStrike">
                          <a:solidFill>
                            <a:srgbClr val="000000"/>
                          </a:solidFill>
                        </a:rPr>
                        <a:t>Major/Minor(s) Field of Study</a:t>
                      </a:r>
                      <a:endParaRPr b="1">
                        <a:solidFill>
                          <a:srgbClr val="000000"/>
                        </a:solidFill>
                      </a:endParaRPr>
                    </a:p>
                    <a:p>
                      <a:pPr marL="0" marR="0" lvl="0" indent="0" algn="l" rtl="0">
                        <a:spcBef>
                          <a:spcPts val="0"/>
                        </a:spcBef>
                        <a:spcAft>
                          <a:spcPts val="0"/>
                        </a:spcAft>
                        <a:buNone/>
                      </a:pPr>
                      <a:endParaRPr sz="1600" b="1">
                        <a:solidFill>
                          <a:srgbClr val="000000"/>
                        </a:solidFill>
                      </a:endParaRPr>
                    </a:p>
                  </a:txBody>
                  <a:tcPr marL="91450" marR="91450" marT="45725" marB="45725">
                    <a:solidFill>
                      <a:srgbClr val="D6CDED"/>
                    </a:solidFill>
                  </a:tcPr>
                </a:tc>
                <a:extLst>
                  <a:ext uri="{0D108BD9-81ED-4DB2-BD59-A6C34878D82A}">
                    <a16:rowId xmlns:a16="http://schemas.microsoft.com/office/drawing/2014/main" val="10003"/>
                  </a:ext>
                </a:extLst>
              </a:tr>
              <a:tr h="683075">
                <a:tc>
                  <a:txBody>
                    <a:bodyPr/>
                    <a:lstStyle/>
                    <a:p>
                      <a:pPr marL="0" marR="0" lvl="0" indent="0" algn="l" rtl="0">
                        <a:lnSpc>
                          <a:spcPct val="100000"/>
                        </a:lnSpc>
                        <a:spcBef>
                          <a:spcPts val="0"/>
                        </a:spcBef>
                        <a:spcAft>
                          <a:spcPts val="0"/>
                        </a:spcAft>
                        <a:buClr>
                          <a:schemeClr val="accent5"/>
                        </a:buClr>
                        <a:buSzPts val="1600"/>
                        <a:buFont typeface="Calibri"/>
                        <a:buNone/>
                      </a:pPr>
                      <a:r>
                        <a:rPr lang="en-US" sz="1600" b="1" i="0" u="none" strike="noStrike">
                          <a:solidFill>
                            <a:srgbClr val="000000"/>
                          </a:solidFill>
                        </a:rPr>
                        <a:t>Class (i.e. FR/SO)</a:t>
                      </a:r>
                      <a:endParaRPr sz="1600" b="1" i="0" u="none" strike="noStrike">
                        <a:solidFill>
                          <a:srgbClr val="000000"/>
                        </a:solidFill>
                      </a:endParaRPr>
                    </a:p>
                    <a:p>
                      <a:pPr marL="0" marR="0" lvl="0" indent="0" algn="l" rtl="0">
                        <a:spcBef>
                          <a:spcPts val="0"/>
                        </a:spcBef>
                        <a:spcAft>
                          <a:spcPts val="0"/>
                        </a:spcAft>
                        <a:buNone/>
                      </a:pPr>
                      <a:endParaRPr sz="1600" b="1">
                        <a:solidFill>
                          <a:srgbClr val="000000"/>
                        </a:solidFill>
                      </a:endParaRPr>
                    </a:p>
                  </a:txBody>
                  <a:tcPr marL="91450" marR="91450" marT="45725" marB="45725">
                    <a:solidFill>
                      <a:srgbClr val="D6CDED"/>
                    </a:solidFill>
                  </a:tcPr>
                </a:tc>
                <a:tc>
                  <a:txBody>
                    <a:bodyPr/>
                    <a:lstStyle/>
                    <a:p>
                      <a:pPr marL="0" marR="0" lvl="0" indent="0" algn="l" rtl="0">
                        <a:lnSpc>
                          <a:spcPct val="100000"/>
                        </a:lnSpc>
                        <a:spcBef>
                          <a:spcPts val="0"/>
                        </a:spcBef>
                        <a:spcAft>
                          <a:spcPts val="0"/>
                        </a:spcAft>
                        <a:buClr>
                          <a:schemeClr val="accent5"/>
                        </a:buClr>
                        <a:buSzPts val="1600"/>
                        <a:buFont typeface="Calibri"/>
                        <a:buNone/>
                      </a:pPr>
                      <a:r>
                        <a:rPr lang="en-US" sz="1600" b="1" i="0" u="none" strike="noStrike">
                          <a:solidFill>
                            <a:srgbClr val="000000"/>
                          </a:solidFill>
                        </a:rPr>
                        <a:t>Participation in Officially Recognized Activities/Sports</a:t>
                      </a:r>
                      <a:endParaRPr b="1">
                        <a:solidFill>
                          <a:srgbClr val="000000"/>
                        </a:solidFill>
                      </a:endParaRPr>
                    </a:p>
                    <a:p>
                      <a:pPr marL="0" marR="0" lvl="0" indent="0" algn="l" rtl="0">
                        <a:spcBef>
                          <a:spcPts val="0"/>
                        </a:spcBef>
                        <a:spcAft>
                          <a:spcPts val="0"/>
                        </a:spcAft>
                        <a:buNone/>
                      </a:pPr>
                      <a:endParaRPr sz="1600" b="1">
                        <a:solidFill>
                          <a:srgbClr val="000000"/>
                        </a:solidFill>
                      </a:endParaRPr>
                    </a:p>
                  </a:txBody>
                  <a:tcPr marL="91450" marR="91450" marT="45725" marB="45725">
                    <a:solidFill>
                      <a:srgbClr val="D6CDED"/>
                    </a:solidFill>
                  </a:tcPr>
                </a:tc>
                <a:extLst>
                  <a:ext uri="{0D108BD9-81ED-4DB2-BD59-A6C34878D82A}">
                    <a16:rowId xmlns:a16="http://schemas.microsoft.com/office/drawing/2014/main" val="10004"/>
                  </a:ext>
                </a:extLst>
              </a:tr>
              <a:tr h="839425">
                <a:tc>
                  <a:txBody>
                    <a:bodyPr/>
                    <a:lstStyle/>
                    <a:p>
                      <a:pPr marL="0" marR="0" lvl="0" indent="0" algn="l" rtl="0">
                        <a:lnSpc>
                          <a:spcPct val="100000"/>
                        </a:lnSpc>
                        <a:spcBef>
                          <a:spcPts val="0"/>
                        </a:spcBef>
                        <a:spcAft>
                          <a:spcPts val="0"/>
                        </a:spcAft>
                        <a:buClr>
                          <a:schemeClr val="accent5"/>
                        </a:buClr>
                        <a:buSzPts val="1600"/>
                        <a:buFont typeface="Calibri"/>
                        <a:buNone/>
                      </a:pPr>
                      <a:r>
                        <a:rPr lang="en-US" sz="1600" b="1" i="0" u="none" strike="noStrike">
                          <a:solidFill>
                            <a:srgbClr val="000000"/>
                          </a:solidFill>
                        </a:rPr>
                        <a:t>Weight/height-Intercollegiate Athletes</a:t>
                      </a:r>
                      <a:endParaRPr b="1">
                        <a:solidFill>
                          <a:srgbClr val="000000"/>
                        </a:solidFill>
                      </a:endParaRPr>
                    </a:p>
                    <a:p>
                      <a:pPr marL="0" marR="0" lvl="0" indent="0" algn="l" rtl="0">
                        <a:spcBef>
                          <a:spcPts val="0"/>
                        </a:spcBef>
                        <a:spcAft>
                          <a:spcPts val="0"/>
                        </a:spcAft>
                        <a:buNone/>
                      </a:pPr>
                      <a:endParaRPr sz="1600" b="1">
                        <a:solidFill>
                          <a:srgbClr val="000000"/>
                        </a:solidFill>
                      </a:endParaRPr>
                    </a:p>
                  </a:txBody>
                  <a:tcPr marL="91450" marR="91450" marT="45725" marB="45725">
                    <a:solidFill>
                      <a:srgbClr val="D6CDED"/>
                    </a:solidFill>
                  </a:tcPr>
                </a:tc>
                <a:tc>
                  <a:txBody>
                    <a:bodyPr/>
                    <a:lstStyle/>
                    <a:p>
                      <a:pPr marL="0" marR="0" lvl="0" indent="0" algn="l" rtl="0">
                        <a:lnSpc>
                          <a:spcPct val="100000"/>
                        </a:lnSpc>
                        <a:spcBef>
                          <a:spcPts val="0"/>
                        </a:spcBef>
                        <a:spcAft>
                          <a:spcPts val="0"/>
                        </a:spcAft>
                        <a:buClr>
                          <a:schemeClr val="accent5"/>
                        </a:buClr>
                        <a:buSzPts val="1600"/>
                        <a:buFont typeface="Calibri"/>
                        <a:buNone/>
                      </a:pPr>
                      <a:r>
                        <a:rPr lang="en-US" sz="1600" b="1" i="0" u="none" strike="noStrike">
                          <a:solidFill>
                            <a:srgbClr val="000000"/>
                          </a:solidFill>
                        </a:rPr>
                        <a:t>Student’s Name </a:t>
                      </a:r>
                      <a:r>
                        <a:rPr lang="en-US" sz="1600" b="1">
                          <a:solidFill>
                            <a:srgbClr val="000000"/>
                          </a:solidFill>
                        </a:rPr>
                        <a:t>Most Recent Previous Educational Agency or Institution Attended by Student</a:t>
                      </a:r>
                      <a:endParaRPr sz="1600" b="1">
                        <a:solidFill>
                          <a:srgbClr val="000000"/>
                        </a:solidFill>
                      </a:endParaRPr>
                    </a:p>
                  </a:txBody>
                  <a:tcPr marL="91450" marR="91450" marT="45725" marB="45725">
                    <a:solidFill>
                      <a:srgbClr val="D6CDED"/>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6"/>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US">
                <a:latin typeface="Calibri"/>
                <a:ea typeface="Calibri"/>
                <a:cs typeface="Calibri"/>
                <a:sym typeface="Calibri"/>
              </a:rPr>
              <a:t>Institution decides, but may include:</a:t>
            </a:r>
            <a:endParaRPr>
              <a:latin typeface="Calibri"/>
              <a:ea typeface="Calibri"/>
              <a:cs typeface="Calibri"/>
              <a:sym typeface="Calibri"/>
            </a:endParaRPr>
          </a:p>
        </p:txBody>
      </p:sp>
      <p:sp>
        <p:nvSpPr>
          <p:cNvPr id="291" name="Google Shape;291;p36"/>
          <p:cNvSpPr txBox="1">
            <a:spLocks noGrp="1"/>
          </p:cNvSpPr>
          <p:nvPr>
            <p:ph type="title" idx="4294967295"/>
          </p:nvPr>
        </p:nvSpPr>
        <p:spPr>
          <a:xfrm>
            <a:off x="595554" y="371511"/>
            <a:ext cx="8624644"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What is Allowed – Not UW Directory Information?</a:t>
            </a:r>
            <a:endParaRPr>
              <a:latin typeface="Calibri"/>
              <a:ea typeface="Calibri"/>
              <a:cs typeface="Calibri"/>
              <a:sym typeface="Calibri"/>
            </a:endParaRPr>
          </a:p>
        </p:txBody>
      </p:sp>
      <p:sp>
        <p:nvSpPr>
          <p:cNvPr id="292" name="Google Shape;292;p36"/>
          <p:cNvSpPr txBox="1"/>
          <p:nvPr/>
        </p:nvSpPr>
        <p:spPr>
          <a:xfrm>
            <a:off x="469523" y="2208094"/>
            <a:ext cx="5129100" cy="4028700"/>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Student’s name</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Telephone number</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sngStrike" cap="none">
                <a:solidFill>
                  <a:schemeClr val="dk2"/>
                </a:solidFill>
                <a:latin typeface="Calibri"/>
                <a:ea typeface="Calibri"/>
                <a:cs typeface="Calibri"/>
                <a:sym typeface="Calibri"/>
              </a:rPr>
              <a:t>Photograph</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Dates of attendance</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Major, field of study</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Grade level</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Weight/height of athletes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Participation in sports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Recognized activities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Most recent educational agency</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Other institutions attended</a:t>
            </a:r>
            <a:endParaRPr sz="2000" b="1" i="0" u="none" strike="noStrike" cap="none">
              <a:solidFill>
                <a:schemeClr val="dk2"/>
              </a:solidFill>
              <a:latin typeface="Calibri"/>
              <a:ea typeface="Calibri"/>
              <a:cs typeface="Calibri"/>
              <a:sym typeface="Calibri"/>
            </a:endParaRPr>
          </a:p>
        </p:txBody>
      </p:sp>
      <p:sp>
        <p:nvSpPr>
          <p:cNvPr id="293" name="Google Shape;293;p36"/>
          <p:cNvSpPr txBox="1"/>
          <p:nvPr/>
        </p:nvSpPr>
        <p:spPr>
          <a:xfrm>
            <a:off x="4426464" y="2207388"/>
            <a:ext cx="4677600" cy="4028700"/>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Address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Email address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sngStrike" cap="none">
                <a:solidFill>
                  <a:schemeClr val="dk2"/>
                </a:solidFill>
                <a:latin typeface="Calibri"/>
                <a:ea typeface="Calibri"/>
                <a:cs typeface="Calibri"/>
                <a:sym typeface="Calibri"/>
              </a:rPr>
              <a:t>Enrollment status</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Date and place of birth</a:t>
            </a:r>
            <a:endParaRPr>
              <a:solidFill>
                <a:schemeClr val="dk2"/>
              </a:solidFill>
              <a:latin typeface="Calibri"/>
              <a:ea typeface="Calibri"/>
              <a:cs typeface="Calibri"/>
              <a:sym typeface="Calibri"/>
            </a:endParaRPr>
          </a:p>
          <a:p>
            <a:pPr marL="742950" marR="0" lvl="1" indent="-285750" algn="l" rtl="0">
              <a:spcBef>
                <a:spcPts val="400"/>
              </a:spcBef>
              <a:spcAft>
                <a:spcPts val="0"/>
              </a:spcAft>
              <a:buClr>
                <a:schemeClr val="dk2"/>
              </a:buClr>
              <a:buSzPts val="2000"/>
              <a:buFont typeface="Calibri"/>
              <a:buChar char="•"/>
            </a:pPr>
            <a:r>
              <a:rPr lang="en-US" sz="2000" b="1" i="0" u="none" strike="noStrike" cap="none">
                <a:solidFill>
                  <a:schemeClr val="dk2"/>
                </a:solidFill>
                <a:latin typeface="Calibri"/>
                <a:ea typeface="Calibri"/>
                <a:cs typeface="Calibri"/>
                <a:sym typeface="Calibri"/>
              </a:rPr>
              <a:t>Degrees, honors, &amp; awards</a:t>
            </a:r>
            <a:endParaRPr sz="2000" b="1" i="0" u="none" strike="noStrike" cap="none">
              <a:solidFill>
                <a:schemeClr val="dk2"/>
              </a:solidFill>
              <a:latin typeface="Calibri"/>
              <a:ea typeface="Calibri"/>
              <a:cs typeface="Calibri"/>
              <a:sym typeface="Calibri"/>
            </a:endParaRPr>
          </a:p>
        </p:txBody>
      </p:sp>
      <p:sp>
        <p:nvSpPr>
          <p:cNvPr id="294" name="Google Shape;294;p36"/>
          <p:cNvSpPr txBox="1"/>
          <p:nvPr/>
        </p:nvSpPr>
        <p:spPr>
          <a:xfrm>
            <a:off x="8383500" y="65610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body" idx="4294967295"/>
          </p:nvPr>
        </p:nvSpPr>
        <p:spPr>
          <a:xfrm>
            <a:off x="964105" y="1821803"/>
            <a:ext cx="8196300" cy="4015500"/>
          </a:xfrm>
          <a:prstGeom prst="rect">
            <a:avLst/>
          </a:prstGeom>
          <a:noFill/>
          <a:ln>
            <a:noFill/>
          </a:ln>
        </p:spPr>
        <p:txBody>
          <a:bodyPr spcFirstLastPara="1" wrap="square" lIns="91425" tIns="45700" rIns="91425" bIns="45700" anchor="t" anchorCtr="0">
            <a:noAutofit/>
          </a:bodyPr>
          <a:lstStyle/>
          <a:p>
            <a:pPr marL="342900" lvl="0" indent="-349250" algn="l" rtl="0">
              <a:spcBef>
                <a:spcPts val="0"/>
              </a:spcBef>
              <a:spcAft>
                <a:spcPts val="0"/>
              </a:spcAft>
              <a:buSzPts val="2000"/>
              <a:buFont typeface="Calibri"/>
              <a:buChar char="•"/>
            </a:pPr>
            <a:r>
              <a:rPr lang="en-US" sz="2000">
                <a:solidFill>
                  <a:schemeClr val="dk2"/>
                </a:solidFill>
                <a:latin typeface="Calibri"/>
                <a:ea typeface="Calibri"/>
                <a:cs typeface="Calibri"/>
                <a:sym typeface="Calibri"/>
              </a:rPr>
              <a:t>Code in your system to acknowledge students’ decision to opt-out of directory information release (SDB/EARS)</a:t>
            </a:r>
            <a:endParaRPr sz="3000">
              <a:solidFill>
                <a:schemeClr val="dk2"/>
              </a:solidFill>
              <a:latin typeface="Calibri"/>
              <a:ea typeface="Calibri"/>
              <a:cs typeface="Calibri"/>
              <a:sym typeface="Calibri"/>
            </a:endParaRPr>
          </a:p>
          <a:p>
            <a:pPr marL="342900" lvl="0" indent="-349250" algn="l" rtl="0">
              <a:spcBef>
                <a:spcPts val="380"/>
              </a:spcBef>
              <a:spcAft>
                <a:spcPts val="0"/>
              </a:spcAft>
              <a:buSzPts val="2000"/>
              <a:buFont typeface="Calibri"/>
              <a:buChar char="•"/>
            </a:pPr>
            <a:r>
              <a:rPr lang="en-US" sz="2000">
                <a:solidFill>
                  <a:schemeClr val="dk2"/>
                </a:solidFill>
                <a:latin typeface="Calibri"/>
                <a:ea typeface="Calibri"/>
                <a:cs typeface="Calibri"/>
                <a:sym typeface="Calibri"/>
              </a:rPr>
              <a:t>Must be visible to anyone who might release information</a:t>
            </a:r>
            <a:endParaRPr sz="3000">
              <a:solidFill>
                <a:schemeClr val="dk2"/>
              </a:solidFill>
              <a:latin typeface="Calibri"/>
              <a:ea typeface="Calibri"/>
              <a:cs typeface="Calibri"/>
              <a:sym typeface="Calibri"/>
            </a:endParaRPr>
          </a:p>
          <a:p>
            <a:pPr marL="342900" lvl="0" indent="-349250" algn="l" rtl="0">
              <a:spcBef>
                <a:spcPts val="380"/>
              </a:spcBef>
              <a:spcAft>
                <a:spcPts val="0"/>
              </a:spcAft>
              <a:buSzPts val="2000"/>
              <a:buFont typeface="Calibri"/>
              <a:buChar char="•"/>
            </a:pPr>
            <a:r>
              <a:rPr lang="en-US" sz="2000">
                <a:solidFill>
                  <a:schemeClr val="dk2"/>
                </a:solidFill>
                <a:latin typeface="Calibri"/>
                <a:ea typeface="Calibri"/>
                <a:cs typeface="Calibri"/>
                <a:sym typeface="Calibri"/>
              </a:rPr>
              <a:t>Most misunderstood aspect of FERPA</a:t>
            </a:r>
            <a:endParaRPr sz="3000">
              <a:solidFill>
                <a:schemeClr val="dk2"/>
              </a:solidFill>
              <a:latin typeface="Calibri"/>
              <a:ea typeface="Calibri"/>
              <a:cs typeface="Calibri"/>
              <a:sym typeface="Calibri"/>
            </a:endParaRPr>
          </a:p>
          <a:p>
            <a:pPr marL="742950" lvl="1" indent="-292100" algn="l" rtl="0">
              <a:spcBef>
                <a:spcPts val="38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All student records are confidential</a:t>
            </a:r>
            <a:endParaRPr sz="2600">
              <a:solidFill>
                <a:schemeClr val="dk2"/>
              </a:solidFill>
              <a:latin typeface="Calibri"/>
              <a:ea typeface="Calibri"/>
              <a:cs typeface="Calibri"/>
              <a:sym typeface="Calibri"/>
            </a:endParaRPr>
          </a:p>
          <a:p>
            <a:pPr marL="742950" lvl="1" indent="-292100" algn="l" rtl="0">
              <a:spcBef>
                <a:spcPts val="38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Directory information is ok to release, unless opt-out is in place</a:t>
            </a:r>
            <a:endParaRPr sz="2600">
              <a:solidFill>
                <a:schemeClr val="dk2"/>
              </a:solidFill>
              <a:latin typeface="Calibri"/>
              <a:ea typeface="Calibri"/>
              <a:cs typeface="Calibri"/>
              <a:sym typeface="Calibri"/>
            </a:endParaRPr>
          </a:p>
          <a:p>
            <a:pPr marL="342900" lvl="0" indent="-349250" algn="l" rtl="0">
              <a:spcBef>
                <a:spcPts val="380"/>
              </a:spcBef>
              <a:spcAft>
                <a:spcPts val="0"/>
              </a:spcAft>
              <a:buSzPts val="2000"/>
              <a:buFont typeface="Calibri"/>
              <a:buChar char="•"/>
            </a:pPr>
            <a:r>
              <a:rPr lang="en-US" sz="2000">
                <a:solidFill>
                  <a:schemeClr val="dk2"/>
                </a:solidFill>
                <a:latin typeface="Calibri"/>
                <a:ea typeface="Calibri"/>
                <a:cs typeface="Calibri"/>
                <a:sym typeface="Calibri"/>
              </a:rPr>
              <a:t>Never have to release directory information to anyone, except to student</a:t>
            </a:r>
            <a:endParaRPr sz="3000">
              <a:solidFill>
                <a:schemeClr val="dk2"/>
              </a:solidFill>
              <a:latin typeface="Calibri"/>
              <a:ea typeface="Calibri"/>
              <a:cs typeface="Calibri"/>
              <a:sym typeface="Calibri"/>
            </a:endParaRPr>
          </a:p>
          <a:p>
            <a:pPr marL="342900" lvl="0" indent="-349250" algn="l" rtl="0">
              <a:spcBef>
                <a:spcPts val="380"/>
              </a:spcBef>
              <a:spcAft>
                <a:spcPts val="0"/>
              </a:spcAft>
              <a:buSzPts val="2000"/>
              <a:buFont typeface="Calibri"/>
              <a:buChar char="•"/>
            </a:pPr>
            <a:r>
              <a:rPr lang="en-US" sz="2000">
                <a:solidFill>
                  <a:schemeClr val="dk2"/>
                </a:solidFill>
                <a:latin typeface="Calibri"/>
                <a:ea typeface="Calibri"/>
                <a:cs typeface="Calibri"/>
                <a:sym typeface="Calibri"/>
              </a:rPr>
              <a:t>If you do not know how to see the Opt-Out ”FERPA No” you may not release any Directory Information</a:t>
            </a:r>
            <a:endParaRPr sz="2000">
              <a:solidFill>
                <a:schemeClr val="dk2"/>
              </a:solidFill>
              <a:latin typeface="Calibri"/>
              <a:ea typeface="Calibri"/>
              <a:cs typeface="Calibri"/>
              <a:sym typeface="Calibri"/>
            </a:endParaRPr>
          </a:p>
        </p:txBody>
      </p:sp>
      <p:sp>
        <p:nvSpPr>
          <p:cNvPr id="300" name="Google Shape;300;p37"/>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What is an “Opt-Out”?</a:t>
            </a:r>
            <a:endParaRPr>
              <a:latin typeface="Calibri"/>
              <a:ea typeface="Calibri"/>
              <a:cs typeface="Calibri"/>
              <a:sym typeface="Calibri"/>
            </a:endParaRPr>
          </a:p>
        </p:txBody>
      </p:sp>
      <p:pic>
        <p:nvPicPr>
          <p:cNvPr id="301" name="Google Shape;301;p37"/>
          <p:cNvPicPr preferRelativeResize="0"/>
          <p:nvPr/>
        </p:nvPicPr>
        <p:blipFill>
          <a:blip r:embed="rId3">
            <a:alphaModFix/>
          </a:blip>
          <a:stretch>
            <a:fillRect/>
          </a:stretch>
        </p:blipFill>
        <p:spPr>
          <a:xfrm>
            <a:off x="5203825" y="4779000"/>
            <a:ext cx="2273899" cy="1690750"/>
          </a:xfrm>
          <a:prstGeom prst="rect">
            <a:avLst/>
          </a:prstGeom>
          <a:noFill/>
          <a:ln>
            <a:noFill/>
          </a:ln>
        </p:spPr>
      </p:pic>
      <p:sp>
        <p:nvSpPr>
          <p:cNvPr id="302" name="Google Shape;302;p37"/>
          <p:cNvSpPr txBox="1"/>
          <p:nvPr/>
        </p:nvSpPr>
        <p:spPr>
          <a:xfrm>
            <a:off x="8505000" y="65340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8"/>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Calibri"/>
              <a:buChar char="•"/>
            </a:pPr>
            <a:r>
              <a:rPr lang="en-US">
                <a:solidFill>
                  <a:schemeClr val="dk2"/>
                </a:solidFill>
                <a:latin typeface="Calibri"/>
                <a:ea typeface="Calibri"/>
                <a:cs typeface="Calibri"/>
                <a:sym typeface="Calibri"/>
              </a:rPr>
              <a:t>Law enforcement records*</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Treatment/medical records*</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Alumni records</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Employment records (unless job is for a student only)</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Sole possession records</a:t>
            </a:r>
            <a:endParaRPr>
              <a:solidFill>
                <a:schemeClr val="dk2"/>
              </a:solidFill>
              <a:latin typeface="Calibri"/>
              <a:ea typeface="Calibri"/>
              <a:cs typeface="Calibri"/>
              <a:sym typeface="Calibri"/>
            </a:endParaRPr>
          </a:p>
          <a:p>
            <a:pPr marL="342900" lvl="0" indent="-190500" algn="l" rtl="0">
              <a:spcBef>
                <a:spcPts val="480"/>
              </a:spcBef>
              <a:spcAft>
                <a:spcPts val="0"/>
              </a:spcAft>
              <a:buClr>
                <a:srgbClr val="4B2E83"/>
              </a:buClr>
              <a:buSzPts val="2400"/>
              <a:buFont typeface="Merriweather Sans"/>
              <a:buNone/>
            </a:pPr>
            <a:endParaRPr>
              <a:latin typeface="Calibri"/>
              <a:ea typeface="Calibri"/>
              <a:cs typeface="Calibri"/>
              <a:sym typeface="Calibri"/>
            </a:endParaRPr>
          </a:p>
          <a:p>
            <a:pPr marL="0" lvl="0" indent="0" algn="l" rtl="0">
              <a:spcBef>
                <a:spcPts val="360"/>
              </a:spcBef>
              <a:spcAft>
                <a:spcPts val="0"/>
              </a:spcAft>
              <a:buClr>
                <a:srgbClr val="4B2E83"/>
              </a:buClr>
              <a:buSzPts val="1800"/>
              <a:buNone/>
            </a:pPr>
            <a:endParaRPr sz="1800"/>
          </a:p>
          <a:p>
            <a:pPr marL="0" lvl="0" indent="0" algn="l" rtl="0">
              <a:spcBef>
                <a:spcPts val="360"/>
              </a:spcBef>
              <a:spcAft>
                <a:spcPts val="0"/>
              </a:spcAft>
              <a:buClr>
                <a:srgbClr val="4B2E83"/>
              </a:buClr>
              <a:buSzPts val="1800"/>
              <a:buNone/>
            </a:pPr>
            <a:r>
              <a:rPr lang="en-US" sz="1800"/>
              <a:t>*</a:t>
            </a:r>
            <a:r>
              <a:rPr lang="en-US" sz="2500">
                <a:solidFill>
                  <a:schemeClr val="dk2"/>
                </a:solidFill>
                <a:latin typeface="Calibri"/>
                <a:ea typeface="Calibri"/>
                <a:cs typeface="Calibri"/>
                <a:sym typeface="Calibri"/>
              </a:rPr>
              <a:t>once disclosed become educational records</a:t>
            </a:r>
            <a:endParaRPr sz="2500">
              <a:solidFill>
                <a:schemeClr val="dk2"/>
              </a:solidFill>
              <a:latin typeface="Calibri"/>
              <a:ea typeface="Calibri"/>
              <a:cs typeface="Calibri"/>
              <a:sym typeface="Calibri"/>
            </a:endParaRPr>
          </a:p>
        </p:txBody>
      </p:sp>
      <p:sp>
        <p:nvSpPr>
          <p:cNvPr id="308" name="Google Shape;308;p38"/>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What are not Educational Records?</a:t>
            </a:r>
            <a:endParaRPr>
              <a:latin typeface="Calibri"/>
              <a:ea typeface="Calibri"/>
              <a:cs typeface="Calibri"/>
              <a:sym typeface="Calibri"/>
            </a:endParaRPr>
          </a:p>
        </p:txBody>
      </p:sp>
      <p:pic>
        <p:nvPicPr>
          <p:cNvPr id="309" name="Google Shape;309;p38" descr="images.jpeg"/>
          <p:cNvPicPr preferRelativeResize="0"/>
          <p:nvPr/>
        </p:nvPicPr>
        <p:blipFill rotWithShape="1">
          <a:blip r:embed="rId3">
            <a:alphaModFix/>
          </a:blip>
          <a:srcRect l="13918" r="13918"/>
          <a:stretch/>
        </p:blipFill>
        <p:spPr>
          <a:xfrm>
            <a:off x="5828697" y="3949700"/>
            <a:ext cx="2924175" cy="1254125"/>
          </a:xfrm>
          <a:prstGeom prst="rect">
            <a:avLst/>
          </a:prstGeom>
          <a:noFill/>
          <a:ln>
            <a:noFill/>
          </a:ln>
        </p:spPr>
      </p:pic>
      <p:sp>
        <p:nvSpPr>
          <p:cNvPr id="310" name="Google Shape;310;p38"/>
          <p:cNvSpPr txBox="1"/>
          <p:nvPr/>
        </p:nvSpPr>
        <p:spPr>
          <a:xfrm>
            <a:off x="8491500" y="6493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9"/>
          <p:cNvSpPr txBox="1">
            <a:spLocks noGrp="1"/>
          </p:cNvSpPr>
          <p:nvPr>
            <p:ph type="body" idx="4294967295"/>
          </p:nvPr>
        </p:nvSpPr>
        <p:spPr>
          <a:xfrm>
            <a:off x="964105" y="1736725"/>
            <a:ext cx="8196300" cy="4015500"/>
          </a:xfrm>
          <a:prstGeom prst="rect">
            <a:avLst/>
          </a:prstGeom>
          <a:noFill/>
          <a:ln>
            <a:noFill/>
          </a:ln>
        </p:spPr>
        <p:txBody>
          <a:bodyPr spcFirstLastPara="1" wrap="square" lIns="91425" tIns="45700" rIns="91425" bIns="45700" anchor="t" anchorCtr="0">
            <a:noAutofit/>
          </a:bodyPr>
          <a:lstStyle/>
          <a:p>
            <a:pPr marL="342900" lvl="0" indent="-349250" algn="l" rtl="0">
              <a:spcBef>
                <a:spcPts val="0"/>
              </a:spcBef>
              <a:spcAft>
                <a:spcPts val="0"/>
              </a:spcAft>
              <a:buSzPts val="2500"/>
              <a:buFont typeface="Calibri"/>
              <a:buChar char="•"/>
            </a:pPr>
            <a:r>
              <a:rPr lang="en-US" sz="3000">
                <a:solidFill>
                  <a:schemeClr val="dk2"/>
                </a:solidFill>
                <a:latin typeface="Calibri"/>
                <a:ea typeface="Calibri"/>
                <a:cs typeface="Calibri"/>
                <a:sym typeface="Calibri"/>
              </a:rPr>
              <a:t>Individual or group providing a necessary service</a:t>
            </a:r>
            <a:endParaRPr sz="3000">
              <a:solidFill>
                <a:schemeClr val="dk2"/>
              </a:solidFill>
              <a:latin typeface="Calibri"/>
              <a:ea typeface="Calibri"/>
              <a:cs typeface="Calibri"/>
              <a:sym typeface="Calibri"/>
            </a:endParaRPr>
          </a:p>
          <a:p>
            <a:pPr marL="742950" lvl="1" indent="-292100" algn="l" rtl="0">
              <a:spcBef>
                <a:spcPts val="4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No inherent rights under FERPA</a:t>
            </a:r>
            <a:endParaRPr sz="2600">
              <a:solidFill>
                <a:schemeClr val="dk2"/>
              </a:solidFill>
              <a:latin typeface="Calibri"/>
              <a:ea typeface="Calibri"/>
              <a:cs typeface="Calibri"/>
              <a:sym typeface="Calibri"/>
            </a:endParaRPr>
          </a:p>
          <a:p>
            <a:pPr marL="742950" lvl="1" indent="-292100" algn="l" rtl="0">
              <a:spcBef>
                <a:spcPts val="4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Have a “need to know” status</a:t>
            </a:r>
            <a:endParaRPr sz="2600">
              <a:solidFill>
                <a:schemeClr val="dk2"/>
              </a:solidFill>
              <a:latin typeface="Calibri"/>
              <a:ea typeface="Calibri"/>
              <a:cs typeface="Calibri"/>
              <a:sym typeface="Calibri"/>
            </a:endParaRPr>
          </a:p>
          <a:p>
            <a:pPr marL="1143000" lvl="2" indent="-234950" algn="l" rtl="0">
              <a:spcBef>
                <a:spcPts val="360"/>
              </a:spcBef>
              <a:spcAft>
                <a:spcPts val="0"/>
              </a:spcAft>
              <a:buSzPts val="1900"/>
              <a:buFont typeface="Calibri"/>
              <a:buChar char="•"/>
            </a:pPr>
            <a:r>
              <a:rPr lang="en-US" sz="2300">
                <a:solidFill>
                  <a:schemeClr val="dk2"/>
                </a:solidFill>
                <a:latin typeface="Calibri"/>
                <a:ea typeface="Calibri"/>
                <a:cs typeface="Calibri"/>
                <a:sym typeface="Calibri"/>
              </a:rPr>
              <a:t>i.e. legitimate educational interest</a:t>
            </a:r>
            <a:endParaRPr sz="2300">
              <a:solidFill>
                <a:schemeClr val="dk2"/>
              </a:solidFill>
              <a:latin typeface="Calibri"/>
              <a:ea typeface="Calibri"/>
              <a:cs typeface="Calibri"/>
              <a:sym typeface="Calibri"/>
            </a:endParaRPr>
          </a:p>
          <a:p>
            <a:pPr marL="742950" lvl="1" indent="-292100" algn="l" rtl="0">
              <a:spcBef>
                <a:spcPts val="4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Responsible for knowing FERPA</a:t>
            </a:r>
            <a:endParaRPr sz="2600">
              <a:solidFill>
                <a:schemeClr val="dk2"/>
              </a:solidFill>
              <a:latin typeface="Calibri"/>
              <a:ea typeface="Calibri"/>
              <a:cs typeface="Calibri"/>
              <a:sym typeface="Calibri"/>
            </a:endParaRPr>
          </a:p>
          <a:p>
            <a:pPr marL="342900" lvl="0" indent="-349250" algn="l" rtl="0">
              <a:spcBef>
                <a:spcPts val="480"/>
              </a:spcBef>
              <a:spcAft>
                <a:spcPts val="0"/>
              </a:spcAft>
              <a:buSzPts val="2500"/>
              <a:buFont typeface="Calibri"/>
              <a:buChar char="•"/>
            </a:pPr>
            <a:r>
              <a:rPr lang="en-US" sz="3000">
                <a:solidFill>
                  <a:schemeClr val="dk2"/>
                </a:solidFill>
                <a:latin typeface="Calibri"/>
                <a:ea typeface="Calibri"/>
                <a:cs typeface="Calibri"/>
                <a:sym typeface="Calibri"/>
              </a:rPr>
              <a:t>Outsourced parties performing duties done by school officials</a:t>
            </a:r>
            <a:endParaRPr sz="3000">
              <a:solidFill>
                <a:schemeClr val="dk2"/>
              </a:solidFill>
              <a:latin typeface="Calibri"/>
              <a:ea typeface="Calibri"/>
              <a:cs typeface="Calibri"/>
              <a:sym typeface="Calibri"/>
            </a:endParaRPr>
          </a:p>
          <a:p>
            <a:pPr marL="742950" lvl="1" indent="-292100" algn="l" rtl="0">
              <a:spcBef>
                <a:spcPts val="4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Listed in annual FERPA notification</a:t>
            </a:r>
            <a:endParaRPr sz="2600">
              <a:solidFill>
                <a:schemeClr val="dk2"/>
              </a:solidFill>
              <a:latin typeface="Calibri"/>
              <a:ea typeface="Calibri"/>
              <a:cs typeface="Calibri"/>
              <a:sym typeface="Calibri"/>
            </a:endParaRPr>
          </a:p>
          <a:p>
            <a:pPr marL="742950" lvl="1" indent="-292100" algn="l" rtl="0">
              <a:spcBef>
                <a:spcPts val="4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Records remain under control of the institution</a:t>
            </a:r>
            <a:endParaRPr sz="2600">
              <a:solidFill>
                <a:schemeClr val="dk2"/>
              </a:solidFill>
              <a:latin typeface="Calibri"/>
              <a:ea typeface="Calibri"/>
              <a:cs typeface="Calibri"/>
              <a:sym typeface="Calibri"/>
            </a:endParaRPr>
          </a:p>
          <a:p>
            <a:pPr marL="742950" lvl="1" indent="-304800" algn="l" rtl="0">
              <a:spcBef>
                <a:spcPts val="400"/>
              </a:spcBef>
              <a:spcAft>
                <a:spcPts val="0"/>
              </a:spcAft>
              <a:buClr>
                <a:schemeClr val="dk2"/>
              </a:buClr>
              <a:buSzPts val="2300"/>
              <a:buFont typeface="Calibri"/>
              <a:buChar char="●"/>
            </a:pPr>
            <a:r>
              <a:rPr lang="en-US" sz="2800">
                <a:solidFill>
                  <a:schemeClr val="dk2"/>
                </a:solidFill>
                <a:latin typeface="Calibri"/>
                <a:ea typeface="Calibri"/>
                <a:cs typeface="Calibri"/>
                <a:sym typeface="Calibri"/>
              </a:rPr>
              <a:t>Must not re-disclose information</a:t>
            </a:r>
            <a:endParaRPr sz="2800">
              <a:solidFill>
                <a:schemeClr val="dk2"/>
              </a:solidFill>
              <a:latin typeface="Calibri"/>
              <a:ea typeface="Calibri"/>
              <a:cs typeface="Calibri"/>
              <a:sym typeface="Calibri"/>
            </a:endParaRPr>
          </a:p>
        </p:txBody>
      </p:sp>
      <p:sp>
        <p:nvSpPr>
          <p:cNvPr id="316" name="Google Shape;316;p39"/>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Who are School Officials?</a:t>
            </a:r>
            <a:endParaRPr>
              <a:latin typeface="Calibri"/>
              <a:ea typeface="Calibri"/>
              <a:cs typeface="Calibri"/>
              <a:sym typeface="Calibri"/>
            </a:endParaRPr>
          </a:p>
        </p:txBody>
      </p:sp>
      <p:sp>
        <p:nvSpPr>
          <p:cNvPr id="317" name="Google Shape;317;p39"/>
          <p:cNvSpPr txBox="1"/>
          <p:nvPr/>
        </p:nvSpPr>
        <p:spPr>
          <a:xfrm>
            <a:off x="8383500" y="6547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0"/>
          <p:cNvSpPr txBox="1">
            <a:spLocks noGrp="1"/>
          </p:cNvSpPr>
          <p:nvPr>
            <p:ph type="body" idx="4294967295"/>
          </p:nvPr>
        </p:nvSpPr>
        <p:spPr>
          <a:xfrm>
            <a:off x="887900" y="1736725"/>
            <a:ext cx="8196300" cy="4635300"/>
          </a:xfrm>
          <a:prstGeom prst="rect">
            <a:avLst/>
          </a:prstGeom>
          <a:noFill/>
          <a:ln>
            <a:noFill/>
          </a:ln>
        </p:spPr>
        <p:txBody>
          <a:bodyPr spcFirstLastPara="1" wrap="square" lIns="91425" tIns="45700" rIns="91425" bIns="45700" anchor="t" anchorCtr="0">
            <a:noAutofit/>
          </a:bodyPr>
          <a:lstStyle/>
          <a:p>
            <a:pPr marL="342900" lvl="0" indent="-361950" algn="l" rtl="0">
              <a:spcBef>
                <a:spcPts val="0"/>
              </a:spcBef>
              <a:spcAft>
                <a:spcPts val="0"/>
              </a:spcAft>
              <a:buSzPts val="2300"/>
              <a:buFont typeface="Calibri"/>
              <a:buChar char="•"/>
            </a:pPr>
            <a:r>
              <a:rPr lang="en-US" sz="2300">
                <a:solidFill>
                  <a:schemeClr val="dk2"/>
                </a:solidFill>
                <a:latin typeface="Calibri"/>
                <a:ea typeface="Calibri"/>
                <a:cs typeface="Calibri"/>
                <a:sym typeface="Calibri"/>
              </a:rPr>
              <a:t>To the student</a:t>
            </a:r>
            <a:endParaRPr sz="3200">
              <a:solidFill>
                <a:schemeClr val="dk2"/>
              </a:solidFill>
              <a:latin typeface="Calibri"/>
              <a:ea typeface="Calibri"/>
              <a:cs typeface="Calibri"/>
              <a:sym typeface="Calibri"/>
            </a:endParaRPr>
          </a:p>
          <a:p>
            <a:pPr marL="342900" lvl="0" indent="-361950" algn="l" rtl="0">
              <a:spcBef>
                <a:spcPts val="400"/>
              </a:spcBef>
              <a:spcAft>
                <a:spcPts val="0"/>
              </a:spcAft>
              <a:buSzPts val="2300"/>
              <a:buFont typeface="Calibri"/>
              <a:buChar char="•"/>
            </a:pPr>
            <a:r>
              <a:rPr lang="en-US" sz="2300">
                <a:solidFill>
                  <a:schemeClr val="dk2"/>
                </a:solidFill>
                <a:latin typeface="Calibri"/>
                <a:ea typeface="Calibri"/>
                <a:cs typeface="Calibri"/>
                <a:sym typeface="Calibri"/>
              </a:rPr>
              <a:t>School officials</a:t>
            </a:r>
            <a:endParaRPr sz="3200">
              <a:solidFill>
                <a:schemeClr val="dk2"/>
              </a:solidFill>
              <a:latin typeface="Calibri"/>
              <a:ea typeface="Calibri"/>
              <a:cs typeface="Calibri"/>
              <a:sym typeface="Calibri"/>
            </a:endParaRPr>
          </a:p>
          <a:p>
            <a:pPr marL="342900" lvl="0" indent="-361950" algn="l" rtl="0">
              <a:spcBef>
                <a:spcPts val="400"/>
              </a:spcBef>
              <a:spcAft>
                <a:spcPts val="0"/>
              </a:spcAft>
              <a:buSzPts val="2300"/>
              <a:buFont typeface="Calibri"/>
              <a:buChar char="•"/>
            </a:pPr>
            <a:r>
              <a:rPr lang="en-US" sz="2300">
                <a:solidFill>
                  <a:schemeClr val="dk2"/>
                </a:solidFill>
                <a:latin typeface="Calibri"/>
                <a:ea typeface="Calibri"/>
                <a:cs typeface="Calibri"/>
                <a:sym typeface="Calibri"/>
              </a:rPr>
              <a:t>Post-secondary institutions</a:t>
            </a:r>
            <a:endParaRPr sz="3200">
              <a:solidFill>
                <a:schemeClr val="dk2"/>
              </a:solidFill>
              <a:latin typeface="Calibri"/>
              <a:ea typeface="Calibri"/>
              <a:cs typeface="Calibri"/>
              <a:sym typeface="Calibri"/>
            </a:endParaRPr>
          </a:p>
          <a:p>
            <a:pPr marL="742950" lvl="1" indent="-304800" algn="l" rtl="0">
              <a:spcBef>
                <a:spcPts val="36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Student seeks to enroll or is enrolled</a:t>
            </a:r>
            <a:endParaRPr sz="2800">
              <a:solidFill>
                <a:schemeClr val="dk2"/>
              </a:solidFill>
              <a:latin typeface="Calibri"/>
              <a:ea typeface="Calibri"/>
              <a:cs typeface="Calibri"/>
              <a:sym typeface="Calibri"/>
            </a:endParaRPr>
          </a:p>
          <a:p>
            <a:pPr marL="342900" lvl="0" indent="-361950" algn="l" rtl="0">
              <a:spcBef>
                <a:spcPts val="400"/>
              </a:spcBef>
              <a:spcAft>
                <a:spcPts val="0"/>
              </a:spcAft>
              <a:buSzPts val="2300"/>
              <a:buFont typeface="Calibri"/>
              <a:buChar char="•"/>
            </a:pPr>
            <a:r>
              <a:rPr lang="en-US" sz="2300">
                <a:solidFill>
                  <a:schemeClr val="dk2"/>
                </a:solidFill>
                <a:latin typeface="Calibri"/>
                <a:ea typeface="Calibri"/>
                <a:cs typeface="Calibri"/>
                <a:sym typeface="Calibri"/>
              </a:rPr>
              <a:t>Authorized federal, state or local educational agencies</a:t>
            </a:r>
            <a:endParaRPr sz="3200">
              <a:solidFill>
                <a:schemeClr val="dk2"/>
              </a:solidFill>
              <a:latin typeface="Calibri"/>
              <a:ea typeface="Calibri"/>
              <a:cs typeface="Calibri"/>
              <a:sym typeface="Calibri"/>
            </a:endParaRPr>
          </a:p>
          <a:p>
            <a:pPr marL="342900" lvl="0" indent="-361950" algn="l" rtl="0">
              <a:spcBef>
                <a:spcPts val="400"/>
              </a:spcBef>
              <a:spcAft>
                <a:spcPts val="0"/>
              </a:spcAft>
              <a:buSzPts val="2300"/>
              <a:buFont typeface="Calibri"/>
              <a:buChar char="•"/>
            </a:pPr>
            <a:r>
              <a:rPr lang="en-US" sz="2300">
                <a:solidFill>
                  <a:schemeClr val="dk2"/>
                </a:solidFill>
                <a:latin typeface="Calibri"/>
                <a:ea typeface="Calibri"/>
                <a:cs typeface="Calibri"/>
                <a:sym typeface="Calibri"/>
              </a:rPr>
              <a:t>In connection with financial aid to determine award</a:t>
            </a:r>
            <a:endParaRPr sz="3200">
              <a:solidFill>
                <a:schemeClr val="dk2"/>
              </a:solidFill>
              <a:latin typeface="Calibri"/>
              <a:ea typeface="Calibri"/>
              <a:cs typeface="Calibri"/>
              <a:sym typeface="Calibri"/>
            </a:endParaRPr>
          </a:p>
          <a:p>
            <a:pPr marL="342900" lvl="0" indent="-361950" algn="l" rtl="0">
              <a:spcBef>
                <a:spcPts val="400"/>
              </a:spcBef>
              <a:spcAft>
                <a:spcPts val="0"/>
              </a:spcAft>
              <a:buSzPts val="2300"/>
              <a:buFont typeface="Calibri"/>
              <a:buChar char="•"/>
            </a:pPr>
            <a:r>
              <a:rPr lang="en-US" sz="2300">
                <a:solidFill>
                  <a:schemeClr val="dk2"/>
                </a:solidFill>
                <a:latin typeface="Calibri"/>
                <a:ea typeface="Calibri"/>
                <a:cs typeface="Calibri"/>
                <a:sym typeface="Calibri"/>
              </a:rPr>
              <a:t>Organizations conducting studies for the institution</a:t>
            </a:r>
            <a:endParaRPr sz="3200">
              <a:solidFill>
                <a:schemeClr val="dk2"/>
              </a:solidFill>
              <a:latin typeface="Calibri"/>
              <a:ea typeface="Calibri"/>
              <a:cs typeface="Calibri"/>
              <a:sym typeface="Calibri"/>
            </a:endParaRPr>
          </a:p>
          <a:p>
            <a:pPr marL="342900" lvl="0" indent="-361950" algn="l" rtl="0">
              <a:spcBef>
                <a:spcPts val="400"/>
              </a:spcBef>
              <a:spcAft>
                <a:spcPts val="0"/>
              </a:spcAft>
              <a:buSzPts val="2300"/>
              <a:buFont typeface="Calibri"/>
              <a:buChar char="•"/>
            </a:pPr>
            <a:r>
              <a:rPr lang="en-US" sz="2300">
                <a:solidFill>
                  <a:schemeClr val="dk2"/>
                </a:solidFill>
                <a:latin typeface="Calibri"/>
                <a:ea typeface="Calibri"/>
                <a:cs typeface="Calibri"/>
                <a:sym typeface="Calibri"/>
              </a:rPr>
              <a:t>Parents of dependent students</a:t>
            </a:r>
            <a:endParaRPr sz="3200">
              <a:solidFill>
                <a:schemeClr val="dk2"/>
              </a:solidFill>
              <a:latin typeface="Calibri"/>
              <a:ea typeface="Calibri"/>
              <a:cs typeface="Calibri"/>
              <a:sym typeface="Calibri"/>
            </a:endParaRPr>
          </a:p>
          <a:p>
            <a:pPr marL="342900" lvl="0" indent="-361950" algn="l" rtl="0">
              <a:spcBef>
                <a:spcPts val="400"/>
              </a:spcBef>
              <a:spcAft>
                <a:spcPts val="0"/>
              </a:spcAft>
              <a:buSzPts val="2300"/>
              <a:buFont typeface="Calibri"/>
              <a:buChar char="•"/>
            </a:pPr>
            <a:r>
              <a:rPr lang="en-US" sz="2300">
                <a:solidFill>
                  <a:schemeClr val="dk2"/>
                </a:solidFill>
                <a:latin typeface="Calibri"/>
                <a:ea typeface="Calibri"/>
                <a:cs typeface="Calibri"/>
                <a:sym typeface="Calibri"/>
              </a:rPr>
              <a:t>In compliance with a judicial order or subpoena</a:t>
            </a:r>
            <a:endParaRPr sz="3200">
              <a:solidFill>
                <a:schemeClr val="dk2"/>
              </a:solidFill>
              <a:latin typeface="Calibri"/>
              <a:ea typeface="Calibri"/>
              <a:cs typeface="Calibri"/>
              <a:sym typeface="Calibri"/>
            </a:endParaRPr>
          </a:p>
          <a:p>
            <a:pPr marL="342900" lvl="0" indent="-361950" algn="l" rtl="0">
              <a:spcBef>
                <a:spcPts val="400"/>
              </a:spcBef>
              <a:spcAft>
                <a:spcPts val="0"/>
              </a:spcAft>
              <a:buSzPts val="2300"/>
              <a:buFont typeface="Calibri"/>
              <a:buChar char="•"/>
            </a:pPr>
            <a:r>
              <a:rPr lang="en-US" sz="2300">
                <a:solidFill>
                  <a:schemeClr val="dk2"/>
                </a:solidFill>
                <a:latin typeface="Calibri"/>
                <a:ea typeface="Calibri"/>
                <a:cs typeface="Calibri"/>
                <a:sym typeface="Calibri"/>
              </a:rPr>
              <a:t>In connection with a health or safety emergency</a:t>
            </a:r>
            <a:endParaRPr sz="3200">
              <a:solidFill>
                <a:schemeClr val="dk2"/>
              </a:solidFill>
              <a:latin typeface="Calibri"/>
              <a:ea typeface="Calibri"/>
              <a:cs typeface="Calibri"/>
              <a:sym typeface="Calibri"/>
            </a:endParaRPr>
          </a:p>
          <a:p>
            <a:pPr marL="342900" lvl="0" indent="-361950" algn="l" rtl="0">
              <a:spcBef>
                <a:spcPts val="400"/>
              </a:spcBef>
              <a:spcAft>
                <a:spcPts val="0"/>
              </a:spcAft>
              <a:buSzPts val="2300"/>
              <a:buFont typeface="Calibri"/>
              <a:buChar char="•"/>
            </a:pPr>
            <a:r>
              <a:rPr lang="en-US" sz="2300">
                <a:solidFill>
                  <a:schemeClr val="dk2"/>
                </a:solidFill>
                <a:latin typeface="Calibri"/>
                <a:ea typeface="Calibri"/>
                <a:cs typeface="Calibri"/>
                <a:sym typeface="Calibri"/>
              </a:rPr>
              <a:t>Directory information: no opt-out</a:t>
            </a:r>
            <a:endParaRPr sz="3200">
              <a:solidFill>
                <a:schemeClr val="dk2"/>
              </a:solidFill>
              <a:latin typeface="Calibri"/>
              <a:ea typeface="Calibri"/>
              <a:cs typeface="Calibri"/>
              <a:sym typeface="Calibri"/>
            </a:endParaRPr>
          </a:p>
        </p:txBody>
      </p:sp>
      <p:sp>
        <p:nvSpPr>
          <p:cNvPr id="323" name="Google Shape;323;p40"/>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99.31 Exceptions?</a:t>
            </a:r>
            <a:endParaRPr>
              <a:latin typeface="Calibri"/>
              <a:ea typeface="Calibri"/>
              <a:cs typeface="Calibri"/>
              <a:sym typeface="Calibri"/>
            </a:endParaRPr>
          </a:p>
        </p:txBody>
      </p:sp>
      <p:pic>
        <p:nvPicPr>
          <p:cNvPr id="324" name="Google Shape;324;p40"/>
          <p:cNvPicPr preferRelativeResize="0"/>
          <p:nvPr/>
        </p:nvPicPr>
        <p:blipFill>
          <a:blip r:embed="rId3">
            <a:alphaModFix/>
          </a:blip>
          <a:stretch>
            <a:fillRect/>
          </a:stretch>
        </p:blipFill>
        <p:spPr>
          <a:xfrm>
            <a:off x="6097700" y="273700"/>
            <a:ext cx="2328300" cy="2665975"/>
          </a:xfrm>
          <a:prstGeom prst="rect">
            <a:avLst/>
          </a:prstGeom>
          <a:noFill/>
          <a:ln>
            <a:noFill/>
          </a:ln>
        </p:spPr>
      </p:pic>
      <p:sp>
        <p:nvSpPr>
          <p:cNvPr id="325" name="Google Shape;325;p40"/>
          <p:cNvSpPr txBox="1"/>
          <p:nvPr/>
        </p:nvSpPr>
        <p:spPr>
          <a:xfrm>
            <a:off x="8329500" y="64800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1"/>
          <p:cNvSpPr txBox="1">
            <a:spLocks noGrp="1"/>
          </p:cNvSpPr>
          <p:nvPr>
            <p:ph type="body" idx="4294967295"/>
          </p:nvPr>
        </p:nvSpPr>
        <p:spPr>
          <a:xfrm>
            <a:off x="887900" y="1736725"/>
            <a:ext cx="8196300" cy="5013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Calibri"/>
              <a:buChar char="•"/>
            </a:pPr>
            <a:r>
              <a:rPr lang="en-US" sz="2800">
                <a:solidFill>
                  <a:schemeClr val="dk2"/>
                </a:solidFill>
                <a:latin typeface="Calibri"/>
                <a:ea typeface="Calibri"/>
                <a:cs typeface="Calibri"/>
                <a:sym typeface="Calibri"/>
              </a:rPr>
              <a:t>All students attending an institution of higher education receiving federal Title IV funds, regardless of age</a:t>
            </a:r>
            <a:endParaRPr>
              <a:solidFill>
                <a:schemeClr val="dk2"/>
              </a:solidFill>
              <a:latin typeface="Calibri"/>
              <a:ea typeface="Calibri"/>
              <a:cs typeface="Calibri"/>
              <a:sym typeface="Calibri"/>
            </a:endParaRPr>
          </a:p>
          <a:p>
            <a:pPr marL="342900" lvl="0" indent="-342900" algn="l" rtl="0">
              <a:spcBef>
                <a:spcPts val="560"/>
              </a:spcBef>
              <a:spcAft>
                <a:spcPts val="0"/>
              </a:spcAft>
              <a:buSzPts val="2800"/>
              <a:buFont typeface="Calibri"/>
              <a:buChar char="•"/>
            </a:pPr>
            <a:r>
              <a:rPr lang="en-US" sz="2800">
                <a:solidFill>
                  <a:schemeClr val="dk2"/>
                </a:solidFill>
                <a:latin typeface="Calibri"/>
                <a:ea typeface="Calibri"/>
                <a:cs typeface="Calibri"/>
                <a:sym typeface="Calibri"/>
              </a:rPr>
              <a:t>All students for whom records are maintained, regardless of method</a:t>
            </a:r>
            <a:endParaRPr>
              <a:solidFill>
                <a:schemeClr val="dk2"/>
              </a:solidFill>
              <a:latin typeface="Calibri"/>
              <a:ea typeface="Calibri"/>
              <a:cs typeface="Calibri"/>
              <a:sym typeface="Calibri"/>
            </a:endParaRPr>
          </a:p>
          <a:p>
            <a:pPr marL="342900" lvl="0" indent="-342900" algn="l" rtl="0">
              <a:spcBef>
                <a:spcPts val="560"/>
              </a:spcBef>
              <a:spcAft>
                <a:spcPts val="0"/>
              </a:spcAft>
              <a:buSzPts val="2800"/>
              <a:buFont typeface="Calibri"/>
              <a:buChar char="•"/>
            </a:pPr>
            <a:r>
              <a:rPr lang="en-US" sz="2800">
                <a:solidFill>
                  <a:schemeClr val="dk2"/>
                </a:solidFill>
                <a:latin typeface="Calibri"/>
                <a:ea typeface="Calibri"/>
                <a:cs typeface="Calibri"/>
                <a:sym typeface="Calibri"/>
              </a:rPr>
              <a:t>Parents lose rights when student is in attendance, regardless of age</a:t>
            </a:r>
            <a:endParaRPr>
              <a:solidFill>
                <a:schemeClr val="dk2"/>
              </a:solidFill>
              <a:latin typeface="Calibri"/>
              <a:ea typeface="Calibri"/>
              <a:cs typeface="Calibri"/>
              <a:sym typeface="Calibri"/>
            </a:endParaRPr>
          </a:p>
          <a:p>
            <a:pPr marL="342900" lvl="0" indent="-342900" algn="l" rtl="0">
              <a:spcBef>
                <a:spcPts val="560"/>
              </a:spcBef>
              <a:spcAft>
                <a:spcPts val="0"/>
              </a:spcAft>
              <a:buSzPts val="2800"/>
              <a:buFont typeface="Calibri"/>
              <a:buChar char="•"/>
            </a:pPr>
            <a:r>
              <a:rPr lang="en-US" sz="2800">
                <a:solidFill>
                  <a:schemeClr val="dk2"/>
                </a:solidFill>
                <a:latin typeface="Calibri"/>
                <a:ea typeface="Calibri"/>
                <a:cs typeface="Calibri"/>
                <a:sym typeface="Calibri"/>
              </a:rPr>
              <a:t>Students retain all FERPA rights until deceased</a:t>
            </a:r>
            <a:endParaRPr sz="2800">
              <a:solidFill>
                <a:schemeClr val="dk2"/>
              </a:solidFill>
              <a:latin typeface="Calibri"/>
              <a:ea typeface="Calibri"/>
              <a:cs typeface="Calibri"/>
              <a:sym typeface="Calibri"/>
            </a:endParaRPr>
          </a:p>
        </p:txBody>
      </p:sp>
      <p:sp>
        <p:nvSpPr>
          <p:cNvPr id="331" name="Google Shape;331;p41"/>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Who has FERPA Rights?</a:t>
            </a:r>
            <a:endParaRPr>
              <a:latin typeface="Calibri"/>
              <a:ea typeface="Calibri"/>
              <a:cs typeface="Calibri"/>
              <a:sym typeface="Calibri"/>
            </a:endParaRPr>
          </a:p>
        </p:txBody>
      </p:sp>
      <p:sp>
        <p:nvSpPr>
          <p:cNvPr id="332" name="Google Shape;332;p41"/>
          <p:cNvSpPr txBox="1"/>
          <p:nvPr/>
        </p:nvSpPr>
        <p:spPr>
          <a:xfrm>
            <a:off x="8545500" y="6439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2"/>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Most Common Training Questions</a:t>
            </a:r>
            <a:endParaRPr>
              <a:latin typeface="Calibri"/>
              <a:ea typeface="Calibri"/>
              <a:cs typeface="Calibri"/>
              <a:sym typeface="Calibri"/>
            </a:endParaRPr>
          </a:p>
        </p:txBody>
      </p:sp>
      <p:sp>
        <p:nvSpPr>
          <p:cNvPr id="338" name="Google Shape;338;p42"/>
          <p:cNvSpPr txBox="1"/>
          <p:nvPr/>
        </p:nvSpPr>
        <p:spPr>
          <a:xfrm>
            <a:off x="2550428" y="3124415"/>
            <a:ext cx="6305087" cy="3847441"/>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339" name="Google Shape;339;p42"/>
          <p:cNvSpPr txBox="1"/>
          <p:nvPr/>
        </p:nvSpPr>
        <p:spPr>
          <a:xfrm>
            <a:off x="2550426" y="4609927"/>
            <a:ext cx="6305087" cy="3847441"/>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pic>
        <p:nvPicPr>
          <p:cNvPr id="340" name="Google Shape;340;p42"/>
          <p:cNvPicPr preferRelativeResize="0"/>
          <p:nvPr/>
        </p:nvPicPr>
        <p:blipFill>
          <a:blip r:embed="rId3">
            <a:alphaModFix/>
          </a:blip>
          <a:stretch>
            <a:fillRect/>
          </a:stretch>
        </p:blipFill>
        <p:spPr>
          <a:xfrm>
            <a:off x="1502688" y="2168113"/>
            <a:ext cx="6663925" cy="3427775"/>
          </a:xfrm>
          <a:prstGeom prst="rect">
            <a:avLst/>
          </a:prstGeom>
          <a:noFill/>
          <a:ln>
            <a:noFill/>
          </a:ln>
        </p:spPr>
      </p:pic>
      <p:sp>
        <p:nvSpPr>
          <p:cNvPr id="341" name="Google Shape;341;p42"/>
          <p:cNvSpPr txBox="1"/>
          <p:nvPr/>
        </p:nvSpPr>
        <p:spPr>
          <a:xfrm>
            <a:off x="8497200" y="6574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3"/>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Emilee</a:t>
            </a:r>
            <a:endParaRPr>
              <a:latin typeface="Calibri"/>
              <a:ea typeface="Calibri"/>
              <a:cs typeface="Calibri"/>
              <a:sym typeface="Calibri"/>
            </a:endParaRPr>
          </a:p>
        </p:txBody>
      </p:sp>
      <p:sp>
        <p:nvSpPr>
          <p:cNvPr id="347" name="Google Shape;347;p43"/>
          <p:cNvSpPr txBox="1"/>
          <p:nvPr/>
        </p:nvSpPr>
        <p:spPr>
          <a:xfrm>
            <a:off x="1182775" y="1877900"/>
            <a:ext cx="7013700" cy="46584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When and what can I share with parents?</a:t>
            </a:r>
            <a:endParaRPr sz="3000">
              <a:solidFill>
                <a:schemeClr val="dk2"/>
              </a:solidFill>
              <a:latin typeface="Calibri"/>
              <a:ea typeface="Calibri"/>
              <a:cs typeface="Calibri"/>
              <a:sym typeface="Calibri"/>
            </a:endParaRPr>
          </a:p>
          <a:p>
            <a:pPr marL="0" lvl="0" indent="0" algn="l" rtl="0">
              <a:spcBef>
                <a:spcPts val="0"/>
              </a:spcBef>
              <a:spcAft>
                <a:spcPts val="0"/>
              </a:spcAft>
              <a:buNone/>
            </a:pP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If someone who works at the university requests information, can I share it for any reason?</a:t>
            </a:r>
            <a:endParaRPr sz="3000">
              <a:solidFill>
                <a:schemeClr val="dk2"/>
              </a:solidFill>
              <a:latin typeface="Calibri"/>
              <a:ea typeface="Calibri"/>
              <a:cs typeface="Calibri"/>
              <a:sym typeface="Calibri"/>
            </a:endParaRPr>
          </a:p>
          <a:p>
            <a:pPr marL="0" lvl="0" indent="0" algn="l" rtl="0">
              <a:spcBef>
                <a:spcPts val="0"/>
              </a:spcBef>
              <a:spcAft>
                <a:spcPts val="0"/>
              </a:spcAft>
              <a:buNone/>
            </a:pP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Why can’t I just add anyone I want to my Blackboard roster regardless of whether or not they are registered for the course?</a:t>
            </a:r>
            <a:endParaRPr sz="3000">
              <a:solidFill>
                <a:schemeClr val="dk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t>Jenny</a:t>
            </a:r>
            <a:endParaRPr/>
          </a:p>
        </p:txBody>
      </p:sp>
      <p:sp>
        <p:nvSpPr>
          <p:cNvPr id="353" name="Google Shape;353;p44"/>
          <p:cNvSpPr txBox="1"/>
          <p:nvPr/>
        </p:nvSpPr>
        <p:spPr>
          <a:xfrm>
            <a:off x="1537125" y="2036375"/>
            <a:ext cx="6831600" cy="43356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What should I say to a parent or spouse who is asking for student information?</a:t>
            </a:r>
            <a:endParaRPr sz="3000">
              <a:solidFill>
                <a:schemeClr val="dk2"/>
              </a:solidFill>
              <a:latin typeface="Calibri"/>
              <a:ea typeface="Calibri"/>
              <a:cs typeface="Calibri"/>
              <a:sym typeface="Calibri"/>
            </a:endParaRPr>
          </a:p>
          <a:p>
            <a:pPr marL="457200" lvl="0" indent="0" algn="l" rtl="0">
              <a:spcBef>
                <a:spcPts val="0"/>
              </a:spcBef>
              <a:spcAft>
                <a:spcPts val="0"/>
              </a:spcAft>
              <a:buNone/>
            </a:pP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When do I need a signed release and what do I do with it?</a:t>
            </a:r>
            <a:endParaRPr sz="3000">
              <a:solidFill>
                <a:schemeClr val="dk2"/>
              </a:solidFill>
              <a:latin typeface="Calibri"/>
              <a:ea typeface="Calibri"/>
              <a:cs typeface="Calibri"/>
              <a:sym typeface="Calibri"/>
            </a:endParaRPr>
          </a:p>
          <a:p>
            <a:pPr marL="457200" lvl="0" indent="0" algn="l" rtl="0">
              <a:spcBef>
                <a:spcPts val="0"/>
              </a:spcBef>
              <a:spcAft>
                <a:spcPts val="0"/>
              </a:spcAft>
              <a:buNone/>
            </a:pP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What steps do I need to take to verify a student’s identity? (phone, in-person, zoom)</a:t>
            </a:r>
            <a:endParaRPr sz="300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ctrTitle"/>
          </p:nvPr>
        </p:nvSpPr>
        <p:spPr>
          <a:xfrm>
            <a:off x="1290638" y="1519238"/>
            <a:ext cx="7239000" cy="1444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sz="5700">
                <a:latin typeface="Calibri"/>
                <a:ea typeface="Calibri"/>
                <a:cs typeface="Calibri"/>
                <a:sym typeface="Calibri"/>
              </a:rPr>
              <a:t>Panelists</a:t>
            </a:r>
            <a:endParaRPr sz="5700">
              <a:latin typeface="Calibri"/>
              <a:ea typeface="Calibri"/>
              <a:cs typeface="Calibri"/>
              <a:sym typeface="Calibri"/>
            </a:endParaRPr>
          </a:p>
          <a:p>
            <a:pPr marL="0" lvl="0" indent="0" algn="l" rtl="0">
              <a:spcBef>
                <a:spcPts val="0"/>
              </a:spcBef>
              <a:spcAft>
                <a:spcPts val="0"/>
              </a:spcAft>
              <a:buClr>
                <a:schemeClr val="dk1"/>
              </a:buClr>
              <a:buSzPts val="3000"/>
              <a:buFont typeface="Encode Sans Condensed Thin"/>
              <a:buNone/>
            </a:pPr>
            <a:endParaRPr/>
          </a:p>
        </p:txBody>
      </p:sp>
      <p:sp>
        <p:nvSpPr>
          <p:cNvPr id="131" name="Google Shape;131;p18"/>
          <p:cNvSpPr txBox="1"/>
          <p:nvPr/>
        </p:nvSpPr>
        <p:spPr>
          <a:xfrm>
            <a:off x="2550428" y="3124415"/>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132" name="Google Shape;132;p18"/>
          <p:cNvSpPr txBox="1"/>
          <p:nvPr/>
        </p:nvSpPr>
        <p:spPr>
          <a:xfrm>
            <a:off x="2550426" y="4609927"/>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133" name="Google Shape;133;p18"/>
          <p:cNvSpPr txBox="1"/>
          <p:nvPr/>
        </p:nvSpPr>
        <p:spPr>
          <a:xfrm>
            <a:off x="1357625" y="1575750"/>
            <a:ext cx="7239000" cy="55368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endParaRPr sz="2400" b="1">
              <a:solidFill>
                <a:schemeClr val="lt2"/>
              </a:solidFill>
              <a:highlight>
                <a:srgbClr val="FFFF00"/>
              </a:highlight>
              <a:latin typeface="Open Sans"/>
              <a:ea typeface="Open Sans"/>
              <a:cs typeface="Open Sans"/>
              <a:sym typeface="Open Sans"/>
            </a:endParaRPr>
          </a:p>
          <a:p>
            <a:pPr marL="0" lvl="0" indent="0" algn="l" rtl="0">
              <a:spcBef>
                <a:spcPts val="480"/>
              </a:spcBef>
              <a:spcAft>
                <a:spcPts val="0"/>
              </a:spcAft>
              <a:buNone/>
            </a:pPr>
            <a:endParaRPr sz="2400" b="1">
              <a:solidFill>
                <a:schemeClr val="lt2"/>
              </a:solidFill>
              <a:latin typeface="Open Sans"/>
              <a:ea typeface="Open Sans"/>
              <a:cs typeface="Open Sans"/>
              <a:sym typeface="Open Sans"/>
            </a:endParaRPr>
          </a:p>
          <a:p>
            <a:pPr marL="457200" lvl="0" indent="-355600" algn="l" rtl="0">
              <a:spcBef>
                <a:spcPts val="480"/>
              </a:spcBef>
              <a:spcAft>
                <a:spcPts val="0"/>
              </a:spcAft>
              <a:buClr>
                <a:schemeClr val="dk2"/>
              </a:buClr>
              <a:buSzPts val="2000"/>
              <a:buFont typeface="Calibri"/>
              <a:buChar char="●"/>
            </a:pPr>
            <a:r>
              <a:rPr lang="en-US" sz="2000" b="1">
                <a:solidFill>
                  <a:schemeClr val="dk2"/>
                </a:solidFill>
                <a:latin typeface="Calibri"/>
                <a:ea typeface="Calibri"/>
                <a:cs typeface="Calibri"/>
                <a:sym typeface="Calibri"/>
              </a:rPr>
              <a:t>Emilee Langbehn Bosh, Records Manager &amp; Commencement Coordinator, Whitworth University, </a:t>
            </a:r>
            <a:r>
              <a:rPr lang="en-US" sz="2000" b="1" u="sng">
                <a:solidFill>
                  <a:schemeClr val="hlink"/>
                </a:solidFill>
                <a:latin typeface="Calibri"/>
                <a:ea typeface="Calibri"/>
                <a:cs typeface="Calibri"/>
                <a:sym typeface="Calibri"/>
                <a:hlinkClick r:id="rId3"/>
              </a:rPr>
              <a:t>elangbehn@whitworth.edu</a:t>
            </a:r>
            <a:r>
              <a:rPr lang="en-US" sz="2000" b="1">
                <a:solidFill>
                  <a:schemeClr val="dk2"/>
                </a:solidFill>
                <a:latin typeface="Calibri"/>
                <a:ea typeface="Calibri"/>
                <a:cs typeface="Calibri"/>
                <a:sym typeface="Calibri"/>
              </a:rPr>
              <a:t> </a:t>
            </a:r>
            <a:endParaRPr sz="2000" b="1">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Char char="●"/>
            </a:pPr>
            <a:r>
              <a:rPr lang="en-US" sz="2000" b="1">
                <a:solidFill>
                  <a:schemeClr val="dk2"/>
                </a:solidFill>
                <a:latin typeface="Calibri"/>
                <a:ea typeface="Calibri"/>
                <a:cs typeface="Calibri"/>
                <a:sym typeface="Calibri"/>
              </a:rPr>
              <a:t>Helen B. Garrett, Ed.D., University Registrar and Chief Officer of Enrollment Information Services, University of Washington, </a:t>
            </a:r>
            <a:r>
              <a:rPr lang="en-US" sz="2000" b="1" u="sng">
                <a:solidFill>
                  <a:schemeClr val="hlink"/>
                </a:solidFill>
                <a:latin typeface="Calibri"/>
                <a:ea typeface="Calibri"/>
                <a:cs typeface="Calibri"/>
                <a:sym typeface="Calibri"/>
                <a:hlinkClick r:id="rId4"/>
              </a:rPr>
              <a:t>helenbg@uw.edu</a:t>
            </a:r>
            <a:endParaRPr sz="2000" b="1">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Char char="●"/>
            </a:pPr>
            <a:r>
              <a:rPr lang="en-US" sz="2000" b="1">
                <a:solidFill>
                  <a:schemeClr val="dk2"/>
                </a:solidFill>
                <a:latin typeface="Calibri"/>
                <a:ea typeface="Calibri"/>
                <a:cs typeface="Calibri"/>
                <a:sym typeface="Calibri"/>
              </a:rPr>
              <a:t>Biljana Jovanovska, Campus Registrar, WSU Vancouver</a:t>
            </a:r>
            <a:endParaRPr sz="2000" b="1">
              <a:solidFill>
                <a:schemeClr val="dk2"/>
              </a:solidFill>
              <a:latin typeface="Calibri"/>
              <a:ea typeface="Calibri"/>
              <a:cs typeface="Calibri"/>
              <a:sym typeface="Calibri"/>
            </a:endParaRPr>
          </a:p>
          <a:p>
            <a:pPr marL="457200" lvl="0" indent="0" algn="l" rtl="0">
              <a:spcBef>
                <a:spcPts val="480"/>
              </a:spcBef>
              <a:spcAft>
                <a:spcPts val="0"/>
              </a:spcAft>
              <a:buNone/>
            </a:pPr>
            <a:r>
              <a:rPr lang="en-US" sz="2000" b="1" u="sng">
                <a:solidFill>
                  <a:schemeClr val="dk2"/>
                </a:solidFill>
                <a:latin typeface="Calibri"/>
                <a:ea typeface="Calibri"/>
                <a:cs typeface="Calibri"/>
                <a:sym typeface="Calibri"/>
                <a:hlinkClick r:id="rId5"/>
              </a:rPr>
              <a:t>biljana.jovanovska@wsu.edu</a:t>
            </a:r>
            <a:r>
              <a:rPr lang="en-US" sz="2000" b="1">
                <a:solidFill>
                  <a:schemeClr val="dk2"/>
                </a:solidFill>
                <a:latin typeface="Calibri"/>
                <a:ea typeface="Calibri"/>
                <a:cs typeface="Calibri"/>
                <a:sym typeface="Calibri"/>
              </a:rPr>
              <a:t> </a:t>
            </a:r>
            <a:endParaRPr sz="2000" b="1">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Char char="●"/>
            </a:pPr>
            <a:r>
              <a:rPr lang="en-US" sz="2000" b="1">
                <a:solidFill>
                  <a:schemeClr val="dk2"/>
                </a:solidFill>
                <a:latin typeface="Calibri"/>
                <a:ea typeface="Calibri"/>
                <a:cs typeface="Calibri"/>
                <a:sym typeface="Calibri"/>
              </a:rPr>
              <a:t>David Stolier, Sr. Assistant Attorney General, Education Division</a:t>
            </a:r>
            <a:endParaRPr sz="2000" b="1">
              <a:solidFill>
                <a:schemeClr val="dk2"/>
              </a:solidFill>
              <a:latin typeface="Calibri"/>
              <a:ea typeface="Calibri"/>
              <a:cs typeface="Calibri"/>
              <a:sym typeface="Calibri"/>
            </a:endParaRPr>
          </a:p>
          <a:p>
            <a:pPr marL="457200" lvl="0" indent="-355600" algn="l" rtl="0">
              <a:spcBef>
                <a:spcPts val="480"/>
              </a:spcBef>
              <a:spcAft>
                <a:spcPts val="0"/>
              </a:spcAft>
              <a:buClr>
                <a:schemeClr val="dk2"/>
              </a:buClr>
              <a:buSzPts val="2000"/>
              <a:buFont typeface="Calibri"/>
              <a:buChar char="●"/>
            </a:pPr>
            <a:r>
              <a:rPr lang="en-US" sz="2000" b="1">
                <a:solidFill>
                  <a:schemeClr val="dk2"/>
                </a:solidFill>
                <a:latin typeface="Calibri"/>
                <a:ea typeface="Calibri"/>
                <a:cs typeface="Calibri"/>
                <a:sym typeface="Calibri"/>
              </a:rPr>
              <a:t>Jenny Wheeler, Registrar, Green River College</a:t>
            </a:r>
            <a:br>
              <a:rPr lang="en-US" sz="2000" b="1">
                <a:solidFill>
                  <a:schemeClr val="dk2"/>
                </a:solidFill>
                <a:latin typeface="Calibri"/>
                <a:ea typeface="Calibri"/>
                <a:cs typeface="Calibri"/>
                <a:sym typeface="Calibri"/>
              </a:rPr>
            </a:br>
            <a:r>
              <a:rPr lang="en-US" sz="2000" b="1" u="sng">
                <a:solidFill>
                  <a:schemeClr val="hlink"/>
                </a:solidFill>
                <a:latin typeface="Calibri"/>
                <a:ea typeface="Calibri"/>
                <a:cs typeface="Calibri"/>
                <a:sym typeface="Calibri"/>
                <a:hlinkClick r:id="rId6"/>
              </a:rPr>
              <a:t>jwheeler@greenriver.edu</a:t>
            </a:r>
            <a:r>
              <a:rPr lang="en-US" sz="2000" b="1">
                <a:solidFill>
                  <a:schemeClr val="dk2"/>
                </a:solidFill>
                <a:latin typeface="Calibri"/>
                <a:ea typeface="Calibri"/>
                <a:cs typeface="Calibri"/>
                <a:sym typeface="Calibri"/>
              </a:rPr>
              <a:t> </a:t>
            </a:r>
            <a:endParaRPr sz="2000" b="1">
              <a:solidFill>
                <a:schemeClr val="dk2"/>
              </a:solidFill>
              <a:latin typeface="Calibri"/>
              <a:ea typeface="Calibri"/>
              <a:cs typeface="Calibri"/>
              <a:sym typeface="Calibri"/>
            </a:endParaRPr>
          </a:p>
          <a:p>
            <a:pPr marL="457200" lvl="0" indent="0" algn="l" rtl="0">
              <a:spcBef>
                <a:spcPts val="1000"/>
              </a:spcBef>
              <a:spcAft>
                <a:spcPts val="0"/>
              </a:spcAft>
              <a:buNone/>
            </a:pPr>
            <a:endParaRPr sz="2000" b="1">
              <a:solidFill>
                <a:schemeClr val="dk2"/>
              </a:solidFill>
              <a:latin typeface="Calibri"/>
              <a:ea typeface="Calibri"/>
              <a:cs typeface="Calibri"/>
              <a:sym typeface="Calibri"/>
            </a:endParaRPr>
          </a:p>
        </p:txBody>
      </p:sp>
      <p:sp>
        <p:nvSpPr>
          <p:cNvPr id="134" name="Google Shape;134;p18"/>
          <p:cNvSpPr txBox="1"/>
          <p:nvPr/>
        </p:nvSpPr>
        <p:spPr>
          <a:xfrm>
            <a:off x="8680500" y="6466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JW</a:t>
            </a: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Biljana</a:t>
            </a:r>
            <a:endParaRPr>
              <a:latin typeface="Calibri"/>
              <a:ea typeface="Calibri"/>
              <a:cs typeface="Calibri"/>
              <a:sym typeface="Calibri"/>
            </a:endParaRPr>
          </a:p>
        </p:txBody>
      </p:sp>
      <p:sp>
        <p:nvSpPr>
          <p:cNvPr id="359" name="Google Shape;359;p45"/>
          <p:cNvSpPr txBox="1"/>
          <p:nvPr/>
        </p:nvSpPr>
        <p:spPr>
          <a:xfrm>
            <a:off x="813800" y="1597700"/>
            <a:ext cx="8288700" cy="4811400"/>
          </a:xfrm>
          <a:prstGeom prst="rect">
            <a:avLst/>
          </a:prstGeom>
          <a:noFill/>
          <a:ln>
            <a:noFill/>
          </a:ln>
        </p:spPr>
        <p:txBody>
          <a:bodyPr spcFirstLastPara="1" wrap="square" lIns="91425" tIns="91425" rIns="91425" bIns="91425" anchor="t" anchorCtr="0">
            <a:noAutofit/>
          </a:bodyPr>
          <a:lstStyle/>
          <a:p>
            <a:pPr marL="457200" lvl="0" indent="-412750" algn="l" rtl="0">
              <a:lnSpc>
                <a:spcPct val="100000"/>
              </a:lnSpc>
              <a:spcBef>
                <a:spcPts val="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How can I share graded assignments with students when a course is </a:t>
            </a:r>
            <a:r>
              <a:rPr lang="en-US" sz="2900" u="sng">
                <a:solidFill>
                  <a:schemeClr val="dk2"/>
                </a:solidFill>
                <a:latin typeface="Calibri"/>
                <a:ea typeface="Calibri"/>
                <a:cs typeface="Calibri"/>
                <a:sym typeface="Calibri"/>
              </a:rPr>
              <a:t>not</a:t>
            </a:r>
            <a:r>
              <a:rPr lang="en-US" sz="2900">
                <a:solidFill>
                  <a:schemeClr val="dk2"/>
                </a:solidFill>
                <a:latin typeface="Calibri"/>
                <a:ea typeface="Calibri"/>
                <a:cs typeface="Calibri"/>
                <a:sym typeface="Calibri"/>
              </a:rPr>
              <a:t> set up in blackboard?</a:t>
            </a:r>
            <a:endParaRPr sz="2900">
              <a:solidFill>
                <a:schemeClr val="dk2"/>
              </a:solidFill>
              <a:latin typeface="Calibri"/>
              <a:ea typeface="Calibri"/>
              <a:cs typeface="Calibri"/>
              <a:sym typeface="Calibri"/>
            </a:endParaRPr>
          </a:p>
          <a:p>
            <a:pPr marL="457200" lvl="0" indent="0" algn="l" rtl="0">
              <a:lnSpc>
                <a:spcPct val="100000"/>
              </a:lnSpc>
              <a:spcBef>
                <a:spcPts val="0"/>
              </a:spcBef>
              <a:spcAft>
                <a:spcPts val="0"/>
              </a:spcAft>
              <a:buNone/>
            </a:pPr>
            <a:endParaRPr sz="2900">
              <a:solidFill>
                <a:schemeClr val="dk2"/>
              </a:solidFill>
              <a:latin typeface="Calibri"/>
              <a:ea typeface="Calibri"/>
              <a:cs typeface="Calibri"/>
              <a:sym typeface="Calibri"/>
            </a:endParaRPr>
          </a:p>
          <a:p>
            <a:pPr marL="457200" lvl="0" indent="-412750" algn="l" rtl="0">
              <a:lnSpc>
                <a:spcPct val="100000"/>
              </a:lnSpc>
              <a:spcBef>
                <a:spcPts val="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Parent wants to know if the student is registered for the current semester. Should you release this information?</a:t>
            </a:r>
            <a:endParaRPr sz="2900">
              <a:solidFill>
                <a:schemeClr val="dk2"/>
              </a:solidFill>
              <a:latin typeface="Calibri"/>
              <a:ea typeface="Calibri"/>
              <a:cs typeface="Calibri"/>
              <a:sym typeface="Calibri"/>
            </a:endParaRPr>
          </a:p>
          <a:p>
            <a:pPr marL="0" lvl="0" indent="0" algn="l" rtl="0">
              <a:lnSpc>
                <a:spcPct val="100000"/>
              </a:lnSpc>
              <a:spcBef>
                <a:spcPts val="0"/>
              </a:spcBef>
              <a:spcAft>
                <a:spcPts val="0"/>
              </a:spcAft>
              <a:buNone/>
            </a:pPr>
            <a:endParaRPr sz="2900">
              <a:solidFill>
                <a:schemeClr val="dk2"/>
              </a:solidFill>
              <a:latin typeface="Calibri"/>
              <a:ea typeface="Calibri"/>
              <a:cs typeface="Calibri"/>
              <a:sym typeface="Calibri"/>
            </a:endParaRPr>
          </a:p>
          <a:p>
            <a:pPr marL="457200" lvl="0" indent="-412750" algn="l" rtl="0">
              <a:lnSpc>
                <a:spcPct val="100000"/>
              </a:lnSpc>
              <a:spcBef>
                <a:spcPts val="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Working from home: How to prepare for FERPA in the virtual world? What are the most valuable lessons learned?</a:t>
            </a:r>
            <a:endParaRPr sz="2900">
              <a:solidFill>
                <a:schemeClr val="dk2"/>
              </a:solidFill>
              <a:latin typeface="Calibri"/>
              <a:ea typeface="Calibri"/>
              <a:cs typeface="Calibri"/>
              <a:sym typeface="Calibri"/>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6"/>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480"/>
              </a:spcBef>
              <a:spcAft>
                <a:spcPts val="0"/>
              </a:spcAft>
              <a:buNone/>
            </a:pPr>
            <a:r>
              <a:rPr lang="en-US" sz="3800">
                <a:latin typeface="Calibri"/>
                <a:ea typeface="Calibri"/>
                <a:cs typeface="Calibri"/>
                <a:sym typeface="Calibri"/>
              </a:rPr>
              <a:t>Challenging Scenarios</a:t>
            </a:r>
            <a:endParaRPr sz="4000">
              <a:latin typeface="Calibri"/>
              <a:ea typeface="Calibri"/>
              <a:cs typeface="Calibri"/>
              <a:sym typeface="Calibri"/>
            </a:endParaRPr>
          </a:p>
        </p:txBody>
      </p:sp>
      <p:sp>
        <p:nvSpPr>
          <p:cNvPr id="365" name="Google Shape;365;p46"/>
          <p:cNvSpPr txBox="1"/>
          <p:nvPr/>
        </p:nvSpPr>
        <p:spPr>
          <a:xfrm>
            <a:off x="2550428" y="3124415"/>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366" name="Google Shape;366;p46"/>
          <p:cNvSpPr txBox="1"/>
          <p:nvPr/>
        </p:nvSpPr>
        <p:spPr>
          <a:xfrm>
            <a:off x="2550426" y="4609927"/>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pic>
        <p:nvPicPr>
          <p:cNvPr id="367" name="Google Shape;367;p46"/>
          <p:cNvPicPr preferRelativeResize="0"/>
          <p:nvPr/>
        </p:nvPicPr>
        <p:blipFill>
          <a:blip r:embed="rId3">
            <a:alphaModFix/>
          </a:blip>
          <a:stretch>
            <a:fillRect/>
          </a:stretch>
        </p:blipFill>
        <p:spPr>
          <a:xfrm>
            <a:off x="1754100" y="1867775"/>
            <a:ext cx="6156450" cy="4348375"/>
          </a:xfrm>
          <a:prstGeom prst="rect">
            <a:avLst/>
          </a:prstGeom>
          <a:noFill/>
          <a:ln>
            <a:noFill/>
          </a:ln>
        </p:spPr>
      </p:pic>
      <p:sp>
        <p:nvSpPr>
          <p:cNvPr id="368" name="Google Shape;368;p46"/>
          <p:cNvSpPr txBox="1"/>
          <p:nvPr/>
        </p:nvSpPr>
        <p:spPr>
          <a:xfrm>
            <a:off x="8532900" y="65166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JW</a:t>
            </a: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7"/>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Emilee</a:t>
            </a:r>
            <a:endParaRPr>
              <a:latin typeface="Calibri"/>
              <a:ea typeface="Calibri"/>
              <a:cs typeface="Calibri"/>
              <a:sym typeface="Calibri"/>
            </a:endParaRPr>
          </a:p>
        </p:txBody>
      </p:sp>
      <p:sp>
        <p:nvSpPr>
          <p:cNvPr id="374" name="Google Shape;374;p47"/>
          <p:cNvSpPr txBox="1"/>
          <p:nvPr/>
        </p:nvSpPr>
        <p:spPr>
          <a:xfrm>
            <a:off x="1121525" y="1731525"/>
            <a:ext cx="7397400" cy="45444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Clr>
                <a:schemeClr val="dk2"/>
              </a:buClr>
              <a:buSzPts val="3500"/>
              <a:buFont typeface="Calibri"/>
              <a:buChar char="●"/>
            </a:pPr>
            <a:r>
              <a:rPr lang="en-US" sz="3500">
                <a:solidFill>
                  <a:schemeClr val="dk2"/>
                </a:solidFill>
                <a:latin typeface="Calibri"/>
                <a:ea typeface="Calibri"/>
                <a:cs typeface="Calibri"/>
                <a:sym typeface="Calibri"/>
              </a:rPr>
              <a:t>Parent calls because a family member has passed away or there is a “family emergency” and wants student information. </a:t>
            </a:r>
            <a:endParaRPr sz="3500">
              <a:solidFill>
                <a:schemeClr val="dk2"/>
              </a:solidFill>
              <a:latin typeface="Calibri"/>
              <a:ea typeface="Calibri"/>
              <a:cs typeface="Calibri"/>
              <a:sym typeface="Calibri"/>
            </a:endParaRPr>
          </a:p>
          <a:p>
            <a:pPr marL="0" lvl="0" indent="0" algn="l" rtl="0">
              <a:spcBef>
                <a:spcPts val="0"/>
              </a:spcBef>
              <a:spcAft>
                <a:spcPts val="0"/>
              </a:spcAft>
              <a:buNone/>
            </a:pPr>
            <a:endParaRPr sz="3500">
              <a:solidFill>
                <a:schemeClr val="dk2"/>
              </a:solidFill>
              <a:latin typeface="Calibri"/>
              <a:ea typeface="Calibri"/>
              <a:cs typeface="Calibri"/>
              <a:sym typeface="Calibri"/>
            </a:endParaRPr>
          </a:p>
          <a:p>
            <a:pPr marL="457200" lvl="0" indent="-450850" algn="l" rtl="0">
              <a:spcBef>
                <a:spcPts val="0"/>
              </a:spcBef>
              <a:spcAft>
                <a:spcPts val="0"/>
              </a:spcAft>
              <a:buClr>
                <a:schemeClr val="dk2"/>
              </a:buClr>
              <a:buSzPts val="3500"/>
              <a:buFont typeface="Calibri"/>
              <a:buChar char="●"/>
            </a:pPr>
            <a:r>
              <a:rPr lang="en-US" sz="3500">
                <a:solidFill>
                  <a:schemeClr val="dk2"/>
                </a:solidFill>
                <a:latin typeface="Calibri"/>
                <a:ea typeface="Calibri"/>
                <a:cs typeface="Calibri"/>
                <a:sym typeface="Calibri"/>
              </a:rPr>
              <a:t>Verifying identity of constituent, especially pre-1991 alumni.</a:t>
            </a:r>
            <a:endParaRPr sz="3500">
              <a:solidFill>
                <a:schemeClr val="dk2"/>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8"/>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t>Jenny</a:t>
            </a:r>
            <a:endParaRPr/>
          </a:p>
        </p:txBody>
      </p:sp>
      <p:sp>
        <p:nvSpPr>
          <p:cNvPr id="380" name="Google Shape;380;p48"/>
          <p:cNvSpPr txBox="1"/>
          <p:nvPr/>
        </p:nvSpPr>
        <p:spPr>
          <a:xfrm>
            <a:off x="1432025" y="2023250"/>
            <a:ext cx="7173300" cy="44142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Student information being released to other students</a:t>
            </a: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How to email student data to other school officials (email encryption)</a:t>
            </a: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Method of signed releases being submitted (from parents, non-college emails, etc.)</a:t>
            </a: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Friend/family wants to pick up transcript, diploma, etc. for a student</a:t>
            </a:r>
            <a:endParaRPr sz="3000">
              <a:solidFill>
                <a:schemeClr val="dk2"/>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9"/>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Biljana</a:t>
            </a:r>
            <a:endParaRPr>
              <a:latin typeface="Calibri"/>
              <a:ea typeface="Calibri"/>
              <a:cs typeface="Calibri"/>
              <a:sym typeface="Calibri"/>
            </a:endParaRPr>
          </a:p>
        </p:txBody>
      </p:sp>
      <p:sp>
        <p:nvSpPr>
          <p:cNvPr id="386" name="Google Shape;386;p49"/>
          <p:cNvSpPr txBox="1"/>
          <p:nvPr/>
        </p:nvSpPr>
        <p:spPr>
          <a:xfrm>
            <a:off x="783975" y="1553900"/>
            <a:ext cx="8299500" cy="477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400">
                <a:solidFill>
                  <a:schemeClr val="dk2"/>
                </a:solidFill>
                <a:latin typeface="Calibri"/>
                <a:ea typeface="Calibri"/>
                <a:cs typeface="Calibri"/>
                <a:sym typeface="Calibri"/>
              </a:rPr>
              <a:t>National VA audit during COVID-19 </a:t>
            </a:r>
            <a:endParaRPr sz="3400">
              <a:solidFill>
                <a:schemeClr val="dk2"/>
              </a:solidFill>
              <a:latin typeface="Calibri"/>
              <a:ea typeface="Calibri"/>
              <a:cs typeface="Calibri"/>
              <a:sym typeface="Calibri"/>
            </a:endParaRPr>
          </a:p>
          <a:p>
            <a:pPr marL="914400" lvl="0" indent="-425450" algn="l" rtl="0">
              <a:lnSpc>
                <a:spcPct val="115000"/>
              </a:lnSpc>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Seven areas as part of the compliance survey</a:t>
            </a:r>
            <a:endParaRPr sz="3100">
              <a:solidFill>
                <a:schemeClr val="dk2"/>
              </a:solidFill>
              <a:latin typeface="Calibri"/>
              <a:ea typeface="Calibri"/>
              <a:cs typeface="Calibri"/>
              <a:sym typeface="Calibri"/>
            </a:endParaRPr>
          </a:p>
          <a:p>
            <a:pPr marL="914400" lvl="0" indent="-425450" algn="l" rtl="0">
              <a:lnSpc>
                <a:spcPct val="115000"/>
              </a:lnSpc>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Three weeks deadline</a:t>
            </a:r>
            <a:endParaRPr sz="3100">
              <a:solidFill>
                <a:schemeClr val="dk2"/>
              </a:solidFill>
              <a:latin typeface="Calibri"/>
              <a:ea typeface="Calibri"/>
              <a:cs typeface="Calibri"/>
              <a:sym typeface="Calibri"/>
            </a:endParaRPr>
          </a:p>
          <a:p>
            <a:pPr marL="914400" lvl="0" indent="-425450" algn="l" rtl="0">
              <a:lnSpc>
                <a:spcPct val="115000"/>
              </a:lnSpc>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No secure platform set for transfer of data</a:t>
            </a:r>
            <a:endParaRPr sz="3100">
              <a:solidFill>
                <a:schemeClr val="dk2"/>
              </a:solidFill>
              <a:latin typeface="Calibri"/>
              <a:ea typeface="Calibri"/>
              <a:cs typeface="Calibri"/>
              <a:sym typeface="Calibri"/>
            </a:endParaRPr>
          </a:p>
          <a:p>
            <a:pPr marL="914400" lvl="0" indent="-425450" algn="l" rtl="0">
              <a:lnSpc>
                <a:spcPct val="115000"/>
              </a:lnSpc>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Prior institutional security breach</a:t>
            </a:r>
            <a:endParaRPr sz="3100">
              <a:solidFill>
                <a:schemeClr val="dk2"/>
              </a:solidFill>
              <a:latin typeface="Calibri"/>
              <a:ea typeface="Calibri"/>
              <a:cs typeface="Calibri"/>
              <a:sym typeface="Calibri"/>
            </a:endParaRPr>
          </a:p>
          <a:p>
            <a:pPr marL="914400" lvl="0" indent="-425450" algn="l" rtl="0">
              <a:lnSpc>
                <a:spcPct val="115000"/>
              </a:lnSpc>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Security team involved</a:t>
            </a:r>
            <a:endParaRPr sz="3100">
              <a:solidFill>
                <a:schemeClr val="dk2"/>
              </a:solidFill>
              <a:latin typeface="Calibri"/>
              <a:ea typeface="Calibri"/>
              <a:cs typeface="Calibri"/>
              <a:sym typeface="Calibri"/>
            </a:endParaRPr>
          </a:p>
          <a:p>
            <a:pPr marL="1828800" lvl="2" indent="-425450" algn="l" rtl="0">
              <a:lnSpc>
                <a:spcPct val="115000"/>
              </a:lnSpc>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Encrypted transfer of data via USB</a:t>
            </a:r>
            <a:endParaRPr sz="3100">
              <a:solidFill>
                <a:schemeClr val="dk2"/>
              </a:solidFill>
              <a:latin typeface="Calibri"/>
              <a:ea typeface="Calibri"/>
              <a:cs typeface="Calibri"/>
              <a:sym typeface="Calibri"/>
            </a:endParaRPr>
          </a:p>
          <a:p>
            <a:pPr marL="1828800" lvl="2" indent="-425450" algn="l" rtl="0">
              <a:lnSpc>
                <a:spcPct val="115000"/>
              </a:lnSpc>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Encrypted emails</a:t>
            </a:r>
            <a:endParaRPr sz="3100">
              <a:solidFill>
                <a:schemeClr val="dk2"/>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0"/>
          <p:cNvSpPr txBox="1">
            <a:spLocks noGrp="1"/>
          </p:cNvSpPr>
          <p:nvPr>
            <p:ph type="title" idx="4294967295"/>
          </p:nvPr>
        </p:nvSpPr>
        <p:spPr>
          <a:xfrm>
            <a:off x="818606" y="356836"/>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480"/>
              </a:spcBef>
              <a:spcAft>
                <a:spcPts val="0"/>
              </a:spcAft>
              <a:buNone/>
            </a:pPr>
            <a:r>
              <a:rPr lang="en-US" sz="3700">
                <a:latin typeface="Calibri"/>
                <a:ea typeface="Calibri"/>
                <a:cs typeface="Calibri"/>
                <a:sym typeface="Calibri"/>
              </a:rPr>
              <a:t>Data Breach Prevention</a:t>
            </a:r>
            <a:endParaRPr sz="3900">
              <a:latin typeface="Calibri"/>
              <a:ea typeface="Calibri"/>
              <a:cs typeface="Calibri"/>
              <a:sym typeface="Calibri"/>
            </a:endParaRPr>
          </a:p>
        </p:txBody>
      </p:sp>
      <p:sp>
        <p:nvSpPr>
          <p:cNvPr id="392" name="Google Shape;392;p50"/>
          <p:cNvSpPr txBox="1"/>
          <p:nvPr/>
        </p:nvSpPr>
        <p:spPr>
          <a:xfrm>
            <a:off x="2550428" y="3124415"/>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393" name="Google Shape;393;p50"/>
          <p:cNvSpPr txBox="1"/>
          <p:nvPr/>
        </p:nvSpPr>
        <p:spPr>
          <a:xfrm>
            <a:off x="2550426" y="4609927"/>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pic>
        <p:nvPicPr>
          <p:cNvPr id="394" name="Google Shape;394;p50"/>
          <p:cNvPicPr preferRelativeResize="0"/>
          <p:nvPr/>
        </p:nvPicPr>
        <p:blipFill>
          <a:blip r:embed="rId3">
            <a:alphaModFix/>
          </a:blip>
          <a:stretch>
            <a:fillRect/>
          </a:stretch>
        </p:blipFill>
        <p:spPr>
          <a:xfrm>
            <a:off x="1412625" y="1793275"/>
            <a:ext cx="6804924" cy="4014425"/>
          </a:xfrm>
          <a:prstGeom prst="rect">
            <a:avLst/>
          </a:prstGeom>
          <a:noFill/>
          <a:ln>
            <a:noFill/>
          </a:ln>
        </p:spPr>
      </p:pic>
      <p:sp>
        <p:nvSpPr>
          <p:cNvPr id="395" name="Google Shape;395;p50"/>
          <p:cNvSpPr txBox="1"/>
          <p:nvPr/>
        </p:nvSpPr>
        <p:spPr>
          <a:xfrm>
            <a:off x="8717100" y="65253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JW</a:t>
            </a: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Parties Outside the Institution Want Your Student Data</a:t>
            </a:r>
            <a:endParaRPr>
              <a:latin typeface="Calibri"/>
              <a:ea typeface="Calibri"/>
              <a:cs typeface="Calibri"/>
              <a:sym typeface="Calibri"/>
            </a:endParaRPr>
          </a:p>
        </p:txBody>
      </p:sp>
      <p:sp>
        <p:nvSpPr>
          <p:cNvPr id="401" name="Google Shape;401;p51"/>
          <p:cNvSpPr txBox="1"/>
          <p:nvPr/>
        </p:nvSpPr>
        <p:spPr>
          <a:xfrm>
            <a:off x="947925" y="1872900"/>
            <a:ext cx="7925400" cy="4777500"/>
          </a:xfrm>
          <a:prstGeom prst="rect">
            <a:avLst/>
          </a:prstGeom>
          <a:noFill/>
          <a:ln>
            <a:noFill/>
          </a:ln>
        </p:spPr>
        <p:txBody>
          <a:bodyPr spcFirstLastPara="1" wrap="square" lIns="91425" tIns="91425" rIns="91425" bIns="91425" anchor="t" anchorCtr="0">
            <a:noAutofit/>
          </a:bodyPr>
          <a:lstStyle/>
          <a:p>
            <a:pPr marL="457200" lvl="0" indent="-412750" algn="l" rtl="0">
              <a:lnSpc>
                <a:spcPct val="115000"/>
              </a:lnSpc>
              <a:spcBef>
                <a:spcPts val="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Government agencies, legislators, researchers, contractors, businesses</a:t>
            </a:r>
            <a:endParaRPr sz="2900">
              <a:solidFill>
                <a:schemeClr val="dk2"/>
              </a:solidFill>
              <a:latin typeface="Calibri"/>
              <a:ea typeface="Calibri"/>
              <a:cs typeface="Calibri"/>
              <a:sym typeface="Calibri"/>
            </a:endParaRPr>
          </a:p>
          <a:p>
            <a:pPr marL="457200" lvl="0" indent="-412750" algn="l" rtl="0">
              <a:lnSpc>
                <a:spcPct val="115000"/>
              </a:lnSpc>
              <a:spcBef>
                <a:spcPts val="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Even with the best of motives, any disclosure must be grounded in one of the exceptions listed on Slide 25</a:t>
            </a:r>
            <a:endParaRPr sz="2900">
              <a:solidFill>
                <a:schemeClr val="dk2"/>
              </a:solidFill>
              <a:latin typeface="Calibri"/>
              <a:ea typeface="Calibri"/>
              <a:cs typeface="Calibri"/>
              <a:sym typeface="Calibri"/>
            </a:endParaRPr>
          </a:p>
          <a:p>
            <a:pPr marL="457200" lvl="0" indent="-412750" algn="l" rtl="0">
              <a:lnSpc>
                <a:spcPct val="115000"/>
              </a:lnSpc>
              <a:spcBef>
                <a:spcPts val="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Can the data be aggregated or de-identified?</a:t>
            </a:r>
            <a:endParaRPr sz="2900">
              <a:solidFill>
                <a:schemeClr val="dk2"/>
              </a:solidFill>
              <a:latin typeface="Calibri"/>
              <a:ea typeface="Calibri"/>
              <a:cs typeface="Calibri"/>
              <a:sym typeface="Calibri"/>
            </a:endParaRPr>
          </a:p>
          <a:p>
            <a:pPr marL="457200" lvl="0" indent="-412750" algn="l" rtl="0">
              <a:lnSpc>
                <a:spcPct val="115000"/>
              </a:lnSpc>
              <a:spcBef>
                <a:spcPts val="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Written agreement: purposes, no re-disclosure, destroy when finished</a:t>
            </a:r>
            <a:endParaRPr sz="29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US" sz="1200">
                <a:solidFill>
                  <a:srgbClr val="1F497D"/>
                </a:solidFill>
              </a:rPr>
              <a:t> </a:t>
            </a:r>
            <a:endParaRPr sz="1200">
              <a:solidFill>
                <a:srgbClr val="1F497D"/>
              </a:solidFill>
            </a:endParaRPr>
          </a:p>
          <a:p>
            <a:pPr marL="1828800" lvl="0" indent="0" algn="l" rtl="0">
              <a:lnSpc>
                <a:spcPct val="115000"/>
              </a:lnSpc>
              <a:spcBef>
                <a:spcPts val="1200"/>
              </a:spcBef>
              <a:spcAft>
                <a:spcPts val="800"/>
              </a:spcAft>
              <a:buNone/>
            </a:pPr>
            <a:endParaRPr sz="2800">
              <a:solidFill>
                <a:schemeClr val="dk2"/>
              </a:solidFill>
              <a:latin typeface="Open Sans"/>
              <a:ea typeface="Open Sans"/>
              <a:cs typeface="Open Sans"/>
              <a:sym typeface="Open Sans"/>
            </a:endParaRPr>
          </a:p>
        </p:txBody>
      </p:sp>
      <p:sp>
        <p:nvSpPr>
          <p:cNvPr id="402" name="Google Shape;402;p51"/>
          <p:cNvSpPr txBox="1"/>
          <p:nvPr/>
        </p:nvSpPr>
        <p:spPr>
          <a:xfrm>
            <a:off x="9004500" y="6601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403" name="Google Shape;403;p51"/>
          <p:cNvSpPr txBox="1"/>
          <p:nvPr/>
        </p:nvSpPr>
        <p:spPr>
          <a:xfrm>
            <a:off x="8478000" y="6547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DS</a:t>
            </a:r>
            <a:endParaRPr>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2"/>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Data Breach Consequences</a:t>
            </a:r>
            <a:endParaRPr>
              <a:latin typeface="Calibri"/>
              <a:ea typeface="Calibri"/>
              <a:cs typeface="Calibri"/>
              <a:sym typeface="Calibri"/>
            </a:endParaRPr>
          </a:p>
        </p:txBody>
      </p:sp>
      <p:sp>
        <p:nvSpPr>
          <p:cNvPr id="409" name="Google Shape;409;p52"/>
          <p:cNvSpPr txBox="1"/>
          <p:nvPr/>
        </p:nvSpPr>
        <p:spPr>
          <a:xfrm>
            <a:off x="1024125" y="1872900"/>
            <a:ext cx="8343000" cy="4777500"/>
          </a:xfrm>
          <a:prstGeom prst="rect">
            <a:avLst/>
          </a:prstGeom>
          <a:noFill/>
          <a:ln>
            <a:noFill/>
          </a:ln>
        </p:spPr>
        <p:txBody>
          <a:bodyPr spcFirstLastPara="1" wrap="square" lIns="91425" tIns="91425" rIns="91425" bIns="91425" anchor="t" anchorCtr="0">
            <a:noAutofit/>
          </a:bodyPr>
          <a:lstStyle/>
          <a:p>
            <a:pPr marL="457200" lvl="0" indent="-438150" algn="l" rtl="0">
              <a:lnSpc>
                <a:spcPct val="100000"/>
              </a:lnSpc>
              <a:spcBef>
                <a:spcPts val="0"/>
              </a:spcBef>
              <a:spcAft>
                <a:spcPts val="0"/>
              </a:spcAft>
              <a:buClr>
                <a:schemeClr val="dk2"/>
              </a:buClr>
              <a:buSzPts val="3300"/>
              <a:buFont typeface="Calibri"/>
              <a:buChar char="●"/>
            </a:pPr>
            <a:r>
              <a:rPr lang="en-US" sz="3300">
                <a:solidFill>
                  <a:schemeClr val="dk2"/>
                </a:solidFill>
                <a:latin typeface="Calibri"/>
                <a:ea typeface="Calibri"/>
                <a:cs typeface="Calibri"/>
                <a:sym typeface="Calibri"/>
              </a:rPr>
              <a:t>FERPA Complaint to USDOE – See Bonus Slides</a:t>
            </a:r>
            <a:endParaRPr sz="3300">
              <a:solidFill>
                <a:schemeClr val="dk2"/>
              </a:solidFill>
              <a:latin typeface="Calibri"/>
              <a:ea typeface="Calibri"/>
              <a:cs typeface="Calibri"/>
              <a:sym typeface="Calibri"/>
            </a:endParaRPr>
          </a:p>
          <a:p>
            <a:pPr marL="457200" lvl="0" indent="-438150" algn="l" rtl="0">
              <a:lnSpc>
                <a:spcPct val="115000"/>
              </a:lnSpc>
              <a:spcBef>
                <a:spcPts val="0"/>
              </a:spcBef>
              <a:spcAft>
                <a:spcPts val="0"/>
              </a:spcAft>
              <a:buClr>
                <a:schemeClr val="dk2"/>
              </a:buClr>
              <a:buSzPts val="3300"/>
              <a:buFont typeface="Calibri"/>
              <a:buChar char="●"/>
            </a:pPr>
            <a:r>
              <a:rPr lang="en-US" sz="3300">
                <a:solidFill>
                  <a:schemeClr val="dk2"/>
                </a:solidFill>
                <a:latin typeface="Calibri"/>
                <a:ea typeface="Calibri"/>
                <a:cs typeface="Calibri"/>
                <a:sym typeface="Calibri"/>
              </a:rPr>
              <a:t>Credibility deficit with your students</a:t>
            </a:r>
            <a:endParaRPr sz="3300">
              <a:solidFill>
                <a:schemeClr val="dk2"/>
              </a:solidFill>
              <a:latin typeface="Calibri"/>
              <a:ea typeface="Calibri"/>
              <a:cs typeface="Calibri"/>
              <a:sym typeface="Calibri"/>
            </a:endParaRPr>
          </a:p>
          <a:p>
            <a:pPr marL="457200" lvl="0" indent="-438150" algn="l" rtl="0">
              <a:lnSpc>
                <a:spcPct val="115000"/>
              </a:lnSpc>
              <a:spcBef>
                <a:spcPts val="0"/>
              </a:spcBef>
              <a:spcAft>
                <a:spcPts val="0"/>
              </a:spcAft>
              <a:buClr>
                <a:schemeClr val="dk2"/>
              </a:buClr>
              <a:buSzPts val="3300"/>
              <a:buFont typeface="Calibri"/>
              <a:buChar char="●"/>
            </a:pPr>
            <a:r>
              <a:rPr lang="en-US" sz="3300">
                <a:solidFill>
                  <a:schemeClr val="dk2"/>
                </a:solidFill>
                <a:latin typeface="Calibri"/>
                <a:ea typeface="Calibri"/>
                <a:cs typeface="Calibri"/>
                <a:sym typeface="Calibri"/>
              </a:rPr>
              <a:t>Bad press</a:t>
            </a:r>
            <a:endParaRPr sz="3300">
              <a:solidFill>
                <a:schemeClr val="dk2"/>
              </a:solidFill>
              <a:latin typeface="Calibri"/>
              <a:ea typeface="Calibri"/>
              <a:cs typeface="Calibri"/>
              <a:sym typeface="Calibri"/>
            </a:endParaRPr>
          </a:p>
          <a:p>
            <a:pPr marL="457200" lvl="0" indent="-438150" algn="l" rtl="0">
              <a:lnSpc>
                <a:spcPct val="100000"/>
              </a:lnSpc>
              <a:spcBef>
                <a:spcPts val="0"/>
              </a:spcBef>
              <a:spcAft>
                <a:spcPts val="0"/>
              </a:spcAft>
              <a:buClr>
                <a:schemeClr val="dk2"/>
              </a:buClr>
              <a:buSzPts val="3300"/>
              <a:buFont typeface="Calibri"/>
              <a:buChar char="●"/>
            </a:pPr>
            <a:r>
              <a:rPr lang="en-US" sz="3300">
                <a:solidFill>
                  <a:schemeClr val="dk2"/>
                </a:solidFill>
                <a:latin typeface="Calibri"/>
                <a:ea typeface="Calibri"/>
                <a:cs typeface="Calibri"/>
                <a:sym typeface="Calibri"/>
              </a:rPr>
              <a:t>Monetary costs of remediation and mitigation</a:t>
            </a:r>
            <a:endParaRPr sz="3300">
              <a:solidFill>
                <a:schemeClr val="dk2"/>
              </a:solidFill>
              <a:latin typeface="Calibri"/>
              <a:ea typeface="Calibri"/>
              <a:cs typeface="Calibri"/>
              <a:sym typeface="Calibri"/>
            </a:endParaRPr>
          </a:p>
          <a:p>
            <a:pPr marL="457200" lvl="0" indent="-438150" algn="l" rtl="0">
              <a:lnSpc>
                <a:spcPct val="115000"/>
              </a:lnSpc>
              <a:spcBef>
                <a:spcPts val="0"/>
              </a:spcBef>
              <a:spcAft>
                <a:spcPts val="0"/>
              </a:spcAft>
              <a:buClr>
                <a:schemeClr val="dk2"/>
              </a:buClr>
              <a:buSzPts val="3300"/>
              <a:buFont typeface="Calibri"/>
              <a:buChar char="●"/>
            </a:pPr>
            <a:r>
              <a:rPr lang="en-US" sz="3300">
                <a:solidFill>
                  <a:schemeClr val="dk2"/>
                </a:solidFill>
                <a:latin typeface="Calibri"/>
                <a:ea typeface="Calibri"/>
                <a:cs typeface="Calibri"/>
                <a:sym typeface="Calibri"/>
              </a:rPr>
              <a:t>Potential lawsuits</a:t>
            </a:r>
            <a:endParaRPr sz="3300">
              <a:solidFill>
                <a:schemeClr val="dk2"/>
              </a:solidFill>
              <a:latin typeface="Calibri"/>
              <a:ea typeface="Calibri"/>
              <a:cs typeface="Calibri"/>
              <a:sym typeface="Calibri"/>
            </a:endParaRPr>
          </a:p>
          <a:p>
            <a:pPr marL="457200" lvl="0" indent="-438150" algn="l" rtl="0">
              <a:lnSpc>
                <a:spcPct val="115000"/>
              </a:lnSpc>
              <a:spcBef>
                <a:spcPts val="0"/>
              </a:spcBef>
              <a:spcAft>
                <a:spcPts val="0"/>
              </a:spcAft>
              <a:buClr>
                <a:schemeClr val="dk2"/>
              </a:buClr>
              <a:buSzPts val="3300"/>
              <a:buFont typeface="Calibri"/>
              <a:buChar char="●"/>
            </a:pPr>
            <a:r>
              <a:rPr lang="en-US" sz="3300">
                <a:solidFill>
                  <a:schemeClr val="dk2"/>
                </a:solidFill>
                <a:latin typeface="Calibri"/>
                <a:ea typeface="Calibri"/>
                <a:cs typeface="Calibri"/>
                <a:sym typeface="Calibri"/>
              </a:rPr>
              <a:t>Procure cyber-liability insurance</a:t>
            </a:r>
            <a:endParaRPr sz="3300">
              <a:solidFill>
                <a:schemeClr val="dk2"/>
              </a:solidFill>
              <a:latin typeface="Calibri"/>
              <a:ea typeface="Calibri"/>
              <a:cs typeface="Calibri"/>
              <a:sym typeface="Calibri"/>
            </a:endParaRPr>
          </a:p>
          <a:p>
            <a:pPr marL="1828800" lvl="0" indent="0" algn="l" rtl="0">
              <a:lnSpc>
                <a:spcPct val="115000"/>
              </a:lnSpc>
              <a:spcBef>
                <a:spcPts val="1200"/>
              </a:spcBef>
              <a:spcAft>
                <a:spcPts val="800"/>
              </a:spcAft>
              <a:buNone/>
            </a:pPr>
            <a:endParaRPr sz="4400">
              <a:solidFill>
                <a:schemeClr val="dk2"/>
              </a:solidFill>
              <a:latin typeface="Open Sans"/>
              <a:ea typeface="Open Sans"/>
              <a:cs typeface="Open Sans"/>
              <a:sym typeface="Open Sans"/>
            </a:endParaRPr>
          </a:p>
        </p:txBody>
      </p:sp>
      <p:sp>
        <p:nvSpPr>
          <p:cNvPr id="410" name="Google Shape;410;p52"/>
          <p:cNvSpPr txBox="1"/>
          <p:nvPr/>
        </p:nvSpPr>
        <p:spPr>
          <a:xfrm>
            <a:off x="8532000" y="64260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DS</a:t>
            </a:r>
            <a:endParaRPr>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3"/>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t>  </a:t>
            </a:r>
            <a:r>
              <a:rPr lang="en-US">
                <a:latin typeface="Calibri"/>
                <a:ea typeface="Calibri"/>
                <a:cs typeface="Calibri"/>
                <a:sym typeface="Calibri"/>
              </a:rPr>
              <a:t>Data Breach - Notification Laws</a:t>
            </a:r>
            <a:endParaRPr>
              <a:latin typeface="Calibri"/>
              <a:ea typeface="Calibri"/>
              <a:cs typeface="Calibri"/>
              <a:sym typeface="Calibri"/>
            </a:endParaRPr>
          </a:p>
        </p:txBody>
      </p:sp>
      <p:sp>
        <p:nvSpPr>
          <p:cNvPr id="416" name="Google Shape;416;p53"/>
          <p:cNvSpPr txBox="1"/>
          <p:nvPr/>
        </p:nvSpPr>
        <p:spPr>
          <a:xfrm>
            <a:off x="-499875" y="1544700"/>
            <a:ext cx="9220500" cy="4800900"/>
          </a:xfrm>
          <a:prstGeom prst="rect">
            <a:avLst/>
          </a:prstGeom>
          <a:noFill/>
          <a:ln>
            <a:noFill/>
          </a:ln>
        </p:spPr>
        <p:txBody>
          <a:bodyPr spcFirstLastPara="1" wrap="square" lIns="91425" tIns="91425" rIns="91425" bIns="91425" anchor="t" anchorCtr="0">
            <a:noAutofit/>
          </a:bodyPr>
          <a:lstStyle/>
          <a:p>
            <a:pPr marL="1828800" lvl="2" indent="-330200" algn="l" rtl="0">
              <a:lnSpc>
                <a:spcPct val="115000"/>
              </a:lnSpc>
              <a:spcBef>
                <a:spcPts val="0"/>
              </a:spcBef>
              <a:spcAft>
                <a:spcPts val="0"/>
              </a:spcAft>
              <a:buClr>
                <a:schemeClr val="dk2"/>
              </a:buClr>
              <a:buSzPts val="1600"/>
              <a:buFont typeface="Calibri"/>
              <a:buChar char="■"/>
            </a:pPr>
            <a:r>
              <a:rPr lang="en-US" sz="1600">
                <a:solidFill>
                  <a:schemeClr val="dk2"/>
                </a:solidFill>
                <a:latin typeface="Calibri"/>
                <a:ea typeface="Calibri"/>
                <a:cs typeface="Calibri"/>
                <a:sym typeface="Calibri"/>
              </a:rPr>
              <a:t>RCW 42.56.590, applicable to all state institutions</a:t>
            </a:r>
            <a:endParaRPr sz="1600">
              <a:solidFill>
                <a:schemeClr val="dk2"/>
              </a:solidFill>
              <a:latin typeface="Calibri"/>
              <a:ea typeface="Calibri"/>
              <a:cs typeface="Calibri"/>
              <a:sym typeface="Calibri"/>
            </a:endParaRPr>
          </a:p>
          <a:p>
            <a:pPr marL="1828800" lvl="2" indent="-330200" algn="l" rtl="0">
              <a:lnSpc>
                <a:spcPct val="115000"/>
              </a:lnSpc>
              <a:spcBef>
                <a:spcPts val="0"/>
              </a:spcBef>
              <a:spcAft>
                <a:spcPts val="0"/>
              </a:spcAft>
              <a:buClr>
                <a:schemeClr val="dk2"/>
              </a:buClr>
              <a:buSzPts val="1600"/>
              <a:buFont typeface="Calibri"/>
              <a:buChar char="■"/>
            </a:pPr>
            <a:r>
              <a:rPr lang="en-US" sz="1600">
                <a:solidFill>
                  <a:schemeClr val="dk2"/>
                </a:solidFill>
                <a:latin typeface="Calibri"/>
                <a:ea typeface="Calibri"/>
                <a:cs typeface="Calibri"/>
                <a:sym typeface="Calibri"/>
              </a:rPr>
              <a:t>RCW 19.255.010, applicable to private institutions</a:t>
            </a:r>
            <a:endParaRPr sz="1600">
              <a:solidFill>
                <a:schemeClr val="dk2"/>
              </a:solidFill>
              <a:latin typeface="Calibri"/>
              <a:ea typeface="Calibri"/>
              <a:cs typeface="Calibri"/>
              <a:sym typeface="Calibri"/>
            </a:endParaRPr>
          </a:p>
          <a:p>
            <a:pPr marL="2286000" lvl="3" indent="-330200" algn="l" rtl="0">
              <a:lnSpc>
                <a:spcPct val="115000"/>
              </a:lnSpc>
              <a:spcBef>
                <a:spcPts val="0"/>
              </a:spcBef>
              <a:spcAft>
                <a:spcPts val="0"/>
              </a:spcAft>
              <a:buClr>
                <a:schemeClr val="dk2"/>
              </a:buClr>
              <a:buSzPts val="1600"/>
              <a:buFont typeface="Calibri"/>
              <a:buChar char="●"/>
            </a:pPr>
            <a:r>
              <a:rPr lang="en-US" sz="1600">
                <a:solidFill>
                  <a:schemeClr val="dk2"/>
                </a:solidFill>
                <a:latin typeface="Calibri"/>
                <a:ea typeface="Calibri"/>
                <a:cs typeface="Calibri"/>
                <a:sym typeface="Calibri"/>
              </a:rPr>
              <a:t>Upon discovery of data breach involving PI, must immediately disclose to PI owner, if the PI was, or is reasonably believed to have been acquired by an unauthorized person</a:t>
            </a:r>
            <a:endParaRPr sz="1600">
              <a:solidFill>
                <a:schemeClr val="dk2"/>
              </a:solidFill>
              <a:latin typeface="Calibri"/>
              <a:ea typeface="Calibri"/>
              <a:cs typeface="Calibri"/>
              <a:sym typeface="Calibri"/>
            </a:endParaRPr>
          </a:p>
          <a:p>
            <a:pPr marL="2286000" lvl="3" indent="-330200" algn="l" rtl="0">
              <a:lnSpc>
                <a:spcPct val="115000"/>
              </a:lnSpc>
              <a:spcBef>
                <a:spcPts val="0"/>
              </a:spcBef>
              <a:spcAft>
                <a:spcPts val="0"/>
              </a:spcAft>
              <a:buClr>
                <a:schemeClr val="dk2"/>
              </a:buClr>
              <a:buSzPts val="1600"/>
              <a:buFont typeface="Calibri"/>
              <a:buChar char="●"/>
            </a:pPr>
            <a:r>
              <a:rPr lang="en-US" sz="1600">
                <a:solidFill>
                  <a:schemeClr val="dk2"/>
                </a:solidFill>
                <a:latin typeface="Calibri"/>
                <a:ea typeface="Calibri"/>
                <a:cs typeface="Calibri"/>
                <a:sym typeface="Calibri"/>
              </a:rPr>
              <a:t>Minimum notice elements: contact for institution, list of types of PI disclosed; time frame of exposure &amp; date of discovery of breach; contacts of credit reporting agencies</a:t>
            </a:r>
            <a:endParaRPr sz="1600">
              <a:solidFill>
                <a:schemeClr val="dk2"/>
              </a:solidFill>
              <a:latin typeface="Calibri"/>
              <a:ea typeface="Calibri"/>
              <a:cs typeface="Calibri"/>
              <a:sym typeface="Calibri"/>
            </a:endParaRPr>
          </a:p>
          <a:p>
            <a:pPr marL="2286000" lvl="3" indent="-330200" algn="l" rtl="0">
              <a:lnSpc>
                <a:spcPct val="115000"/>
              </a:lnSpc>
              <a:spcBef>
                <a:spcPts val="0"/>
              </a:spcBef>
              <a:spcAft>
                <a:spcPts val="0"/>
              </a:spcAft>
              <a:buClr>
                <a:schemeClr val="dk2"/>
              </a:buClr>
              <a:buSzPts val="1600"/>
              <a:buFont typeface="Calibri"/>
              <a:buChar char="●"/>
            </a:pPr>
            <a:r>
              <a:rPr lang="en-US" sz="1600">
                <a:solidFill>
                  <a:schemeClr val="dk2"/>
                </a:solidFill>
                <a:latin typeface="Calibri"/>
                <a:ea typeface="Calibri"/>
                <a:cs typeface="Calibri"/>
                <a:sym typeface="Calibri"/>
              </a:rPr>
              <a:t>Notify Attorney General if more than 500 WA residents implicated in a single breach</a:t>
            </a:r>
            <a:endParaRPr sz="1600">
              <a:solidFill>
                <a:schemeClr val="dk2"/>
              </a:solidFill>
              <a:latin typeface="Calibri"/>
              <a:ea typeface="Calibri"/>
              <a:cs typeface="Calibri"/>
              <a:sym typeface="Calibri"/>
            </a:endParaRPr>
          </a:p>
          <a:p>
            <a:pPr marL="2286000" lvl="3" indent="-330200" algn="l" rtl="0">
              <a:lnSpc>
                <a:spcPct val="115000"/>
              </a:lnSpc>
              <a:spcBef>
                <a:spcPts val="0"/>
              </a:spcBef>
              <a:spcAft>
                <a:spcPts val="0"/>
              </a:spcAft>
              <a:buClr>
                <a:schemeClr val="dk2"/>
              </a:buClr>
              <a:buSzPts val="1600"/>
              <a:buFont typeface="Calibri"/>
              <a:buChar char="●"/>
            </a:pPr>
            <a:r>
              <a:rPr lang="en-US" sz="1600">
                <a:solidFill>
                  <a:schemeClr val="dk2"/>
                </a:solidFill>
                <a:latin typeface="Calibri"/>
                <a:ea typeface="Calibri"/>
                <a:cs typeface="Calibri"/>
                <a:sym typeface="Calibri"/>
              </a:rPr>
              <a:t>PI includes first and last name in combination with a list of other data elements, including DOB, SSN, SSID.</a:t>
            </a:r>
            <a:endParaRPr sz="1600">
              <a:solidFill>
                <a:schemeClr val="dk2"/>
              </a:solidFill>
              <a:latin typeface="Calibri"/>
              <a:ea typeface="Calibri"/>
              <a:cs typeface="Calibri"/>
              <a:sym typeface="Calibri"/>
            </a:endParaRPr>
          </a:p>
          <a:p>
            <a:pPr marL="1828800" lvl="2" indent="-330200" algn="l" rtl="0">
              <a:lnSpc>
                <a:spcPct val="115000"/>
              </a:lnSpc>
              <a:spcBef>
                <a:spcPts val="0"/>
              </a:spcBef>
              <a:spcAft>
                <a:spcPts val="0"/>
              </a:spcAft>
              <a:buClr>
                <a:schemeClr val="dk2"/>
              </a:buClr>
              <a:buSzPts val="1600"/>
              <a:buFont typeface="Calibri"/>
              <a:buChar char="■"/>
            </a:pPr>
            <a:r>
              <a:rPr lang="en-US" sz="1600">
                <a:solidFill>
                  <a:schemeClr val="dk2"/>
                </a:solidFill>
                <a:latin typeface="Calibri"/>
                <a:ea typeface="Calibri"/>
                <a:cs typeface="Calibri"/>
                <a:sym typeface="Calibri"/>
              </a:rPr>
              <a:t>Office of Chief Information Officer (OCIO) Policy 143, “IT Security Incident Communication.”  Report all IT security incidents to OCIO. </a:t>
            </a:r>
            <a:r>
              <a:rPr lang="en-US" sz="1600">
                <a:solidFill>
                  <a:schemeClr val="dk2"/>
                </a:solidFill>
                <a:uFill>
                  <a:noFill/>
                </a:uFill>
                <a:latin typeface="Calibri"/>
                <a:ea typeface="Calibri"/>
                <a:cs typeface="Calibri"/>
                <a:sym typeface="Calibri"/>
                <a:hlinkClick r:id="rId3"/>
              </a:rPr>
              <a:t> </a:t>
            </a:r>
            <a:r>
              <a:rPr lang="en-US" sz="1600" u="sng">
                <a:solidFill>
                  <a:schemeClr val="dk2"/>
                </a:solidFill>
                <a:latin typeface="Calibri"/>
                <a:ea typeface="Calibri"/>
                <a:cs typeface="Calibri"/>
                <a:sym typeface="Calibri"/>
                <a:hlinkClick r:id="rId3"/>
              </a:rPr>
              <a:t>https://ocio.wa.gov/policy/it-security-incident-communication</a:t>
            </a:r>
            <a:endParaRPr sz="1600" u="sng">
              <a:solidFill>
                <a:schemeClr val="dk2"/>
              </a:solidFill>
              <a:latin typeface="Calibri"/>
              <a:ea typeface="Calibri"/>
              <a:cs typeface="Calibri"/>
              <a:sym typeface="Calibri"/>
            </a:endParaRPr>
          </a:p>
          <a:p>
            <a:pPr marL="2286000" lvl="3" indent="-330200" algn="l" rtl="0">
              <a:lnSpc>
                <a:spcPct val="115000"/>
              </a:lnSpc>
              <a:spcBef>
                <a:spcPts val="0"/>
              </a:spcBef>
              <a:spcAft>
                <a:spcPts val="0"/>
              </a:spcAft>
              <a:buClr>
                <a:schemeClr val="dk2"/>
              </a:buClr>
              <a:buSzPts val="1600"/>
              <a:buFont typeface="Calibri"/>
              <a:buChar char="●"/>
            </a:pPr>
            <a:r>
              <a:rPr lang="en-US" sz="1600">
                <a:solidFill>
                  <a:schemeClr val="dk2"/>
                </a:solidFill>
                <a:latin typeface="Calibri"/>
                <a:ea typeface="Calibri"/>
                <a:cs typeface="Calibri"/>
                <a:sym typeface="Calibri"/>
              </a:rPr>
              <a:t>IT Security Incident: “Any unplanned or suspected event that could pose a threat to the integrity, availability or confidentiality of an Agency's, or the State’s, data or systems.”</a:t>
            </a:r>
            <a:endParaRPr sz="1600">
              <a:solidFill>
                <a:schemeClr val="dk2"/>
              </a:solidFill>
              <a:latin typeface="Calibri"/>
              <a:ea typeface="Calibri"/>
              <a:cs typeface="Calibri"/>
              <a:sym typeface="Calibri"/>
            </a:endParaRPr>
          </a:p>
          <a:p>
            <a:pPr marL="1828800" lvl="0" indent="0" algn="l" rtl="0">
              <a:lnSpc>
                <a:spcPct val="115000"/>
              </a:lnSpc>
              <a:spcBef>
                <a:spcPts val="1200"/>
              </a:spcBef>
              <a:spcAft>
                <a:spcPts val="800"/>
              </a:spcAft>
              <a:buNone/>
            </a:pPr>
            <a:endParaRPr sz="3100">
              <a:solidFill>
                <a:schemeClr val="dk2"/>
              </a:solidFill>
              <a:latin typeface="Open Sans"/>
              <a:ea typeface="Open Sans"/>
              <a:cs typeface="Open Sans"/>
              <a:sym typeface="Open Sans"/>
            </a:endParaRPr>
          </a:p>
        </p:txBody>
      </p:sp>
      <p:sp>
        <p:nvSpPr>
          <p:cNvPr id="417" name="Google Shape;417;p53"/>
          <p:cNvSpPr txBox="1"/>
          <p:nvPr/>
        </p:nvSpPr>
        <p:spPr>
          <a:xfrm>
            <a:off x="8613000" y="65880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DS</a:t>
            </a:r>
            <a:endParaRPr>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4"/>
          <p:cNvSpPr txBox="1">
            <a:spLocks noGrp="1"/>
          </p:cNvSpPr>
          <p:nvPr>
            <p:ph type="title" idx="4294967295"/>
          </p:nvPr>
        </p:nvSpPr>
        <p:spPr>
          <a:xfrm>
            <a:off x="818606" y="356836"/>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480"/>
              </a:spcBef>
              <a:spcAft>
                <a:spcPts val="0"/>
              </a:spcAft>
              <a:buNone/>
            </a:pPr>
            <a:r>
              <a:rPr lang="en-US" sz="3500">
                <a:latin typeface="Calibri"/>
                <a:ea typeface="Calibri"/>
                <a:cs typeface="Calibri"/>
                <a:sym typeface="Calibri"/>
              </a:rPr>
              <a:t>Accidental Breaches and Remediation</a:t>
            </a:r>
            <a:endParaRPr sz="4600">
              <a:latin typeface="Calibri"/>
              <a:ea typeface="Calibri"/>
              <a:cs typeface="Calibri"/>
              <a:sym typeface="Calibri"/>
            </a:endParaRPr>
          </a:p>
        </p:txBody>
      </p:sp>
      <p:sp>
        <p:nvSpPr>
          <p:cNvPr id="423" name="Google Shape;423;p54"/>
          <p:cNvSpPr txBox="1"/>
          <p:nvPr/>
        </p:nvSpPr>
        <p:spPr>
          <a:xfrm>
            <a:off x="2550428" y="3124415"/>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424" name="Google Shape;424;p54"/>
          <p:cNvSpPr txBox="1"/>
          <p:nvPr/>
        </p:nvSpPr>
        <p:spPr>
          <a:xfrm>
            <a:off x="2550426" y="4609927"/>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pic>
        <p:nvPicPr>
          <p:cNvPr id="425" name="Google Shape;425;p54"/>
          <p:cNvPicPr preferRelativeResize="0"/>
          <p:nvPr/>
        </p:nvPicPr>
        <p:blipFill>
          <a:blip r:embed="rId3">
            <a:alphaModFix/>
          </a:blip>
          <a:stretch>
            <a:fillRect/>
          </a:stretch>
        </p:blipFill>
        <p:spPr>
          <a:xfrm>
            <a:off x="1574901" y="2034725"/>
            <a:ext cx="6331824" cy="3847500"/>
          </a:xfrm>
          <a:prstGeom prst="rect">
            <a:avLst/>
          </a:prstGeom>
          <a:noFill/>
          <a:ln>
            <a:noFill/>
          </a:ln>
        </p:spPr>
      </p:pic>
      <p:sp>
        <p:nvSpPr>
          <p:cNvPr id="426" name="Google Shape;426;p54"/>
          <p:cNvSpPr txBox="1"/>
          <p:nvPr/>
        </p:nvSpPr>
        <p:spPr>
          <a:xfrm>
            <a:off x="8583000" y="64167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JW</a:t>
            </a: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ctrTitle" idx="4294967295"/>
          </p:nvPr>
        </p:nvSpPr>
        <p:spPr>
          <a:xfrm>
            <a:off x="1443038" y="71438"/>
            <a:ext cx="7239000" cy="1444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sz="4000"/>
              <a:t>Zoom Webinar Tips</a:t>
            </a:r>
            <a:endParaRPr sz="4000"/>
          </a:p>
        </p:txBody>
      </p:sp>
      <p:sp>
        <p:nvSpPr>
          <p:cNvPr id="140" name="Google Shape;140;p19"/>
          <p:cNvSpPr txBox="1"/>
          <p:nvPr/>
        </p:nvSpPr>
        <p:spPr>
          <a:xfrm>
            <a:off x="2550428" y="3124415"/>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141" name="Google Shape;141;p19"/>
          <p:cNvSpPr txBox="1"/>
          <p:nvPr/>
        </p:nvSpPr>
        <p:spPr>
          <a:xfrm>
            <a:off x="2550426" y="4609927"/>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142" name="Google Shape;142;p19"/>
          <p:cNvSpPr txBox="1"/>
          <p:nvPr/>
        </p:nvSpPr>
        <p:spPr>
          <a:xfrm>
            <a:off x="1295400" y="1600200"/>
            <a:ext cx="5273700" cy="59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000">
              <a:solidFill>
                <a:schemeClr val="dk2"/>
              </a:solidFill>
              <a:latin typeface="Calibri"/>
              <a:ea typeface="Calibri"/>
              <a:cs typeface="Calibri"/>
              <a:sym typeface="Calibri"/>
            </a:endParaRPr>
          </a:p>
          <a:p>
            <a:pPr marL="457200" lvl="0" indent="-457200" algn="l" rtl="0">
              <a:spcBef>
                <a:spcPts val="0"/>
              </a:spcBef>
              <a:spcAft>
                <a:spcPts val="0"/>
              </a:spcAft>
              <a:buClr>
                <a:schemeClr val="dk2"/>
              </a:buClr>
              <a:buSzPts val="4000"/>
              <a:buFont typeface="Calibri"/>
              <a:buChar char="●"/>
            </a:pPr>
            <a:r>
              <a:rPr lang="en-US" sz="4000">
                <a:solidFill>
                  <a:schemeClr val="dk2"/>
                </a:solidFill>
                <a:latin typeface="Calibri"/>
                <a:ea typeface="Calibri"/>
                <a:cs typeface="Calibri"/>
                <a:sym typeface="Calibri"/>
              </a:rPr>
              <a:t>Raise your hand feature</a:t>
            </a:r>
            <a:endParaRPr sz="4000">
              <a:solidFill>
                <a:schemeClr val="dk2"/>
              </a:solidFill>
              <a:latin typeface="Calibri"/>
              <a:ea typeface="Calibri"/>
              <a:cs typeface="Calibri"/>
              <a:sym typeface="Calibri"/>
            </a:endParaRPr>
          </a:p>
          <a:p>
            <a:pPr marL="457200" lvl="0" indent="-457200" algn="l" rtl="0">
              <a:spcBef>
                <a:spcPts val="0"/>
              </a:spcBef>
              <a:spcAft>
                <a:spcPts val="0"/>
              </a:spcAft>
              <a:buClr>
                <a:schemeClr val="dk2"/>
              </a:buClr>
              <a:buSzPts val="4000"/>
              <a:buFont typeface="Calibri"/>
              <a:buChar char="●"/>
            </a:pPr>
            <a:r>
              <a:rPr lang="en-US" sz="4000">
                <a:solidFill>
                  <a:schemeClr val="dk2"/>
                </a:solidFill>
                <a:latin typeface="Calibri"/>
                <a:ea typeface="Calibri"/>
                <a:cs typeface="Calibri"/>
                <a:sym typeface="Calibri"/>
              </a:rPr>
              <a:t>Use the Q&amp;A feature to post your questions </a:t>
            </a:r>
            <a:endParaRPr sz="4000">
              <a:solidFill>
                <a:schemeClr val="dk2"/>
              </a:solidFill>
              <a:latin typeface="Calibri"/>
              <a:ea typeface="Calibri"/>
              <a:cs typeface="Calibri"/>
              <a:sym typeface="Calibri"/>
            </a:endParaRPr>
          </a:p>
        </p:txBody>
      </p:sp>
      <p:pic>
        <p:nvPicPr>
          <p:cNvPr id="143" name="Google Shape;143;p19" descr="Let's See Who's Really Behind Covid 19 - Zoom Meme - Shut Up And ..."/>
          <p:cNvPicPr preferRelativeResize="0"/>
          <p:nvPr/>
        </p:nvPicPr>
        <p:blipFill>
          <a:blip r:embed="rId3">
            <a:alphaModFix/>
          </a:blip>
          <a:stretch>
            <a:fillRect/>
          </a:stretch>
        </p:blipFill>
        <p:spPr>
          <a:xfrm>
            <a:off x="6733150" y="1712987"/>
            <a:ext cx="2067050" cy="2458375"/>
          </a:xfrm>
          <a:prstGeom prst="rect">
            <a:avLst/>
          </a:prstGeom>
          <a:noFill/>
          <a:ln>
            <a:noFill/>
          </a:ln>
        </p:spPr>
      </p:pic>
      <p:sp>
        <p:nvSpPr>
          <p:cNvPr id="144" name="Google Shape;144;p19"/>
          <p:cNvSpPr txBox="1"/>
          <p:nvPr/>
        </p:nvSpPr>
        <p:spPr>
          <a:xfrm>
            <a:off x="8582100" y="63507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JW</a:t>
            </a: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5"/>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Emilee</a:t>
            </a:r>
            <a:endParaRPr>
              <a:latin typeface="Calibri"/>
              <a:ea typeface="Calibri"/>
              <a:cs typeface="Calibri"/>
              <a:sym typeface="Calibri"/>
            </a:endParaRPr>
          </a:p>
        </p:txBody>
      </p:sp>
      <p:sp>
        <p:nvSpPr>
          <p:cNvPr id="432" name="Google Shape;432;p55"/>
          <p:cNvSpPr txBox="1"/>
          <p:nvPr/>
        </p:nvSpPr>
        <p:spPr>
          <a:xfrm>
            <a:off x="1012850" y="1753400"/>
            <a:ext cx="7573200" cy="45339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chemeClr val="dk2"/>
              </a:buClr>
              <a:buSzPts val="2500"/>
              <a:buFont typeface="Calibri"/>
              <a:buChar char="●"/>
            </a:pPr>
            <a:r>
              <a:rPr lang="en-US" sz="2500">
                <a:solidFill>
                  <a:schemeClr val="dk2"/>
                </a:solidFill>
                <a:latin typeface="Calibri"/>
                <a:ea typeface="Calibri"/>
                <a:cs typeface="Calibri"/>
                <a:sym typeface="Calibri"/>
              </a:rPr>
              <a:t>Student Accounts tells a parent without a FERPA release on file that the student’s billing has changed because they dropped Chemistry 161 on September 10th. </a:t>
            </a: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457200" lvl="0" indent="-387350" algn="l" rtl="0">
              <a:spcBef>
                <a:spcPts val="0"/>
              </a:spcBef>
              <a:spcAft>
                <a:spcPts val="0"/>
              </a:spcAft>
              <a:buClr>
                <a:schemeClr val="dk2"/>
              </a:buClr>
              <a:buSzPts val="2500"/>
              <a:buFont typeface="Calibri"/>
              <a:buChar char="●"/>
            </a:pPr>
            <a:r>
              <a:rPr lang="en-US" sz="2500">
                <a:solidFill>
                  <a:schemeClr val="dk2"/>
                </a:solidFill>
                <a:latin typeface="Calibri"/>
                <a:ea typeface="Calibri"/>
                <a:cs typeface="Calibri"/>
                <a:sym typeface="Calibri"/>
              </a:rPr>
              <a:t>Mom, without a FERPA release, emails all instructors explaining that daughter is in in-patient therapy and needs them all to communicate directly with her moving forward. Instructors do so rather than going through proper channels and send Mom protected information about the student.</a:t>
            </a:r>
            <a:endParaRPr sz="2500">
              <a:solidFill>
                <a:schemeClr val="dk2"/>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6"/>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t>Jenny</a:t>
            </a:r>
            <a:endParaRPr/>
          </a:p>
        </p:txBody>
      </p:sp>
      <p:sp>
        <p:nvSpPr>
          <p:cNvPr id="438" name="Google Shape;438;p56"/>
          <p:cNvSpPr txBox="1"/>
          <p:nvPr/>
        </p:nvSpPr>
        <p:spPr>
          <a:xfrm>
            <a:off x="1392625" y="1931275"/>
            <a:ext cx="7160100" cy="44013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Spreadsheet of students’ information on multiple class rosters sent to all those students</a:t>
            </a:r>
            <a:endParaRPr sz="3000">
              <a:solidFill>
                <a:schemeClr val="dk2"/>
              </a:solidFill>
              <a:latin typeface="Calibri"/>
              <a:ea typeface="Calibri"/>
              <a:cs typeface="Calibri"/>
              <a:sym typeface="Calibri"/>
            </a:endParaRPr>
          </a:p>
          <a:p>
            <a:pPr marL="457200" lvl="0" indent="-419100" algn="l" rtl="0">
              <a:spcBef>
                <a:spcPts val="100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Incorrectly using mail-merge (sending another student’s FA/Workstudy info)</a:t>
            </a:r>
            <a:endParaRPr sz="3000">
              <a:solidFill>
                <a:schemeClr val="dk2"/>
              </a:solidFill>
              <a:latin typeface="Calibri"/>
              <a:ea typeface="Calibri"/>
              <a:cs typeface="Calibri"/>
              <a:sym typeface="Calibri"/>
            </a:endParaRPr>
          </a:p>
          <a:p>
            <a:pPr marL="457200" lvl="0" indent="-419100" algn="l" rtl="0">
              <a:spcBef>
                <a:spcPts val="1000"/>
              </a:spcBef>
              <a:spcAft>
                <a:spcPts val="1000"/>
              </a:spcAft>
              <a:buClr>
                <a:schemeClr val="dk2"/>
              </a:buClr>
              <a:buSzPts val="3000"/>
              <a:buFont typeface="Calibri"/>
              <a:buChar char="●"/>
            </a:pPr>
            <a:r>
              <a:rPr lang="en-US" sz="3000">
                <a:solidFill>
                  <a:schemeClr val="dk2"/>
                </a:solidFill>
                <a:latin typeface="Calibri"/>
                <a:ea typeface="Calibri"/>
                <a:cs typeface="Calibri"/>
                <a:sym typeface="Calibri"/>
              </a:rPr>
              <a:t>Sending a spreadsheet of multiple student’s information to a personal email address so they can work on it from home</a:t>
            </a:r>
            <a:endParaRPr sz="3000">
              <a:solidFill>
                <a:schemeClr val="dk2"/>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7"/>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Biljana</a:t>
            </a:r>
            <a:endParaRPr>
              <a:latin typeface="Calibri"/>
              <a:ea typeface="Calibri"/>
              <a:cs typeface="Calibri"/>
              <a:sym typeface="Calibri"/>
            </a:endParaRPr>
          </a:p>
        </p:txBody>
      </p:sp>
      <p:sp>
        <p:nvSpPr>
          <p:cNvPr id="444" name="Google Shape;444;p57"/>
          <p:cNvSpPr txBox="1"/>
          <p:nvPr/>
        </p:nvSpPr>
        <p:spPr>
          <a:xfrm>
            <a:off x="1102525" y="2014725"/>
            <a:ext cx="7752900" cy="3878700"/>
          </a:xfrm>
          <a:prstGeom prst="rect">
            <a:avLst/>
          </a:prstGeom>
          <a:noFill/>
          <a:ln>
            <a:noFill/>
          </a:ln>
        </p:spPr>
        <p:txBody>
          <a:bodyPr spcFirstLastPara="1" wrap="square" lIns="91425" tIns="91425" rIns="91425" bIns="91425" anchor="t" anchorCtr="0">
            <a:noAutofit/>
          </a:bodyPr>
          <a:lstStyle/>
          <a:p>
            <a:pPr marL="457200" lvl="0" indent="-425450" algn="l" rtl="0">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Have you ever replied-all?</a:t>
            </a:r>
            <a:endParaRPr sz="3100">
              <a:solidFill>
                <a:schemeClr val="dk2"/>
              </a:solidFill>
              <a:latin typeface="Calibri"/>
              <a:ea typeface="Calibri"/>
              <a:cs typeface="Calibri"/>
              <a:sym typeface="Calibri"/>
            </a:endParaRPr>
          </a:p>
          <a:p>
            <a:pPr marL="914400" lvl="1" indent="-425450" algn="l" rtl="0">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CC: or BCC:</a:t>
            </a:r>
            <a:endParaRPr sz="3100">
              <a:solidFill>
                <a:schemeClr val="dk2"/>
              </a:solidFill>
              <a:latin typeface="Calibri"/>
              <a:ea typeface="Calibri"/>
              <a:cs typeface="Calibri"/>
              <a:sym typeface="Calibri"/>
            </a:endParaRPr>
          </a:p>
          <a:p>
            <a:pPr marL="457200" lvl="0" indent="0" algn="l" rtl="0">
              <a:spcBef>
                <a:spcPts val="0"/>
              </a:spcBef>
              <a:spcAft>
                <a:spcPts val="0"/>
              </a:spcAft>
              <a:buNone/>
            </a:pPr>
            <a:endParaRPr sz="3100">
              <a:solidFill>
                <a:schemeClr val="dk2"/>
              </a:solidFill>
              <a:latin typeface="Calibri"/>
              <a:ea typeface="Calibri"/>
              <a:cs typeface="Calibri"/>
              <a:sym typeface="Calibri"/>
            </a:endParaRPr>
          </a:p>
          <a:p>
            <a:pPr marL="457200" lvl="0" indent="-425450" algn="l" rtl="0">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Auto filled email addresses</a:t>
            </a:r>
            <a:endParaRPr sz="3100">
              <a:solidFill>
                <a:schemeClr val="dk2"/>
              </a:solidFill>
              <a:latin typeface="Calibri"/>
              <a:ea typeface="Calibri"/>
              <a:cs typeface="Calibri"/>
              <a:sym typeface="Calibri"/>
            </a:endParaRPr>
          </a:p>
          <a:p>
            <a:pPr marL="457200" lvl="0" indent="0" algn="l" rtl="0">
              <a:spcBef>
                <a:spcPts val="0"/>
              </a:spcBef>
              <a:spcAft>
                <a:spcPts val="0"/>
              </a:spcAft>
              <a:buNone/>
            </a:pPr>
            <a:endParaRPr sz="3100">
              <a:solidFill>
                <a:schemeClr val="dk2"/>
              </a:solidFill>
              <a:latin typeface="Calibri"/>
              <a:ea typeface="Calibri"/>
              <a:cs typeface="Calibri"/>
              <a:sym typeface="Calibri"/>
            </a:endParaRPr>
          </a:p>
          <a:p>
            <a:pPr marL="457200" lvl="0" indent="-425450" algn="l" rtl="0">
              <a:spcBef>
                <a:spcPts val="0"/>
              </a:spcBef>
              <a:spcAft>
                <a:spcPts val="0"/>
              </a:spcAft>
              <a:buClr>
                <a:schemeClr val="dk2"/>
              </a:buClr>
              <a:buSzPts val="3100"/>
              <a:buFont typeface="Calibri"/>
              <a:buChar char="●"/>
            </a:pPr>
            <a:r>
              <a:rPr lang="en-US" sz="3100">
                <a:solidFill>
                  <a:schemeClr val="dk2"/>
                </a:solidFill>
                <a:latin typeface="Calibri"/>
                <a:ea typeface="Calibri"/>
                <a:cs typeface="Calibri"/>
                <a:sym typeface="Calibri"/>
              </a:rPr>
              <a:t>Dropbox without security settings, access, and roles</a:t>
            </a:r>
            <a:endParaRPr sz="3100">
              <a:solidFill>
                <a:schemeClr val="dk2"/>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8"/>
          <p:cNvSpPr txBox="1">
            <a:spLocks noGrp="1"/>
          </p:cNvSpPr>
          <p:nvPr>
            <p:ph type="title" idx="4294967295"/>
          </p:nvPr>
        </p:nvSpPr>
        <p:spPr>
          <a:xfrm>
            <a:off x="818606" y="356836"/>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480"/>
              </a:spcBef>
              <a:spcAft>
                <a:spcPts val="0"/>
              </a:spcAft>
              <a:buNone/>
            </a:pPr>
            <a:r>
              <a:rPr lang="en-US" sz="4200">
                <a:latin typeface="Calibri"/>
                <a:ea typeface="Calibri"/>
                <a:cs typeface="Calibri"/>
                <a:sym typeface="Calibri"/>
              </a:rPr>
              <a:t>Hot FERPA Topics</a:t>
            </a:r>
            <a:endParaRPr sz="5300">
              <a:latin typeface="Open Sans"/>
              <a:ea typeface="Open Sans"/>
              <a:cs typeface="Open Sans"/>
              <a:sym typeface="Open Sans"/>
            </a:endParaRPr>
          </a:p>
        </p:txBody>
      </p:sp>
      <p:sp>
        <p:nvSpPr>
          <p:cNvPr id="450" name="Google Shape;450;p58"/>
          <p:cNvSpPr txBox="1"/>
          <p:nvPr/>
        </p:nvSpPr>
        <p:spPr>
          <a:xfrm>
            <a:off x="2550428" y="3124415"/>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451" name="Google Shape;451;p58"/>
          <p:cNvSpPr txBox="1"/>
          <p:nvPr/>
        </p:nvSpPr>
        <p:spPr>
          <a:xfrm>
            <a:off x="2550426" y="4609927"/>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pic>
        <p:nvPicPr>
          <p:cNvPr id="452" name="Google Shape;452;p58"/>
          <p:cNvPicPr preferRelativeResize="0"/>
          <p:nvPr/>
        </p:nvPicPr>
        <p:blipFill>
          <a:blip r:embed="rId3">
            <a:alphaModFix/>
          </a:blip>
          <a:stretch>
            <a:fillRect/>
          </a:stretch>
        </p:blipFill>
        <p:spPr>
          <a:xfrm>
            <a:off x="1845600" y="1875175"/>
            <a:ext cx="5949000" cy="4456025"/>
          </a:xfrm>
          <a:prstGeom prst="rect">
            <a:avLst/>
          </a:prstGeom>
          <a:noFill/>
          <a:ln>
            <a:noFill/>
          </a:ln>
        </p:spPr>
      </p:pic>
      <p:sp>
        <p:nvSpPr>
          <p:cNvPr id="453" name="Google Shape;453;p58"/>
          <p:cNvSpPr txBox="1"/>
          <p:nvPr/>
        </p:nvSpPr>
        <p:spPr>
          <a:xfrm>
            <a:off x="8613000" y="6520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MM</a:t>
            </a: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9"/>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What COVID-19 Has Done to FERPA and Privacy...</a:t>
            </a:r>
            <a:endParaRPr>
              <a:latin typeface="Calibri"/>
              <a:ea typeface="Calibri"/>
              <a:cs typeface="Calibri"/>
              <a:sym typeface="Calibri"/>
            </a:endParaRPr>
          </a:p>
        </p:txBody>
      </p:sp>
      <p:sp>
        <p:nvSpPr>
          <p:cNvPr id="459" name="Google Shape;459;p59"/>
          <p:cNvSpPr txBox="1"/>
          <p:nvPr/>
        </p:nvSpPr>
        <p:spPr>
          <a:xfrm>
            <a:off x="8748000" y="6547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460" name="Google Shape;460;p59"/>
          <p:cNvSpPr txBox="1"/>
          <p:nvPr/>
        </p:nvSpPr>
        <p:spPr>
          <a:xfrm>
            <a:off x="8524200" y="6439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HBG</a:t>
            </a:r>
            <a:endParaRPr>
              <a:latin typeface="Verdana"/>
              <a:ea typeface="Verdana"/>
              <a:cs typeface="Verdana"/>
              <a:sym typeface="Verdana"/>
            </a:endParaRPr>
          </a:p>
        </p:txBody>
      </p:sp>
      <p:pic>
        <p:nvPicPr>
          <p:cNvPr id="461" name="Google Shape;461;p59"/>
          <p:cNvPicPr preferRelativeResize="0"/>
          <p:nvPr/>
        </p:nvPicPr>
        <p:blipFill>
          <a:blip r:embed="rId3">
            <a:alphaModFix/>
          </a:blip>
          <a:stretch>
            <a:fillRect/>
          </a:stretch>
        </p:blipFill>
        <p:spPr>
          <a:xfrm>
            <a:off x="2229475" y="1655675"/>
            <a:ext cx="4842774" cy="504502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0"/>
          <p:cNvSpPr txBox="1">
            <a:spLocks noGrp="1"/>
          </p:cNvSpPr>
          <p:nvPr>
            <p:ph type="body" idx="4294967295"/>
          </p:nvPr>
        </p:nvSpPr>
        <p:spPr>
          <a:xfrm>
            <a:off x="811700" y="1736725"/>
            <a:ext cx="8196300" cy="4357800"/>
          </a:xfrm>
          <a:prstGeom prst="rect">
            <a:avLst/>
          </a:prstGeom>
          <a:noFill/>
          <a:ln>
            <a:noFill/>
          </a:ln>
        </p:spPr>
        <p:txBody>
          <a:bodyPr spcFirstLastPara="1" wrap="square" lIns="91425" tIns="45700" rIns="91425" bIns="45700" anchor="t" anchorCtr="0">
            <a:noAutofit/>
          </a:bodyPr>
          <a:lstStyle/>
          <a:p>
            <a:pPr marL="457200" lvl="0" indent="-349250" algn="l" rtl="0">
              <a:spcBef>
                <a:spcPts val="480"/>
              </a:spcBef>
              <a:spcAft>
                <a:spcPts val="0"/>
              </a:spcAft>
              <a:buSzPts val="1900"/>
              <a:buFont typeface="Calibri"/>
              <a:buChar char="●"/>
            </a:pPr>
            <a:r>
              <a:rPr lang="en-US" sz="1900">
                <a:solidFill>
                  <a:schemeClr val="dk2"/>
                </a:solidFill>
                <a:latin typeface="Calibri"/>
                <a:ea typeface="Calibri"/>
                <a:cs typeface="Calibri"/>
                <a:sym typeface="Calibri"/>
              </a:rPr>
              <a:t>Order from AACRAO </a:t>
            </a:r>
            <a:endParaRPr sz="1900">
              <a:solidFill>
                <a:schemeClr val="dk2"/>
              </a:solidFill>
              <a:latin typeface="Calibri"/>
              <a:ea typeface="Calibri"/>
              <a:cs typeface="Calibri"/>
              <a:sym typeface="Calibri"/>
            </a:endParaRPr>
          </a:p>
          <a:p>
            <a:pPr marL="457200" lvl="0" indent="0" algn="l" rtl="0">
              <a:spcBef>
                <a:spcPts val="480"/>
              </a:spcBef>
              <a:spcAft>
                <a:spcPts val="0"/>
              </a:spcAft>
              <a:buNone/>
            </a:pPr>
            <a:r>
              <a:rPr lang="en-US" sz="1900">
                <a:solidFill>
                  <a:schemeClr val="dk2"/>
                </a:solidFill>
                <a:latin typeface="Calibri"/>
                <a:ea typeface="Calibri"/>
                <a:cs typeface="Calibri"/>
                <a:sym typeface="Calibri"/>
              </a:rPr>
              <a:t> </a:t>
            </a:r>
            <a:r>
              <a:rPr lang="en-US" sz="1600" u="sng">
                <a:solidFill>
                  <a:schemeClr val="dk2"/>
                </a:solidFill>
                <a:latin typeface="Calibri"/>
                <a:ea typeface="Calibri"/>
                <a:cs typeface="Calibri"/>
                <a:sym typeface="Calibri"/>
                <a:hlinkClick r:id="rId3"/>
              </a:rPr>
              <a:t>https://community.aacrao.org/CPBase__item?id=a1H1V000008cfErUAI</a:t>
            </a:r>
            <a:endParaRPr sz="2300">
              <a:solidFill>
                <a:schemeClr val="dk2"/>
              </a:solidFill>
              <a:latin typeface="Calibri"/>
              <a:ea typeface="Calibri"/>
              <a:cs typeface="Calibri"/>
              <a:sym typeface="Calibri"/>
            </a:endParaRPr>
          </a:p>
          <a:p>
            <a:pPr marL="457200" lvl="0" indent="0" algn="l" rtl="0">
              <a:spcBef>
                <a:spcPts val="480"/>
              </a:spcBef>
              <a:spcAft>
                <a:spcPts val="0"/>
              </a:spcAft>
              <a:buNone/>
            </a:pPr>
            <a:endParaRPr sz="1900">
              <a:solidFill>
                <a:schemeClr val="dk2"/>
              </a:solidFill>
              <a:latin typeface="Calibri"/>
              <a:ea typeface="Calibri"/>
              <a:cs typeface="Calibri"/>
              <a:sym typeface="Calibri"/>
            </a:endParaRPr>
          </a:p>
          <a:p>
            <a:pPr marL="457200" lvl="0" indent="107950" algn="l" rtl="0">
              <a:spcBef>
                <a:spcPts val="480"/>
              </a:spcBef>
              <a:spcAft>
                <a:spcPts val="0"/>
              </a:spcAft>
              <a:buSzPts val="1900"/>
              <a:buFont typeface="Calibri"/>
              <a:buChar char="●"/>
            </a:pPr>
            <a:r>
              <a:rPr lang="en-US" sz="1900">
                <a:solidFill>
                  <a:schemeClr val="dk2"/>
                </a:solidFill>
                <a:latin typeface="Calibri"/>
                <a:ea typeface="Calibri"/>
                <a:cs typeface="Calibri"/>
                <a:sym typeface="Calibri"/>
              </a:rPr>
              <a:t>Hot Topics:</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Remote work and FERPA</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Recent International and state </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      privacy law updates</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Recording students           </a:t>
            </a:r>
            <a:endParaRPr sz="1900">
              <a:solidFill>
                <a:schemeClr val="dk2"/>
              </a:solidFill>
              <a:latin typeface="Calibri"/>
              <a:ea typeface="Calibri"/>
              <a:cs typeface="Calibri"/>
              <a:sym typeface="Calibri"/>
            </a:endParaRPr>
          </a:p>
          <a:p>
            <a:pPr marL="457200" lvl="0" indent="107950" algn="l" rtl="0">
              <a:spcBef>
                <a:spcPts val="0"/>
              </a:spcBef>
              <a:spcAft>
                <a:spcPts val="0"/>
              </a:spcAft>
              <a:buSzPts val="1900"/>
              <a:buFont typeface="Calibri"/>
              <a:buChar char="●"/>
            </a:pPr>
            <a:r>
              <a:rPr lang="en-US" sz="1900" u="sng">
                <a:solidFill>
                  <a:schemeClr val="hlink"/>
                </a:solidFill>
                <a:latin typeface="Calibri"/>
                <a:ea typeface="Calibri"/>
                <a:cs typeface="Calibri"/>
                <a:sym typeface="Calibri"/>
                <a:hlinkClick r:id="rId4"/>
              </a:rPr>
              <a:t>US Dept of Education  FERPA &amp; </a:t>
            </a:r>
            <a:endParaRPr sz="1900">
              <a:solidFill>
                <a:schemeClr val="dk2"/>
              </a:solidFill>
              <a:latin typeface="Calibri"/>
              <a:ea typeface="Calibri"/>
              <a:cs typeface="Calibri"/>
              <a:sym typeface="Calibri"/>
            </a:endParaRPr>
          </a:p>
          <a:p>
            <a:pPr marL="0" lvl="0" indent="0" algn="l" rtl="0">
              <a:spcBef>
                <a:spcPts val="480"/>
              </a:spcBef>
              <a:spcAft>
                <a:spcPts val="0"/>
              </a:spcAft>
              <a:buNone/>
            </a:pPr>
            <a:r>
              <a:rPr lang="en-US" sz="1900">
                <a:solidFill>
                  <a:schemeClr val="dk2"/>
                </a:solidFill>
                <a:latin typeface="Calibri"/>
                <a:ea typeface="Calibri"/>
                <a:cs typeface="Calibri"/>
                <a:sym typeface="Calibri"/>
              </a:rPr>
              <a:t>                 </a:t>
            </a:r>
            <a:r>
              <a:rPr lang="en-US" sz="1900" u="sng">
                <a:solidFill>
                  <a:schemeClr val="hlink"/>
                </a:solidFill>
                <a:latin typeface="Calibri"/>
                <a:ea typeface="Calibri"/>
                <a:cs typeface="Calibri"/>
                <a:sym typeface="Calibri"/>
                <a:hlinkClick r:id="rId4"/>
              </a:rPr>
              <a:t>Coronavirus Disease (2019)</a:t>
            </a:r>
            <a:endParaRPr sz="1900">
              <a:solidFill>
                <a:schemeClr val="dk2"/>
              </a:solidFill>
              <a:latin typeface="Calibri"/>
              <a:ea typeface="Calibri"/>
              <a:cs typeface="Calibri"/>
              <a:sym typeface="Calibri"/>
            </a:endParaRPr>
          </a:p>
          <a:p>
            <a:pPr marL="571500" lvl="0" indent="-6350" algn="l" rtl="0">
              <a:spcBef>
                <a:spcPts val="480"/>
              </a:spcBef>
              <a:spcAft>
                <a:spcPts val="0"/>
              </a:spcAft>
              <a:buClr>
                <a:schemeClr val="dk2"/>
              </a:buClr>
              <a:buSzPts val="1900"/>
              <a:buFont typeface="Calibri"/>
              <a:buChar char="●"/>
            </a:pPr>
            <a:r>
              <a:rPr lang="en-US" sz="1900" u="sng">
                <a:solidFill>
                  <a:schemeClr val="dk2"/>
                </a:solidFill>
                <a:latin typeface="Calibri"/>
                <a:ea typeface="Calibri"/>
                <a:cs typeface="Calibri"/>
                <a:sym typeface="Calibri"/>
                <a:hlinkClick r:id="rId5"/>
              </a:rPr>
              <a:t>UW Privacy Resources Best </a:t>
            </a:r>
            <a:endParaRPr sz="1900">
              <a:solidFill>
                <a:schemeClr val="dk2"/>
              </a:solidFill>
              <a:latin typeface="Calibri"/>
              <a:ea typeface="Calibri"/>
              <a:cs typeface="Calibri"/>
              <a:sym typeface="Calibri"/>
            </a:endParaRPr>
          </a:p>
          <a:p>
            <a:pPr marL="0" lvl="0" indent="0" algn="l" rtl="0">
              <a:spcBef>
                <a:spcPts val="480"/>
              </a:spcBef>
              <a:spcAft>
                <a:spcPts val="0"/>
              </a:spcAft>
              <a:buNone/>
            </a:pPr>
            <a:r>
              <a:rPr lang="en-US" sz="1900">
                <a:solidFill>
                  <a:schemeClr val="dk2"/>
                </a:solidFill>
                <a:latin typeface="Calibri"/>
                <a:ea typeface="Calibri"/>
                <a:cs typeface="Calibri"/>
                <a:sym typeface="Calibri"/>
              </a:rPr>
              <a:t>                 </a:t>
            </a:r>
            <a:r>
              <a:rPr lang="en-US" sz="1900" u="sng">
                <a:solidFill>
                  <a:schemeClr val="dk2"/>
                </a:solidFill>
                <a:latin typeface="Calibri"/>
                <a:ea typeface="Calibri"/>
                <a:cs typeface="Calibri"/>
                <a:sym typeface="Calibri"/>
                <a:hlinkClick r:id="rId5"/>
              </a:rPr>
              <a:t>Practices for Live Streaming</a:t>
            </a:r>
            <a:endParaRPr sz="1900">
              <a:solidFill>
                <a:schemeClr val="dk2"/>
              </a:solidFill>
              <a:latin typeface="Calibri"/>
              <a:ea typeface="Calibri"/>
              <a:cs typeface="Calibri"/>
              <a:sym typeface="Calibri"/>
            </a:endParaRPr>
          </a:p>
          <a:p>
            <a:pPr marL="0" lvl="0" indent="0" algn="l" rtl="0">
              <a:spcBef>
                <a:spcPts val="480"/>
              </a:spcBef>
              <a:spcAft>
                <a:spcPts val="0"/>
              </a:spcAft>
              <a:buNone/>
            </a:pPr>
            <a:endParaRPr sz="1900">
              <a:solidFill>
                <a:schemeClr val="dk2"/>
              </a:solidFill>
              <a:latin typeface="Open Sans"/>
              <a:ea typeface="Open Sans"/>
              <a:cs typeface="Open Sans"/>
              <a:sym typeface="Open Sans"/>
            </a:endParaRPr>
          </a:p>
        </p:txBody>
      </p:sp>
      <p:sp>
        <p:nvSpPr>
          <p:cNvPr id="467" name="Google Shape;467;p60"/>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FERPA Guidelines-Classroom Zoom and Other Recordings</a:t>
            </a:r>
            <a:endParaRPr>
              <a:latin typeface="Calibri"/>
              <a:ea typeface="Calibri"/>
              <a:cs typeface="Calibri"/>
              <a:sym typeface="Calibri"/>
            </a:endParaRPr>
          </a:p>
        </p:txBody>
      </p:sp>
      <p:pic>
        <p:nvPicPr>
          <p:cNvPr id="468" name="Google Shape;468;p60"/>
          <p:cNvPicPr preferRelativeResize="0"/>
          <p:nvPr/>
        </p:nvPicPr>
        <p:blipFill>
          <a:blip r:embed="rId6">
            <a:alphaModFix/>
          </a:blip>
          <a:stretch>
            <a:fillRect/>
          </a:stretch>
        </p:blipFill>
        <p:spPr>
          <a:xfrm>
            <a:off x="5660875" y="2497500"/>
            <a:ext cx="2708724" cy="4063100"/>
          </a:xfrm>
          <a:prstGeom prst="rect">
            <a:avLst/>
          </a:prstGeom>
          <a:noFill/>
          <a:ln>
            <a:noFill/>
          </a:ln>
        </p:spPr>
      </p:pic>
      <p:sp>
        <p:nvSpPr>
          <p:cNvPr id="469" name="Google Shape;469;p60"/>
          <p:cNvSpPr txBox="1"/>
          <p:nvPr/>
        </p:nvSpPr>
        <p:spPr>
          <a:xfrm>
            <a:off x="8748000" y="6547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470" name="Google Shape;470;p60"/>
          <p:cNvSpPr txBox="1"/>
          <p:nvPr/>
        </p:nvSpPr>
        <p:spPr>
          <a:xfrm>
            <a:off x="8524200" y="6439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HBG</a:t>
            </a:r>
            <a:endParaRPr>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1"/>
          <p:cNvSpPr txBox="1">
            <a:spLocks noGrp="1"/>
          </p:cNvSpPr>
          <p:nvPr>
            <p:ph type="body" idx="4294967295"/>
          </p:nvPr>
        </p:nvSpPr>
        <p:spPr>
          <a:xfrm>
            <a:off x="811700" y="1736725"/>
            <a:ext cx="8196300" cy="4357800"/>
          </a:xfrm>
          <a:prstGeom prst="rect">
            <a:avLst/>
          </a:prstGeom>
          <a:noFill/>
          <a:ln>
            <a:noFill/>
          </a:ln>
        </p:spPr>
        <p:txBody>
          <a:bodyPr spcFirstLastPara="1" wrap="square" lIns="91425" tIns="45700" rIns="91425" bIns="45700" anchor="t" anchorCtr="0">
            <a:noAutofit/>
          </a:bodyPr>
          <a:lstStyle/>
          <a:p>
            <a:pPr marL="342900" lvl="0" indent="-323850" algn="l" rtl="0">
              <a:lnSpc>
                <a:spcPct val="112500"/>
              </a:lnSpc>
              <a:spcBef>
                <a:spcPts val="0"/>
              </a:spcBef>
              <a:spcAft>
                <a:spcPts val="0"/>
              </a:spcAft>
              <a:buSzPts val="2100"/>
              <a:buFont typeface="Calibri"/>
              <a:buChar char="•"/>
            </a:pPr>
            <a:r>
              <a:rPr lang="en-US" sz="2100">
                <a:solidFill>
                  <a:schemeClr val="dk2"/>
                </a:solidFill>
                <a:highlight>
                  <a:srgbClr val="FFFFFF"/>
                </a:highlight>
                <a:latin typeface="Calibri"/>
                <a:ea typeface="Calibri"/>
                <a:cs typeface="Calibri"/>
                <a:sym typeface="Calibri"/>
              </a:rPr>
              <a:t>“FERPA is an area where widespread confusion remains, and this clarification will give local school leaders and law enforcement the tools they need to protect student privacy while ensuring the health and safety of students and others in the school community."  </a:t>
            </a:r>
            <a:r>
              <a:rPr lang="en-US" sz="2100" i="1">
                <a:solidFill>
                  <a:schemeClr val="dk2"/>
                </a:solidFill>
                <a:highlight>
                  <a:srgbClr val="FFFFFF"/>
                </a:highlight>
                <a:latin typeface="Calibri"/>
                <a:ea typeface="Calibri"/>
                <a:cs typeface="Calibri"/>
                <a:sym typeface="Calibri"/>
              </a:rPr>
              <a:t>U.S. Secretary of Education Betsy DeVos</a:t>
            </a:r>
            <a:endParaRPr sz="2100" i="1">
              <a:solidFill>
                <a:schemeClr val="dk2"/>
              </a:solidFill>
              <a:highlight>
                <a:srgbClr val="FFFFFF"/>
              </a:highlight>
              <a:latin typeface="Calibri"/>
              <a:ea typeface="Calibri"/>
              <a:cs typeface="Calibri"/>
              <a:sym typeface="Calibri"/>
            </a:endParaRPr>
          </a:p>
          <a:p>
            <a:pPr marL="342900" lvl="0" indent="0" algn="l" rtl="0">
              <a:lnSpc>
                <a:spcPct val="112500"/>
              </a:lnSpc>
              <a:spcBef>
                <a:spcPts val="800"/>
              </a:spcBef>
              <a:spcAft>
                <a:spcPts val="0"/>
              </a:spcAft>
              <a:buNone/>
            </a:pPr>
            <a:endParaRPr sz="2100">
              <a:solidFill>
                <a:schemeClr val="dk2"/>
              </a:solidFill>
              <a:highlight>
                <a:srgbClr val="FFFFFF"/>
              </a:highlight>
              <a:latin typeface="Calibri"/>
              <a:ea typeface="Calibri"/>
              <a:cs typeface="Calibri"/>
              <a:sym typeface="Calibri"/>
            </a:endParaRPr>
          </a:p>
          <a:p>
            <a:pPr marL="342900" lvl="0" indent="-323850" algn="l" rtl="0">
              <a:lnSpc>
                <a:spcPct val="112500"/>
              </a:lnSpc>
              <a:spcBef>
                <a:spcPts val="800"/>
              </a:spcBef>
              <a:spcAft>
                <a:spcPts val="0"/>
              </a:spcAft>
              <a:buSzPts val="2100"/>
              <a:buFont typeface="Calibri"/>
              <a:buChar char="•"/>
            </a:pPr>
            <a:r>
              <a:rPr lang="en-US" sz="2100">
                <a:solidFill>
                  <a:schemeClr val="dk2"/>
                </a:solidFill>
                <a:latin typeface="Calibri"/>
                <a:ea typeface="Calibri"/>
                <a:cs typeface="Calibri"/>
                <a:sym typeface="Calibri"/>
              </a:rPr>
              <a:t>School Resource Officers, School Law Enforcement Units, and the Family Educational Rights and Privacy Act (FERPA)  - February 2019</a:t>
            </a:r>
            <a:endParaRPr sz="2100">
              <a:solidFill>
                <a:schemeClr val="dk2"/>
              </a:solidFill>
              <a:latin typeface="Calibri"/>
              <a:ea typeface="Calibri"/>
              <a:cs typeface="Calibri"/>
              <a:sym typeface="Calibri"/>
            </a:endParaRPr>
          </a:p>
          <a:p>
            <a:pPr marL="0" lvl="0" indent="0" algn="l" rtl="0">
              <a:lnSpc>
                <a:spcPct val="112500"/>
              </a:lnSpc>
              <a:spcBef>
                <a:spcPts val="800"/>
              </a:spcBef>
              <a:spcAft>
                <a:spcPts val="0"/>
              </a:spcAft>
              <a:buNone/>
            </a:pPr>
            <a:endParaRPr sz="2100">
              <a:solidFill>
                <a:schemeClr val="dk2"/>
              </a:solidFill>
              <a:highlight>
                <a:srgbClr val="FFFFFF"/>
              </a:highlight>
              <a:latin typeface="Calibri"/>
              <a:ea typeface="Calibri"/>
              <a:cs typeface="Calibri"/>
              <a:sym typeface="Calibri"/>
            </a:endParaRPr>
          </a:p>
          <a:p>
            <a:pPr marL="342900" lvl="0" indent="-323850" algn="l" rtl="0">
              <a:spcBef>
                <a:spcPts val="800"/>
              </a:spcBef>
              <a:spcAft>
                <a:spcPts val="0"/>
              </a:spcAft>
              <a:buSzPts val="2100"/>
              <a:buFont typeface="Calibri"/>
              <a:buChar char="•"/>
            </a:pPr>
            <a:r>
              <a:rPr lang="en-US" sz="2100" u="sng">
                <a:solidFill>
                  <a:schemeClr val="dk2"/>
                </a:solidFill>
                <a:latin typeface="Calibri"/>
                <a:ea typeface="Calibri"/>
                <a:cs typeface="Calibri"/>
                <a:sym typeface="Calibri"/>
                <a:hlinkClick r:id="rId3"/>
              </a:rPr>
              <a:t>https://studentprivacy.ed.gov/resources/school-resource-officers-school-law-enforcement-units-and-ferpa</a:t>
            </a:r>
            <a:endParaRPr sz="2100">
              <a:solidFill>
                <a:schemeClr val="dk2"/>
              </a:solidFill>
              <a:latin typeface="Calibri"/>
              <a:ea typeface="Calibri"/>
              <a:cs typeface="Calibri"/>
              <a:sym typeface="Calibri"/>
            </a:endParaRPr>
          </a:p>
          <a:p>
            <a:pPr marL="342900" lvl="0" indent="0" algn="l" rtl="0">
              <a:spcBef>
                <a:spcPts val="480"/>
              </a:spcBef>
              <a:spcAft>
                <a:spcPts val="0"/>
              </a:spcAft>
              <a:buNone/>
            </a:pPr>
            <a:endParaRPr sz="1800">
              <a:solidFill>
                <a:schemeClr val="dk2"/>
              </a:solidFill>
              <a:latin typeface="Open Sans"/>
              <a:ea typeface="Open Sans"/>
              <a:cs typeface="Open Sans"/>
              <a:sym typeface="Open Sans"/>
            </a:endParaRPr>
          </a:p>
        </p:txBody>
      </p:sp>
      <p:sp>
        <p:nvSpPr>
          <p:cNvPr id="476" name="Google Shape;476;p61"/>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FERPA AND SCHOOL SAFETY</a:t>
            </a:r>
            <a:endParaRPr>
              <a:latin typeface="Calibri"/>
              <a:ea typeface="Calibri"/>
              <a:cs typeface="Calibri"/>
              <a:sym typeface="Calibri"/>
            </a:endParaRPr>
          </a:p>
        </p:txBody>
      </p:sp>
      <p:sp>
        <p:nvSpPr>
          <p:cNvPr id="477" name="Google Shape;477;p61"/>
          <p:cNvSpPr txBox="1"/>
          <p:nvPr/>
        </p:nvSpPr>
        <p:spPr>
          <a:xfrm>
            <a:off x="8491500" y="6439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HBG</a:t>
            </a:r>
            <a:endParaRPr>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2"/>
          <p:cNvSpPr txBox="1">
            <a:spLocks noGrp="1"/>
          </p:cNvSpPr>
          <p:nvPr>
            <p:ph type="body" idx="4294967295"/>
          </p:nvPr>
        </p:nvSpPr>
        <p:spPr>
          <a:xfrm>
            <a:off x="1192705" y="1948355"/>
            <a:ext cx="7548600" cy="47049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US" sz="3200">
                <a:solidFill>
                  <a:schemeClr val="dk2"/>
                </a:solidFill>
                <a:latin typeface="Calibri"/>
                <a:ea typeface="Calibri"/>
                <a:cs typeface="Calibri"/>
                <a:sym typeface="Calibri"/>
              </a:rPr>
              <a:t>Ask yourself the “W” questions:</a:t>
            </a:r>
            <a:endParaRPr sz="3200">
              <a:solidFill>
                <a:schemeClr val="dk2"/>
              </a:solidFill>
              <a:latin typeface="Calibri"/>
              <a:ea typeface="Calibri"/>
              <a:cs typeface="Calibri"/>
              <a:sym typeface="Calibri"/>
            </a:endParaRPr>
          </a:p>
          <a:p>
            <a:pPr marL="742950" lvl="1" indent="-304800" algn="l" rtl="0">
              <a:spcBef>
                <a:spcPts val="48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Why am I being asked to release student data?</a:t>
            </a:r>
            <a:endParaRPr sz="2800">
              <a:solidFill>
                <a:schemeClr val="dk2"/>
              </a:solidFill>
              <a:latin typeface="Calibri"/>
              <a:ea typeface="Calibri"/>
              <a:cs typeface="Calibri"/>
              <a:sym typeface="Calibri"/>
            </a:endParaRPr>
          </a:p>
          <a:p>
            <a:pPr marL="742950" lvl="1" indent="-304800" algn="l" rtl="0">
              <a:spcBef>
                <a:spcPts val="48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Who is asking?</a:t>
            </a:r>
            <a:endParaRPr sz="2800">
              <a:solidFill>
                <a:schemeClr val="dk2"/>
              </a:solidFill>
              <a:latin typeface="Calibri"/>
              <a:ea typeface="Calibri"/>
              <a:cs typeface="Calibri"/>
              <a:sym typeface="Calibri"/>
            </a:endParaRPr>
          </a:p>
          <a:p>
            <a:pPr marL="742950" lvl="1" indent="-304800" algn="l" rtl="0">
              <a:spcBef>
                <a:spcPts val="48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What student release is needed?</a:t>
            </a:r>
            <a:endParaRPr sz="2800">
              <a:solidFill>
                <a:schemeClr val="dk2"/>
              </a:solidFill>
              <a:latin typeface="Calibri"/>
              <a:ea typeface="Calibri"/>
              <a:cs typeface="Calibri"/>
              <a:sym typeface="Calibri"/>
            </a:endParaRPr>
          </a:p>
          <a:p>
            <a:pPr marL="742950" lvl="1" indent="-304800" algn="l" rtl="0">
              <a:spcBef>
                <a:spcPts val="48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What determines that this is a student record?</a:t>
            </a:r>
            <a:endParaRPr sz="2800">
              <a:solidFill>
                <a:schemeClr val="dk2"/>
              </a:solidFill>
              <a:latin typeface="Calibri"/>
              <a:ea typeface="Calibri"/>
              <a:cs typeface="Calibri"/>
              <a:sym typeface="Calibri"/>
            </a:endParaRPr>
          </a:p>
          <a:p>
            <a:pPr marL="742950" lvl="1" indent="-304800" algn="l" rtl="0">
              <a:spcBef>
                <a:spcPts val="48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What is the record being requested?</a:t>
            </a:r>
            <a:endParaRPr sz="2800">
              <a:solidFill>
                <a:schemeClr val="dk2"/>
              </a:solidFill>
              <a:latin typeface="Calibri"/>
              <a:ea typeface="Calibri"/>
              <a:cs typeface="Calibri"/>
              <a:sym typeface="Calibri"/>
            </a:endParaRPr>
          </a:p>
          <a:p>
            <a:pPr marL="742950" lvl="1" indent="-304800" algn="l" rtl="0">
              <a:spcBef>
                <a:spcPts val="48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Where is this student record going?</a:t>
            </a:r>
            <a:endParaRPr sz="2800">
              <a:solidFill>
                <a:schemeClr val="dk2"/>
              </a:solidFill>
              <a:latin typeface="Calibri"/>
              <a:ea typeface="Calibri"/>
              <a:cs typeface="Calibri"/>
              <a:sym typeface="Calibri"/>
            </a:endParaRPr>
          </a:p>
          <a:p>
            <a:pPr marL="742950" lvl="1" indent="-304800" algn="l" rtl="0">
              <a:spcBef>
                <a:spcPts val="48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Where do I need to record that it was released?</a:t>
            </a:r>
            <a:endParaRPr sz="2800">
              <a:solidFill>
                <a:schemeClr val="dk2"/>
              </a:solidFill>
              <a:latin typeface="Calibri"/>
              <a:ea typeface="Calibri"/>
              <a:cs typeface="Calibri"/>
              <a:sym typeface="Calibri"/>
            </a:endParaRPr>
          </a:p>
        </p:txBody>
      </p:sp>
      <p:sp>
        <p:nvSpPr>
          <p:cNvPr id="483" name="Google Shape;483;p62"/>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Considering Releasing Student Data?</a:t>
            </a:r>
            <a:endParaRPr>
              <a:latin typeface="Calibri"/>
              <a:ea typeface="Calibri"/>
              <a:cs typeface="Calibri"/>
              <a:sym typeface="Calibri"/>
            </a:endParaRPr>
          </a:p>
        </p:txBody>
      </p:sp>
      <p:sp>
        <p:nvSpPr>
          <p:cNvPr id="484" name="Google Shape;484;p62"/>
          <p:cNvSpPr txBox="1"/>
          <p:nvPr/>
        </p:nvSpPr>
        <p:spPr>
          <a:xfrm>
            <a:off x="8610000" y="65928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HBG</a:t>
            </a:r>
            <a:endParaRPr>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3"/>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23850" algn="l" rtl="0">
              <a:spcBef>
                <a:spcPts val="0"/>
              </a:spcBef>
              <a:spcAft>
                <a:spcPts val="0"/>
              </a:spcAft>
              <a:buSzPts val="2100"/>
              <a:buFont typeface="Calibri"/>
              <a:buChar char="•"/>
            </a:pPr>
            <a:r>
              <a:rPr lang="en-US" sz="2600">
                <a:solidFill>
                  <a:schemeClr val="dk2"/>
                </a:solidFill>
                <a:latin typeface="Calibri"/>
                <a:ea typeface="Calibri"/>
                <a:cs typeface="Calibri"/>
                <a:sym typeface="Calibri"/>
              </a:rPr>
              <a:t>You are </a:t>
            </a:r>
            <a:r>
              <a:rPr lang="en-US" sz="2600" i="1">
                <a:solidFill>
                  <a:schemeClr val="dk2"/>
                </a:solidFill>
                <a:latin typeface="Calibri"/>
                <a:ea typeface="Calibri"/>
                <a:cs typeface="Calibri"/>
                <a:sym typeface="Calibri"/>
              </a:rPr>
              <a:t>never </a:t>
            </a:r>
            <a:r>
              <a:rPr lang="en-US" sz="2600">
                <a:solidFill>
                  <a:schemeClr val="dk2"/>
                </a:solidFill>
                <a:latin typeface="Calibri"/>
                <a:ea typeface="Calibri"/>
                <a:cs typeface="Calibri"/>
                <a:sym typeface="Calibri"/>
              </a:rPr>
              <a:t>obligated to give out FERPA protected information.</a:t>
            </a:r>
            <a:endParaRPr sz="2600">
              <a:solidFill>
                <a:schemeClr val="dk2"/>
              </a:solidFill>
              <a:latin typeface="Calibri"/>
              <a:ea typeface="Calibri"/>
              <a:cs typeface="Calibri"/>
              <a:sym typeface="Calibri"/>
            </a:endParaRPr>
          </a:p>
          <a:p>
            <a:pPr marL="342900" lvl="0" indent="-323850" algn="l" rtl="0">
              <a:spcBef>
                <a:spcPts val="480"/>
              </a:spcBef>
              <a:spcAft>
                <a:spcPts val="0"/>
              </a:spcAft>
              <a:buSzPts val="2100"/>
              <a:buFont typeface="Calibri"/>
              <a:buChar char="•"/>
            </a:pPr>
            <a:r>
              <a:rPr lang="en-US" sz="2600">
                <a:solidFill>
                  <a:schemeClr val="dk2"/>
                </a:solidFill>
                <a:latin typeface="Calibri"/>
                <a:ea typeface="Calibri"/>
                <a:cs typeface="Calibri"/>
                <a:sym typeface="Calibri"/>
              </a:rPr>
              <a:t>FERPA law states that schools have up to 45 days to provide students with access to their information and this does not require the information to be copied and released, but just to make the information visible to review.</a:t>
            </a:r>
            <a:endParaRPr sz="2600">
              <a:solidFill>
                <a:schemeClr val="dk2"/>
              </a:solidFill>
              <a:latin typeface="Calibri"/>
              <a:ea typeface="Calibri"/>
              <a:cs typeface="Calibri"/>
              <a:sym typeface="Calibri"/>
            </a:endParaRPr>
          </a:p>
          <a:p>
            <a:pPr marL="342900" lvl="0" indent="-323850" algn="l" rtl="0">
              <a:spcBef>
                <a:spcPts val="480"/>
              </a:spcBef>
              <a:spcAft>
                <a:spcPts val="0"/>
              </a:spcAft>
              <a:buSzPts val="2100"/>
              <a:buFont typeface="Calibri"/>
              <a:buChar char="•"/>
            </a:pPr>
            <a:r>
              <a:rPr lang="en-US" sz="2600">
                <a:solidFill>
                  <a:schemeClr val="dk2"/>
                </a:solidFill>
                <a:latin typeface="Calibri"/>
                <a:ea typeface="Calibri"/>
                <a:cs typeface="Calibri"/>
                <a:sym typeface="Calibri"/>
              </a:rPr>
              <a:t>The more pressure you are receiving to release information, the more you want to assume that the person asking does not have the right to access the student’s information.</a:t>
            </a:r>
            <a:endParaRPr sz="2600">
              <a:solidFill>
                <a:schemeClr val="dk2"/>
              </a:solidFill>
              <a:latin typeface="Calibri"/>
              <a:ea typeface="Calibri"/>
              <a:cs typeface="Calibri"/>
              <a:sym typeface="Calibri"/>
            </a:endParaRPr>
          </a:p>
        </p:txBody>
      </p:sp>
      <p:sp>
        <p:nvSpPr>
          <p:cNvPr id="490" name="Google Shape;490;p63"/>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When in Doubt, Don’t Give It Out</a:t>
            </a:r>
            <a:endParaRPr>
              <a:latin typeface="Calibri"/>
              <a:ea typeface="Calibri"/>
              <a:cs typeface="Calibri"/>
              <a:sym typeface="Calibri"/>
            </a:endParaRPr>
          </a:p>
        </p:txBody>
      </p:sp>
      <p:sp>
        <p:nvSpPr>
          <p:cNvPr id="491" name="Google Shape;491;p63"/>
          <p:cNvSpPr txBox="1"/>
          <p:nvPr/>
        </p:nvSpPr>
        <p:spPr>
          <a:xfrm>
            <a:off x="8505000" y="6493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HBG</a:t>
            </a:r>
            <a:endParaRPr>
              <a:latin typeface="Verdana"/>
              <a:ea typeface="Verdana"/>
              <a:cs typeface="Verdana"/>
              <a:sym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4"/>
          <p:cNvSpPr txBox="1">
            <a:spLocks noGrp="1"/>
          </p:cNvSpPr>
          <p:nvPr>
            <p:ph type="body" idx="4294967295"/>
          </p:nvPr>
        </p:nvSpPr>
        <p:spPr>
          <a:xfrm>
            <a:off x="811705" y="20415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Calibri"/>
              <a:buChar char="•"/>
            </a:pPr>
            <a:r>
              <a:rPr lang="en-US">
                <a:solidFill>
                  <a:schemeClr val="dk2"/>
                </a:solidFill>
                <a:latin typeface="Calibri"/>
                <a:ea typeface="Calibri"/>
                <a:cs typeface="Calibri"/>
                <a:sym typeface="Calibri"/>
              </a:rPr>
              <a:t>Before releasing data, consider:</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Educational Record?</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Student?</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Signature required?</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Must vs. may: do I have to release?</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School official: do they provide a service to institution?</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Need to know: job-related?</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Is this directory information? Opt-out in place?</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Institutional policies and procedures?</a:t>
            </a:r>
            <a:endParaRPr>
              <a:solidFill>
                <a:schemeClr val="dk2"/>
              </a:solidFill>
              <a:latin typeface="Calibri"/>
              <a:ea typeface="Calibri"/>
              <a:cs typeface="Calibri"/>
              <a:sym typeface="Calibri"/>
            </a:endParaRPr>
          </a:p>
        </p:txBody>
      </p:sp>
      <p:sp>
        <p:nvSpPr>
          <p:cNvPr id="497" name="Google Shape;497;p64"/>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When in Doubt, Don’t Give It Out</a:t>
            </a:r>
            <a:endParaRPr>
              <a:latin typeface="Calibri"/>
              <a:ea typeface="Calibri"/>
              <a:cs typeface="Calibri"/>
              <a:sym typeface="Calibri"/>
            </a:endParaRPr>
          </a:p>
        </p:txBody>
      </p:sp>
      <p:pic>
        <p:nvPicPr>
          <p:cNvPr id="498" name="Google Shape;498;p64"/>
          <p:cNvPicPr preferRelativeResize="0"/>
          <p:nvPr/>
        </p:nvPicPr>
        <p:blipFill>
          <a:blip r:embed="rId3">
            <a:alphaModFix/>
          </a:blip>
          <a:stretch>
            <a:fillRect/>
          </a:stretch>
        </p:blipFill>
        <p:spPr>
          <a:xfrm>
            <a:off x="6823850" y="2408350"/>
            <a:ext cx="1869674" cy="1317650"/>
          </a:xfrm>
          <a:prstGeom prst="rect">
            <a:avLst/>
          </a:prstGeom>
          <a:noFill/>
          <a:ln>
            <a:noFill/>
          </a:ln>
        </p:spPr>
      </p:pic>
      <p:sp>
        <p:nvSpPr>
          <p:cNvPr id="499" name="Google Shape;499;p64"/>
          <p:cNvSpPr txBox="1"/>
          <p:nvPr/>
        </p:nvSpPr>
        <p:spPr>
          <a:xfrm>
            <a:off x="8464500" y="6520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HBG</a:t>
            </a:r>
            <a:endParaRPr>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body" idx="4294967295"/>
          </p:nvPr>
        </p:nvSpPr>
        <p:spPr>
          <a:xfrm>
            <a:off x="9641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US">
                <a:solidFill>
                  <a:schemeClr val="dk2"/>
                </a:solidFill>
                <a:latin typeface="Calibri"/>
                <a:ea typeface="Calibri"/>
                <a:cs typeface="Calibri"/>
                <a:sym typeface="Calibri"/>
              </a:rPr>
              <a:t>Why did the chicken cross the road?  </a:t>
            </a:r>
            <a:endParaRPr>
              <a:solidFill>
                <a:schemeClr val="dk2"/>
              </a:solidFill>
              <a:latin typeface="Calibri"/>
              <a:ea typeface="Calibri"/>
              <a:cs typeface="Calibri"/>
              <a:sym typeface="Calibri"/>
            </a:endParaRPr>
          </a:p>
          <a:p>
            <a:pPr marL="0" lvl="0" indent="0" algn="l" rtl="0">
              <a:spcBef>
                <a:spcPts val="0"/>
              </a:spcBef>
              <a:spcAft>
                <a:spcPts val="0"/>
              </a:spcAft>
              <a:buClr>
                <a:srgbClr val="4B2E83"/>
              </a:buClr>
              <a:buSzPts val="2400"/>
              <a:buFont typeface="Merriweather Sans"/>
              <a:buNone/>
            </a:pPr>
            <a:r>
              <a:rPr lang="en-US" sz="2500">
                <a:solidFill>
                  <a:schemeClr val="dk2"/>
                </a:solidFill>
                <a:latin typeface="Calibri"/>
                <a:ea typeface="Calibri"/>
                <a:cs typeface="Calibri"/>
                <a:sym typeface="Calibri"/>
              </a:rPr>
              <a:t>      </a:t>
            </a:r>
            <a:r>
              <a:rPr lang="en-US" sz="2500">
                <a:solidFill>
                  <a:srgbClr val="0062AC"/>
                </a:solidFill>
                <a:latin typeface="Calibri"/>
                <a:ea typeface="Calibri"/>
                <a:cs typeface="Calibri"/>
                <a:sym typeface="Calibri"/>
              </a:rPr>
              <a:t>Sorry, I can’t tell you without a release!</a:t>
            </a:r>
            <a:endParaRPr sz="2500">
              <a:solidFill>
                <a:srgbClr val="0062AC"/>
              </a:solidFill>
              <a:latin typeface="Calibri"/>
              <a:ea typeface="Calibri"/>
              <a:cs typeface="Calibri"/>
              <a:sym typeface="Calibri"/>
            </a:endParaRPr>
          </a:p>
          <a:p>
            <a:pPr marL="0" lvl="0" indent="0" algn="l" rtl="0">
              <a:spcBef>
                <a:spcPts val="0"/>
              </a:spcBef>
              <a:spcAft>
                <a:spcPts val="0"/>
              </a:spcAft>
              <a:buClr>
                <a:srgbClr val="4B2E83"/>
              </a:buClr>
              <a:buSzPts val="2400"/>
              <a:buNone/>
            </a:pPr>
            <a:endParaRPr>
              <a:solidFill>
                <a:schemeClr val="dk2"/>
              </a:solidFill>
              <a:latin typeface="Open Sans"/>
              <a:ea typeface="Open Sans"/>
              <a:cs typeface="Open Sans"/>
              <a:sym typeface="Open Sans"/>
            </a:endParaRPr>
          </a:p>
          <a:p>
            <a:pPr marL="342900" lvl="0" indent="-190500" algn="l" rtl="0">
              <a:spcBef>
                <a:spcPts val="480"/>
              </a:spcBef>
              <a:spcAft>
                <a:spcPts val="0"/>
              </a:spcAft>
              <a:buClr>
                <a:srgbClr val="4B2E83"/>
              </a:buClr>
              <a:buSzPts val="2400"/>
              <a:buFont typeface="Merriweather Sans"/>
              <a:buNone/>
            </a:pPr>
            <a:endParaRPr/>
          </a:p>
        </p:txBody>
      </p:sp>
      <p:sp>
        <p:nvSpPr>
          <p:cNvPr id="150" name="Google Shape;150;p20"/>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sz="4100">
                <a:latin typeface="Calibri"/>
                <a:ea typeface="Calibri"/>
                <a:cs typeface="Calibri"/>
                <a:sym typeface="Calibri"/>
              </a:rPr>
              <a:t>Your Questions?</a:t>
            </a:r>
            <a:endParaRPr sz="4100">
              <a:latin typeface="Calibri"/>
              <a:ea typeface="Calibri"/>
              <a:cs typeface="Calibri"/>
              <a:sym typeface="Calibri"/>
            </a:endParaRPr>
          </a:p>
        </p:txBody>
      </p:sp>
      <p:sp>
        <p:nvSpPr>
          <p:cNvPr id="151" name="Google Shape;151;p20"/>
          <p:cNvSpPr txBox="1"/>
          <p:nvPr/>
        </p:nvSpPr>
        <p:spPr>
          <a:xfrm>
            <a:off x="5238000" y="2399875"/>
            <a:ext cx="3617400" cy="417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B2E83"/>
              </a:buClr>
              <a:buSzPts val="2400"/>
              <a:buFont typeface="Merriweather Sans"/>
              <a:buNone/>
            </a:pPr>
            <a:endParaRPr sz="2400">
              <a:solidFill>
                <a:schemeClr val="dk2"/>
              </a:solidFill>
              <a:latin typeface="Open Sans"/>
              <a:ea typeface="Open Sans"/>
              <a:cs typeface="Open Sans"/>
              <a:sym typeface="Open Sans"/>
            </a:endParaRPr>
          </a:p>
          <a:p>
            <a:pPr marL="457200" marR="0" lvl="0" indent="-393700" algn="l" rtl="0">
              <a:spcBef>
                <a:spcPts val="0"/>
              </a:spcBef>
              <a:spcAft>
                <a:spcPts val="0"/>
              </a:spcAft>
              <a:buClr>
                <a:schemeClr val="dk2"/>
              </a:buClr>
              <a:buSzPts val="2600"/>
              <a:buFont typeface="Calibri"/>
              <a:buChar char="➔"/>
            </a:pPr>
            <a:r>
              <a:rPr lang="en-US" sz="2600">
                <a:solidFill>
                  <a:schemeClr val="dk2"/>
                </a:solidFill>
                <a:latin typeface="Calibri"/>
                <a:ea typeface="Calibri"/>
                <a:cs typeface="Calibri"/>
                <a:sym typeface="Calibri"/>
              </a:rPr>
              <a:t>Please post your questions in the Q&amp;A </a:t>
            </a:r>
            <a:endParaRPr sz="2600">
              <a:solidFill>
                <a:schemeClr val="dk2"/>
              </a:solidFill>
              <a:latin typeface="Calibri"/>
              <a:ea typeface="Calibri"/>
              <a:cs typeface="Calibri"/>
              <a:sym typeface="Calibri"/>
            </a:endParaRPr>
          </a:p>
          <a:p>
            <a:pPr marL="457200" marR="0" lvl="0" indent="-393700" algn="l" rtl="0">
              <a:spcBef>
                <a:spcPts val="0"/>
              </a:spcBef>
              <a:spcAft>
                <a:spcPts val="0"/>
              </a:spcAft>
              <a:buClr>
                <a:schemeClr val="dk2"/>
              </a:buClr>
              <a:buSzPts val="2600"/>
              <a:buFont typeface="Calibri"/>
              <a:buChar char="➔"/>
            </a:pPr>
            <a:r>
              <a:rPr lang="en-US" sz="2600">
                <a:solidFill>
                  <a:schemeClr val="dk2"/>
                </a:solidFill>
                <a:latin typeface="Calibri"/>
                <a:ea typeface="Calibri"/>
                <a:cs typeface="Calibri"/>
                <a:sym typeface="Calibri"/>
              </a:rPr>
              <a:t>After WaCRAO, we will send out this slide deck and the Q&amp;A transcript answering all questions asked</a:t>
            </a:r>
            <a:endParaRPr sz="2600">
              <a:solidFill>
                <a:schemeClr val="dk2"/>
              </a:solidFill>
              <a:latin typeface="Calibri"/>
              <a:ea typeface="Calibri"/>
              <a:cs typeface="Calibri"/>
              <a:sym typeface="Calibri"/>
            </a:endParaRPr>
          </a:p>
        </p:txBody>
      </p:sp>
      <p:pic>
        <p:nvPicPr>
          <p:cNvPr id="152" name="Google Shape;152;p20"/>
          <p:cNvPicPr preferRelativeResize="0"/>
          <p:nvPr/>
        </p:nvPicPr>
        <p:blipFill>
          <a:blip r:embed="rId3">
            <a:alphaModFix/>
          </a:blip>
          <a:stretch>
            <a:fillRect/>
          </a:stretch>
        </p:blipFill>
        <p:spPr>
          <a:xfrm>
            <a:off x="671749" y="3132572"/>
            <a:ext cx="4327425" cy="2932502"/>
          </a:xfrm>
          <a:prstGeom prst="rect">
            <a:avLst/>
          </a:prstGeom>
          <a:noFill/>
          <a:ln>
            <a:noFill/>
          </a:ln>
        </p:spPr>
      </p:pic>
      <p:sp>
        <p:nvSpPr>
          <p:cNvPr id="153" name="Google Shape;153;p20"/>
          <p:cNvSpPr txBox="1"/>
          <p:nvPr/>
        </p:nvSpPr>
        <p:spPr>
          <a:xfrm>
            <a:off x="8532000" y="64800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JW</a:t>
            </a:r>
            <a:endParaRPr>
              <a:latin typeface="Verdana"/>
              <a:ea typeface="Verdana"/>
              <a:cs typeface="Verdana"/>
              <a:sym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5"/>
          <p:cNvSpPr txBox="1">
            <a:spLocks noGrp="1"/>
          </p:cNvSpPr>
          <p:nvPr>
            <p:ph type="body" idx="4294967295"/>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Clr>
                <a:srgbClr val="4B2E83"/>
              </a:buClr>
              <a:buSzPts val="2400"/>
              <a:buFont typeface="Merriweather Sans"/>
              <a:buNone/>
            </a:pPr>
            <a:r>
              <a:rPr lang="en-US"/>
              <a:t> </a:t>
            </a:r>
            <a:endParaRPr/>
          </a:p>
          <a:p>
            <a:pPr marL="0" lvl="0" indent="0" algn="l" rtl="0">
              <a:spcBef>
                <a:spcPts val="480"/>
              </a:spcBef>
              <a:spcAft>
                <a:spcPts val="0"/>
              </a:spcAft>
              <a:buClr>
                <a:srgbClr val="4B2E83"/>
              </a:buClr>
              <a:buSzPts val="2400"/>
              <a:buFont typeface="Merriweather Sans"/>
              <a:buNone/>
            </a:pPr>
            <a:endParaRPr/>
          </a:p>
        </p:txBody>
      </p:sp>
      <p:sp>
        <p:nvSpPr>
          <p:cNvPr id="505" name="Google Shape;505;p65"/>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Bonus FERPA Training Content-HBG</a:t>
            </a:r>
            <a:endParaRPr>
              <a:latin typeface="Calibri"/>
              <a:ea typeface="Calibri"/>
              <a:cs typeface="Calibri"/>
              <a:sym typeface="Calibri"/>
            </a:endParaRPr>
          </a:p>
        </p:txBody>
      </p:sp>
      <p:sp>
        <p:nvSpPr>
          <p:cNvPr id="506" name="Google Shape;506;p65"/>
          <p:cNvSpPr txBox="1"/>
          <p:nvPr/>
        </p:nvSpPr>
        <p:spPr>
          <a:xfrm>
            <a:off x="4914813" y="3547673"/>
            <a:ext cx="3783300" cy="40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B2E83"/>
              </a:buClr>
              <a:buSzPts val="2400"/>
              <a:buFont typeface="Merriweather Sans"/>
              <a:buNone/>
            </a:pPr>
            <a:endParaRPr sz="2400" b="1" i="0">
              <a:solidFill>
                <a:srgbClr val="4B2E83"/>
              </a:solidFill>
              <a:latin typeface="Open Sans"/>
              <a:ea typeface="Open Sans"/>
              <a:cs typeface="Open Sans"/>
              <a:sym typeface="Open Sans"/>
            </a:endParaRPr>
          </a:p>
        </p:txBody>
      </p:sp>
      <p:pic>
        <p:nvPicPr>
          <p:cNvPr id="507" name="Google Shape;507;p65"/>
          <p:cNvPicPr preferRelativeResize="0"/>
          <p:nvPr/>
        </p:nvPicPr>
        <p:blipFill>
          <a:blip r:embed="rId3">
            <a:alphaModFix/>
          </a:blip>
          <a:stretch>
            <a:fillRect/>
          </a:stretch>
        </p:blipFill>
        <p:spPr>
          <a:xfrm>
            <a:off x="2332675" y="1968200"/>
            <a:ext cx="4241225" cy="4241225"/>
          </a:xfrm>
          <a:prstGeom prst="rect">
            <a:avLst/>
          </a:prstGeom>
          <a:noFill/>
          <a:ln>
            <a:noFill/>
          </a:ln>
        </p:spPr>
      </p:pic>
      <p:sp>
        <p:nvSpPr>
          <p:cNvPr id="508" name="Google Shape;508;p65"/>
          <p:cNvSpPr txBox="1"/>
          <p:nvPr/>
        </p:nvSpPr>
        <p:spPr>
          <a:xfrm>
            <a:off x="8896500" y="6574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509" name="Google Shape;509;p65"/>
          <p:cNvSpPr txBox="1"/>
          <p:nvPr/>
        </p:nvSpPr>
        <p:spPr>
          <a:xfrm>
            <a:off x="8046000" y="6493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HBG</a:t>
            </a:r>
            <a:endParaRPr>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6"/>
          <p:cNvSpPr txBox="1">
            <a:spLocks noGrp="1"/>
          </p:cNvSpPr>
          <p:nvPr>
            <p:ph type="body" idx="4294967295"/>
          </p:nvPr>
        </p:nvSpPr>
        <p:spPr>
          <a:xfrm>
            <a:off x="887900" y="1736725"/>
            <a:ext cx="7590000" cy="4810800"/>
          </a:xfrm>
          <a:prstGeom prst="rect">
            <a:avLst/>
          </a:prstGeom>
          <a:noFill/>
          <a:ln>
            <a:noFill/>
          </a:ln>
        </p:spPr>
        <p:txBody>
          <a:bodyPr spcFirstLastPara="1" wrap="square" lIns="91425" tIns="45700" rIns="91425" bIns="45700" anchor="t" anchorCtr="0">
            <a:noAutofit/>
          </a:bodyPr>
          <a:lstStyle/>
          <a:p>
            <a:pPr marL="342900" lvl="0" indent="-361950" algn="l" rtl="0">
              <a:spcBef>
                <a:spcPts val="0"/>
              </a:spcBef>
              <a:spcAft>
                <a:spcPts val="0"/>
              </a:spcAft>
              <a:buSzPts val="2100"/>
              <a:buFont typeface="Calibri"/>
              <a:buChar char="•"/>
            </a:pPr>
            <a:r>
              <a:rPr lang="en-US" sz="2100">
                <a:solidFill>
                  <a:schemeClr val="dk2"/>
                </a:solidFill>
                <a:latin typeface="Calibri"/>
                <a:ea typeface="Calibri"/>
                <a:cs typeface="Calibri"/>
                <a:sym typeface="Calibri"/>
              </a:rPr>
              <a:t>An institutional .edu email can be emulated</a:t>
            </a:r>
            <a:endParaRPr sz="3200">
              <a:solidFill>
                <a:schemeClr val="dk2"/>
              </a:solidFill>
              <a:latin typeface="Calibri"/>
              <a:ea typeface="Calibri"/>
              <a:cs typeface="Calibri"/>
              <a:sym typeface="Calibri"/>
            </a:endParaRPr>
          </a:p>
          <a:p>
            <a:pPr marL="342900" lvl="0" indent="-361950" algn="l" rtl="0">
              <a:spcBef>
                <a:spcPts val="360"/>
              </a:spcBef>
              <a:spcAft>
                <a:spcPts val="0"/>
              </a:spcAft>
              <a:buSzPts val="2100"/>
              <a:buFont typeface="Calibri"/>
              <a:buChar char="•"/>
            </a:pPr>
            <a:r>
              <a:rPr lang="en-US" sz="2100">
                <a:solidFill>
                  <a:schemeClr val="dk2"/>
                </a:solidFill>
                <a:latin typeface="Calibri"/>
                <a:ea typeface="Calibri"/>
                <a:cs typeface="Calibri"/>
                <a:sym typeface="Calibri"/>
              </a:rPr>
              <a:t>Use methods that require authentication using a unique institutional  ID to share student data via email; especially when it involves more than one student record</a:t>
            </a:r>
            <a:endParaRPr sz="3200">
              <a:solidFill>
                <a:schemeClr val="dk2"/>
              </a:solidFill>
              <a:latin typeface="Calibri"/>
              <a:ea typeface="Calibri"/>
              <a:cs typeface="Calibri"/>
              <a:sym typeface="Calibri"/>
            </a:endParaRPr>
          </a:p>
          <a:p>
            <a:pPr marL="342900" lvl="0" indent="-361950" algn="l" rtl="0">
              <a:spcBef>
                <a:spcPts val="360"/>
              </a:spcBef>
              <a:spcAft>
                <a:spcPts val="0"/>
              </a:spcAft>
              <a:buSzPts val="2100"/>
              <a:buFont typeface="Calibri"/>
              <a:buChar char="•"/>
            </a:pPr>
            <a:r>
              <a:rPr lang="en-US" sz="2100">
                <a:solidFill>
                  <a:schemeClr val="dk2"/>
                </a:solidFill>
                <a:latin typeface="Calibri"/>
                <a:ea typeface="Calibri"/>
                <a:cs typeface="Calibri"/>
                <a:sym typeface="Calibri"/>
              </a:rPr>
              <a:t>Refrain from sharing specific student data (GPA, grades, disciplinary information) by email alone</a:t>
            </a:r>
            <a:endParaRPr sz="3200">
              <a:solidFill>
                <a:schemeClr val="dk2"/>
              </a:solidFill>
              <a:latin typeface="Calibri"/>
              <a:ea typeface="Calibri"/>
              <a:cs typeface="Calibri"/>
              <a:sym typeface="Calibri"/>
            </a:endParaRPr>
          </a:p>
          <a:p>
            <a:pPr marL="342900" lvl="0" indent="-361950" algn="l" rtl="0">
              <a:spcBef>
                <a:spcPts val="360"/>
              </a:spcBef>
              <a:spcAft>
                <a:spcPts val="0"/>
              </a:spcAft>
              <a:buSzPts val="2100"/>
              <a:buFont typeface="Calibri"/>
              <a:buChar char="•"/>
            </a:pPr>
            <a:r>
              <a:rPr lang="en-US" sz="2100">
                <a:solidFill>
                  <a:schemeClr val="dk2"/>
                </a:solidFill>
                <a:latin typeface="Calibri"/>
                <a:ea typeface="Calibri"/>
                <a:cs typeface="Calibri"/>
                <a:sym typeface="Calibri"/>
              </a:rPr>
              <a:t>Use .edu emails when sending emails.  Do not use personal email addresses for students or to send and receive emails</a:t>
            </a:r>
            <a:endParaRPr sz="3200">
              <a:solidFill>
                <a:schemeClr val="dk2"/>
              </a:solidFill>
              <a:latin typeface="Calibri"/>
              <a:ea typeface="Calibri"/>
              <a:cs typeface="Calibri"/>
              <a:sym typeface="Calibri"/>
            </a:endParaRPr>
          </a:p>
          <a:p>
            <a:pPr marL="342900" lvl="0" indent="-361950" algn="l" rtl="0">
              <a:spcBef>
                <a:spcPts val="360"/>
              </a:spcBef>
              <a:spcAft>
                <a:spcPts val="0"/>
              </a:spcAft>
              <a:buSzPts val="2100"/>
              <a:buFont typeface="Calibri"/>
              <a:buChar char="•"/>
            </a:pPr>
            <a:r>
              <a:rPr lang="en-US" sz="2100">
                <a:solidFill>
                  <a:schemeClr val="dk2"/>
                </a:solidFill>
                <a:latin typeface="Calibri"/>
                <a:ea typeface="Calibri"/>
                <a:cs typeface="Calibri"/>
                <a:sym typeface="Calibri"/>
              </a:rPr>
              <a:t>Consider adding this statement to your Outlook signature block:</a:t>
            </a:r>
            <a:endParaRPr sz="3200">
              <a:solidFill>
                <a:schemeClr val="dk2"/>
              </a:solidFill>
              <a:latin typeface="Calibri"/>
              <a:ea typeface="Calibri"/>
              <a:cs typeface="Calibri"/>
              <a:sym typeface="Calibri"/>
            </a:endParaRPr>
          </a:p>
          <a:p>
            <a:pPr marL="742950" lvl="1" indent="-304800" algn="l" rtl="0">
              <a:spcBef>
                <a:spcPts val="28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Privileged, confidential or patient-identifiable information may be contained in this message. This information is meant only for the use of the intended recipients. If you are not the intended recipient, or if the message has been addressed to you in error, do not read, disclose, reproduce, distribute, disseminate, or otherwise use this transmission. Instead, please notify the sender by reply e-mail, and then destroy all copies of the message and any attachments. Thank you</a:t>
            </a:r>
            <a:endParaRPr sz="1700">
              <a:solidFill>
                <a:schemeClr val="dk2"/>
              </a:solidFill>
              <a:latin typeface="Calibri"/>
              <a:ea typeface="Calibri"/>
              <a:cs typeface="Calibri"/>
              <a:sym typeface="Calibri"/>
            </a:endParaRPr>
          </a:p>
        </p:txBody>
      </p:sp>
      <p:sp>
        <p:nvSpPr>
          <p:cNvPr id="515" name="Google Shape;515;p66"/>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Emails and FERPA Compliance</a:t>
            </a:r>
            <a:endParaRPr>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7"/>
          <p:cNvSpPr txBox="1">
            <a:spLocks noGrp="1"/>
          </p:cNvSpPr>
          <p:nvPr>
            <p:ph type="body" idx="4294967295"/>
          </p:nvPr>
        </p:nvSpPr>
        <p:spPr>
          <a:xfrm>
            <a:off x="921399" y="1843825"/>
            <a:ext cx="70437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1600"/>
              <a:buNone/>
            </a:pPr>
            <a:r>
              <a:rPr lang="en-US" sz="1800">
                <a:solidFill>
                  <a:schemeClr val="dk2"/>
                </a:solidFill>
                <a:latin typeface="Calibri"/>
                <a:ea typeface="Calibri"/>
                <a:cs typeface="Calibri"/>
                <a:sym typeface="Calibri"/>
              </a:rPr>
              <a:t>Tips for Letters of Recommendation and FERPA</a:t>
            </a:r>
            <a:endParaRPr sz="3100">
              <a:solidFill>
                <a:schemeClr val="dk2"/>
              </a:solidFill>
              <a:latin typeface="Calibri"/>
              <a:ea typeface="Calibri"/>
              <a:cs typeface="Calibri"/>
              <a:sym typeface="Calibri"/>
            </a:endParaRPr>
          </a:p>
          <a:p>
            <a:pPr marL="342900" lvl="0" indent="-355600" algn="l" rtl="0">
              <a:spcBef>
                <a:spcPts val="320"/>
              </a:spcBef>
              <a:spcAft>
                <a:spcPts val="0"/>
              </a:spcAft>
              <a:buSzPts val="1800"/>
              <a:buFont typeface="Calibri"/>
              <a:buChar char="•"/>
            </a:pPr>
            <a:r>
              <a:rPr lang="en-US" sz="1800">
                <a:solidFill>
                  <a:schemeClr val="dk2"/>
                </a:solidFill>
                <a:latin typeface="Calibri"/>
                <a:ea typeface="Calibri"/>
                <a:cs typeface="Calibri"/>
                <a:sym typeface="Calibri"/>
              </a:rPr>
              <a:t>Be sure to obtain a release from the student to complete any recommendation form or to provide a letter of recommendation asking for student records beyond faculty observations</a:t>
            </a:r>
            <a:endParaRPr sz="1800">
              <a:solidFill>
                <a:schemeClr val="dk2"/>
              </a:solidFill>
              <a:latin typeface="Calibri"/>
              <a:ea typeface="Calibri"/>
              <a:cs typeface="Calibri"/>
              <a:sym typeface="Calibri"/>
            </a:endParaRPr>
          </a:p>
          <a:p>
            <a:pPr marL="342900" lvl="0" indent="-355600" algn="l" rtl="0">
              <a:spcBef>
                <a:spcPts val="320"/>
              </a:spcBef>
              <a:spcAft>
                <a:spcPts val="0"/>
              </a:spcAft>
              <a:buSzPts val="1800"/>
              <a:buFont typeface="Calibri"/>
              <a:buChar char="•"/>
            </a:pPr>
            <a:r>
              <a:rPr lang="en-US" sz="1800">
                <a:solidFill>
                  <a:schemeClr val="dk2"/>
                </a:solidFill>
                <a:latin typeface="Calibri"/>
                <a:ea typeface="Calibri"/>
                <a:cs typeface="Calibri"/>
                <a:sym typeface="Calibri"/>
              </a:rPr>
              <a:t>Observations (i.e. student contributed significantly) are not FERPA student records and can be given freely</a:t>
            </a:r>
            <a:endParaRPr sz="3100">
              <a:solidFill>
                <a:schemeClr val="dk2"/>
              </a:solidFill>
              <a:latin typeface="Calibri"/>
              <a:ea typeface="Calibri"/>
              <a:cs typeface="Calibri"/>
              <a:sym typeface="Calibri"/>
            </a:endParaRPr>
          </a:p>
          <a:p>
            <a:pPr marL="342900" lvl="0" indent="-355600" algn="l" rtl="0">
              <a:spcBef>
                <a:spcPts val="320"/>
              </a:spcBef>
              <a:spcAft>
                <a:spcPts val="0"/>
              </a:spcAft>
              <a:buSzPts val="1800"/>
              <a:buFont typeface="Calibri"/>
              <a:buChar char="•"/>
            </a:pPr>
            <a:r>
              <a:rPr lang="en-US" sz="1800">
                <a:solidFill>
                  <a:schemeClr val="dk2"/>
                </a:solidFill>
                <a:latin typeface="Calibri"/>
                <a:ea typeface="Calibri"/>
                <a:cs typeface="Calibri"/>
                <a:sym typeface="Calibri"/>
              </a:rPr>
              <a:t>Permission to provide a recommendation can be written and/or in an email from the student.  Save it for at least six months.</a:t>
            </a:r>
            <a:endParaRPr sz="3100">
              <a:solidFill>
                <a:schemeClr val="dk2"/>
              </a:solidFill>
              <a:latin typeface="Calibri"/>
              <a:ea typeface="Calibri"/>
              <a:cs typeface="Calibri"/>
              <a:sym typeface="Calibri"/>
            </a:endParaRPr>
          </a:p>
          <a:p>
            <a:pPr marL="342900" lvl="0" indent="-355600" algn="l" rtl="0">
              <a:spcBef>
                <a:spcPts val="320"/>
              </a:spcBef>
              <a:spcAft>
                <a:spcPts val="0"/>
              </a:spcAft>
              <a:buSzPts val="1800"/>
              <a:buFont typeface="Calibri"/>
              <a:buChar char="•"/>
            </a:pPr>
            <a:r>
              <a:rPr lang="en-US" sz="1800">
                <a:solidFill>
                  <a:schemeClr val="dk2"/>
                </a:solidFill>
                <a:latin typeface="Calibri"/>
                <a:ea typeface="Calibri"/>
                <a:cs typeface="Calibri"/>
                <a:sym typeface="Calibri"/>
              </a:rPr>
              <a:t>Know exactly what you are allowed to comment on or not:</a:t>
            </a:r>
            <a:endParaRPr sz="3100">
              <a:solidFill>
                <a:schemeClr val="dk2"/>
              </a:solidFill>
              <a:latin typeface="Calibri"/>
              <a:ea typeface="Calibri"/>
              <a:cs typeface="Calibri"/>
              <a:sym typeface="Calibri"/>
            </a:endParaRPr>
          </a:p>
          <a:p>
            <a:pPr marL="742950" lvl="1" indent="-298450" algn="l" rtl="0">
              <a:spcBef>
                <a:spcPts val="32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Grades/attendance/GPA – you must have written permission from the student to release these and any other student record data points</a:t>
            </a:r>
            <a:endParaRPr sz="2700">
              <a:solidFill>
                <a:schemeClr val="dk2"/>
              </a:solidFill>
              <a:latin typeface="Calibri"/>
              <a:ea typeface="Calibri"/>
              <a:cs typeface="Calibri"/>
              <a:sym typeface="Calibri"/>
            </a:endParaRPr>
          </a:p>
          <a:p>
            <a:pPr marL="342900" lvl="0" indent="-355600" algn="l" rtl="0">
              <a:spcBef>
                <a:spcPts val="320"/>
              </a:spcBef>
              <a:spcAft>
                <a:spcPts val="0"/>
              </a:spcAft>
              <a:buSzPts val="1800"/>
              <a:buFont typeface="Calibri"/>
              <a:buChar char="•"/>
            </a:pPr>
            <a:r>
              <a:rPr lang="en-US" sz="1800">
                <a:solidFill>
                  <a:schemeClr val="dk2"/>
                </a:solidFill>
                <a:latin typeface="Calibri"/>
                <a:ea typeface="Calibri"/>
                <a:cs typeface="Calibri"/>
                <a:sym typeface="Calibri"/>
              </a:rPr>
              <a:t>Permission to complete an external reference form must be signed by the student, if it comes externally.  Often this is on the form itself.</a:t>
            </a:r>
            <a:endParaRPr sz="3100">
              <a:solidFill>
                <a:schemeClr val="dk2"/>
              </a:solidFill>
              <a:latin typeface="Calibri"/>
              <a:ea typeface="Calibri"/>
              <a:cs typeface="Calibri"/>
              <a:sym typeface="Calibri"/>
            </a:endParaRPr>
          </a:p>
          <a:p>
            <a:pPr marL="342900" lvl="0" indent="-355600" algn="l" rtl="0">
              <a:spcBef>
                <a:spcPts val="320"/>
              </a:spcBef>
              <a:spcAft>
                <a:spcPts val="0"/>
              </a:spcAft>
              <a:buSzPts val="1800"/>
              <a:buFont typeface="Calibri"/>
              <a:buChar char="•"/>
            </a:pPr>
            <a:r>
              <a:rPr lang="en-US" sz="1800">
                <a:solidFill>
                  <a:schemeClr val="dk2"/>
                </a:solidFill>
                <a:latin typeface="Calibri"/>
                <a:ea typeface="Calibri"/>
                <a:cs typeface="Calibri"/>
                <a:sym typeface="Calibri"/>
              </a:rPr>
              <a:t>Requests from federal entities must have student permission to release any student record information as part of a recommendation</a:t>
            </a:r>
            <a:endParaRPr sz="3100">
              <a:solidFill>
                <a:schemeClr val="dk2"/>
              </a:solidFill>
              <a:latin typeface="Calibri"/>
              <a:ea typeface="Calibri"/>
              <a:cs typeface="Calibri"/>
              <a:sym typeface="Calibri"/>
            </a:endParaRPr>
          </a:p>
          <a:p>
            <a:pPr marL="342900" lvl="0" indent="-241300" algn="l" rtl="0">
              <a:spcBef>
                <a:spcPts val="320"/>
              </a:spcBef>
              <a:spcAft>
                <a:spcPts val="0"/>
              </a:spcAft>
              <a:buClr>
                <a:srgbClr val="4B2E83"/>
              </a:buClr>
              <a:buSzPts val="1600"/>
              <a:buFont typeface="Arial"/>
              <a:buNone/>
            </a:pPr>
            <a:endParaRPr sz="1800">
              <a:latin typeface="Calibri"/>
              <a:ea typeface="Calibri"/>
              <a:cs typeface="Calibri"/>
              <a:sym typeface="Calibri"/>
            </a:endParaRPr>
          </a:p>
        </p:txBody>
      </p:sp>
      <p:sp>
        <p:nvSpPr>
          <p:cNvPr id="521" name="Google Shape;521;p67"/>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Faculty Issues</a:t>
            </a:r>
            <a:endParaRPr>
              <a:latin typeface="Calibri"/>
              <a:ea typeface="Calibri"/>
              <a:cs typeface="Calibri"/>
              <a:sym typeface="Calibri"/>
            </a:endParaRPr>
          </a:p>
        </p:txBody>
      </p:sp>
      <p:pic>
        <p:nvPicPr>
          <p:cNvPr id="522" name="Google Shape;522;p67" descr="Unknown-2.jpeg"/>
          <p:cNvPicPr preferRelativeResize="0"/>
          <p:nvPr/>
        </p:nvPicPr>
        <p:blipFill rotWithShape="1">
          <a:blip r:embed="rId3">
            <a:alphaModFix/>
          </a:blip>
          <a:srcRect/>
          <a:stretch/>
        </p:blipFill>
        <p:spPr>
          <a:xfrm>
            <a:off x="5681933" y="235078"/>
            <a:ext cx="3035560" cy="150164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8"/>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36550" algn="l" rtl="0">
              <a:spcBef>
                <a:spcPts val="0"/>
              </a:spcBef>
              <a:spcAft>
                <a:spcPts val="0"/>
              </a:spcAft>
              <a:buSzPts val="2300"/>
              <a:buFont typeface="Calibri"/>
              <a:buChar char="•"/>
            </a:pPr>
            <a:r>
              <a:rPr lang="en-US" sz="2800">
                <a:solidFill>
                  <a:schemeClr val="dk2"/>
                </a:solidFill>
                <a:latin typeface="Calibri"/>
                <a:ea typeface="Calibri"/>
                <a:cs typeface="Calibri"/>
                <a:sym typeface="Calibri"/>
              </a:rPr>
              <a:t>Do not allow anyone access to students in your classrooms including other students looking for them (regardless of the reason), or:</a:t>
            </a:r>
            <a:endParaRPr sz="2800">
              <a:solidFill>
                <a:schemeClr val="dk2"/>
              </a:solidFill>
              <a:latin typeface="Calibri"/>
              <a:ea typeface="Calibri"/>
              <a:cs typeface="Calibri"/>
              <a:sym typeface="Calibri"/>
            </a:endParaRPr>
          </a:p>
          <a:p>
            <a:pPr marL="742950" lvl="1" indent="-279400" algn="l" rtl="0">
              <a:spcBef>
                <a:spcPts val="400"/>
              </a:spcBef>
              <a:spcAft>
                <a:spcPts val="0"/>
              </a:spcAft>
              <a:buClr>
                <a:schemeClr val="dk2"/>
              </a:buClr>
              <a:buSzPts val="1900"/>
              <a:buFont typeface="Calibri"/>
              <a:buChar char="•"/>
            </a:pPr>
            <a:r>
              <a:rPr lang="en-US" sz="2400">
                <a:solidFill>
                  <a:schemeClr val="dk2"/>
                </a:solidFill>
                <a:latin typeface="Calibri"/>
                <a:ea typeface="Calibri"/>
                <a:cs typeface="Calibri"/>
                <a:sym typeface="Calibri"/>
              </a:rPr>
              <a:t>FBI</a:t>
            </a:r>
            <a:endParaRPr sz="2400">
              <a:solidFill>
                <a:schemeClr val="dk2"/>
              </a:solidFill>
              <a:latin typeface="Calibri"/>
              <a:ea typeface="Calibri"/>
              <a:cs typeface="Calibri"/>
              <a:sym typeface="Calibri"/>
            </a:endParaRPr>
          </a:p>
          <a:p>
            <a:pPr marL="742950" lvl="1" indent="-279400" algn="l" rtl="0">
              <a:spcBef>
                <a:spcPts val="400"/>
              </a:spcBef>
              <a:spcAft>
                <a:spcPts val="0"/>
              </a:spcAft>
              <a:buClr>
                <a:schemeClr val="dk2"/>
              </a:buClr>
              <a:buSzPts val="1900"/>
              <a:buFont typeface="Calibri"/>
              <a:buChar char="•"/>
            </a:pPr>
            <a:r>
              <a:rPr lang="en-US" sz="2400">
                <a:solidFill>
                  <a:schemeClr val="dk2"/>
                </a:solidFill>
                <a:latin typeface="Calibri"/>
                <a:ea typeface="Calibri"/>
                <a:cs typeface="Calibri"/>
                <a:sym typeface="Calibri"/>
              </a:rPr>
              <a:t>CIA</a:t>
            </a:r>
            <a:endParaRPr sz="2400">
              <a:solidFill>
                <a:schemeClr val="dk2"/>
              </a:solidFill>
              <a:latin typeface="Calibri"/>
              <a:ea typeface="Calibri"/>
              <a:cs typeface="Calibri"/>
              <a:sym typeface="Calibri"/>
            </a:endParaRPr>
          </a:p>
          <a:p>
            <a:pPr marL="742950" lvl="1" indent="-279400" algn="l" rtl="0">
              <a:spcBef>
                <a:spcPts val="400"/>
              </a:spcBef>
              <a:spcAft>
                <a:spcPts val="0"/>
              </a:spcAft>
              <a:buClr>
                <a:schemeClr val="dk2"/>
              </a:buClr>
              <a:buSzPts val="1900"/>
              <a:buFont typeface="Calibri"/>
              <a:buChar char="•"/>
            </a:pPr>
            <a:r>
              <a:rPr lang="en-US" sz="2400">
                <a:solidFill>
                  <a:schemeClr val="dk2"/>
                </a:solidFill>
                <a:latin typeface="Calibri"/>
                <a:ea typeface="Calibri"/>
                <a:cs typeface="Calibri"/>
                <a:sym typeface="Calibri"/>
              </a:rPr>
              <a:t>Police</a:t>
            </a:r>
            <a:endParaRPr sz="2400">
              <a:solidFill>
                <a:schemeClr val="dk2"/>
              </a:solidFill>
              <a:latin typeface="Calibri"/>
              <a:ea typeface="Calibri"/>
              <a:cs typeface="Calibri"/>
              <a:sym typeface="Calibri"/>
            </a:endParaRPr>
          </a:p>
          <a:p>
            <a:pPr marL="742950" lvl="1" indent="-279400" algn="l" rtl="0">
              <a:spcBef>
                <a:spcPts val="400"/>
              </a:spcBef>
              <a:spcAft>
                <a:spcPts val="0"/>
              </a:spcAft>
              <a:buClr>
                <a:schemeClr val="dk2"/>
              </a:buClr>
              <a:buSzPts val="1900"/>
              <a:buFont typeface="Calibri"/>
              <a:buChar char="•"/>
            </a:pPr>
            <a:r>
              <a:rPr lang="en-US" sz="2400">
                <a:solidFill>
                  <a:schemeClr val="dk2"/>
                </a:solidFill>
                <a:latin typeface="Calibri"/>
                <a:ea typeface="Calibri"/>
                <a:cs typeface="Calibri"/>
                <a:sym typeface="Calibri"/>
              </a:rPr>
              <a:t>Anyone with a badge</a:t>
            </a:r>
            <a:endParaRPr sz="2400">
              <a:solidFill>
                <a:schemeClr val="dk2"/>
              </a:solidFill>
              <a:latin typeface="Calibri"/>
              <a:ea typeface="Calibri"/>
              <a:cs typeface="Calibri"/>
              <a:sym typeface="Calibri"/>
            </a:endParaRPr>
          </a:p>
          <a:p>
            <a:pPr marL="742950" lvl="1" indent="-158750" algn="l" rtl="0">
              <a:spcBef>
                <a:spcPts val="400"/>
              </a:spcBef>
              <a:spcAft>
                <a:spcPts val="0"/>
              </a:spcAft>
              <a:buClr>
                <a:srgbClr val="4B2E83"/>
              </a:buClr>
              <a:buSzPts val="2000"/>
              <a:buFont typeface="Arial"/>
              <a:buNone/>
            </a:pPr>
            <a:endParaRPr sz="2400">
              <a:solidFill>
                <a:schemeClr val="dk2"/>
              </a:solidFill>
              <a:latin typeface="Calibri"/>
              <a:ea typeface="Calibri"/>
              <a:cs typeface="Calibri"/>
              <a:sym typeface="Calibri"/>
            </a:endParaRPr>
          </a:p>
          <a:p>
            <a:pPr marL="400050" lvl="0" indent="-336550" algn="l" rtl="0">
              <a:spcBef>
                <a:spcPts val="480"/>
              </a:spcBef>
              <a:spcAft>
                <a:spcPts val="0"/>
              </a:spcAft>
              <a:buSzPts val="2300"/>
              <a:buFont typeface="Calibri"/>
              <a:buChar char="•"/>
            </a:pPr>
            <a:r>
              <a:rPr lang="en-US" sz="2800">
                <a:solidFill>
                  <a:schemeClr val="dk2"/>
                </a:solidFill>
                <a:latin typeface="Calibri"/>
                <a:ea typeface="Calibri"/>
                <a:cs typeface="Calibri"/>
                <a:sym typeface="Calibri"/>
              </a:rPr>
              <a:t>Refer these individuals to the Office of the University Registrar or UW Police Department</a:t>
            </a:r>
            <a:endParaRPr sz="2800">
              <a:solidFill>
                <a:schemeClr val="dk2"/>
              </a:solidFill>
              <a:latin typeface="Calibri"/>
              <a:ea typeface="Calibri"/>
              <a:cs typeface="Calibri"/>
              <a:sym typeface="Calibri"/>
            </a:endParaRPr>
          </a:p>
          <a:p>
            <a:pPr marL="342900" lvl="0" indent="-190500" algn="l" rtl="0">
              <a:spcBef>
                <a:spcPts val="480"/>
              </a:spcBef>
              <a:spcAft>
                <a:spcPts val="0"/>
              </a:spcAft>
              <a:buClr>
                <a:srgbClr val="4B2E83"/>
              </a:buClr>
              <a:buSzPts val="2400"/>
              <a:buFont typeface="Merriweather Sans"/>
              <a:buNone/>
            </a:pPr>
            <a:endParaRPr sz="2800">
              <a:solidFill>
                <a:schemeClr val="dk2"/>
              </a:solidFill>
              <a:latin typeface="Open Sans"/>
              <a:ea typeface="Open Sans"/>
              <a:cs typeface="Open Sans"/>
              <a:sym typeface="Open Sans"/>
            </a:endParaRPr>
          </a:p>
        </p:txBody>
      </p:sp>
      <p:sp>
        <p:nvSpPr>
          <p:cNvPr id="528" name="Google Shape;528;p68"/>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Law Enforcement Inquiries</a:t>
            </a:r>
            <a:endParaRPr>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9"/>
          <p:cNvSpPr txBox="1">
            <a:spLocks noGrp="1"/>
          </p:cNvSpPr>
          <p:nvPr>
            <p:ph type="body" idx="4294967295"/>
          </p:nvPr>
        </p:nvSpPr>
        <p:spPr>
          <a:xfrm>
            <a:off x="811705" y="2041525"/>
            <a:ext cx="8196300" cy="40155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SzPts val="2200"/>
              <a:buFont typeface="Calibri"/>
              <a:buChar char="•"/>
            </a:pPr>
            <a:r>
              <a:rPr lang="en-US" sz="2700">
                <a:solidFill>
                  <a:schemeClr val="dk2"/>
                </a:solidFill>
                <a:latin typeface="Calibri"/>
                <a:ea typeface="Calibri"/>
                <a:cs typeface="Calibri"/>
                <a:sym typeface="Calibri"/>
              </a:rPr>
              <a:t>FERPA does apply to Health Clinic/Disability Services/Counseling Services records.</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FERPA applies to most public and private postsecondary institutions and thus, to the records of the students these campuses service.</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These records will be either education records or treatment records under FERPA, both of which are excluded under the HIPAA privacy rule, even if the school is a HIPAA covered entity.</a:t>
            </a:r>
            <a:endParaRPr sz="2700">
              <a:solidFill>
                <a:schemeClr val="dk2"/>
              </a:solidFill>
              <a:latin typeface="Calibri"/>
              <a:ea typeface="Calibri"/>
              <a:cs typeface="Calibri"/>
              <a:sym typeface="Calibri"/>
            </a:endParaRPr>
          </a:p>
        </p:txBody>
      </p:sp>
      <p:sp>
        <p:nvSpPr>
          <p:cNvPr id="534" name="Google Shape;534;p69"/>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HIPAA/Medical Records</a:t>
            </a:r>
            <a:endParaRPr>
              <a:latin typeface="Calibri"/>
              <a:ea typeface="Calibri"/>
              <a:cs typeface="Calibri"/>
              <a:sym typeface="Calibri"/>
            </a:endParaRPr>
          </a:p>
        </p:txBody>
      </p:sp>
      <p:pic>
        <p:nvPicPr>
          <p:cNvPr id="535" name="Google Shape;535;p69"/>
          <p:cNvPicPr preferRelativeResize="0"/>
          <p:nvPr/>
        </p:nvPicPr>
        <p:blipFill>
          <a:blip r:embed="rId3">
            <a:alphaModFix/>
          </a:blip>
          <a:stretch>
            <a:fillRect/>
          </a:stretch>
        </p:blipFill>
        <p:spPr>
          <a:xfrm>
            <a:off x="6683159" y="371497"/>
            <a:ext cx="1438941" cy="1490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0"/>
          <p:cNvSpPr txBox="1">
            <a:spLocks noGrp="1"/>
          </p:cNvSpPr>
          <p:nvPr>
            <p:ph type="body" idx="4294967295"/>
          </p:nvPr>
        </p:nvSpPr>
        <p:spPr>
          <a:xfrm>
            <a:off x="659305" y="1597579"/>
            <a:ext cx="8196210" cy="4015497"/>
          </a:xfrm>
          <a:prstGeom prst="rect">
            <a:avLst/>
          </a:prstGeom>
          <a:noFill/>
          <a:ln>
            <a:noFill/>
          </a:ln>
        </p:spPr>
        <p:txBody>
          <a:bodyPr spcFirstLastPara="1" wrap="square" lIns="91425" tIns="45700" rIns="91425" bIns="45700" anchor="t" anchorCtr="0">
            <a:noAutofit/>
          </a:bodyPr>
          <a:lstStyle/>
          <a:p>
            <a:pPr marL="342900" lvl="0" indent="-317500" algn="l" rtl="0">
              <a:spcBef>
                <a:spcPts val="0"/>
              </a:spcBef>
              <a:spcAft>
                <a:spcPts val="0"/>
              </a:spcAft>
              <a:buSzPts val="2000"/>
              <a:buFont typeface="Calibri"/>
              <a:buChar char="•"/>
            </a:pPr>
            <a:r>
              <a:rPr lang="en-US" sz="2500">
                <a:solidFill>
                  <a:schemeClr val="dk2"/>
                </a:solidFill>
                <a:latin typeface="Calibri"/>
                <a:ea typeface="Calibri"/>
                <a:cs typeface="Calibri"/>
                <a:sym typeface="Calibri"/>
              </a:rPr>
              <a:t>If you sense that a student may be in danger to himself or herself or to any other person:</a:t>
            </a:r>
            <a:endParaRPr sz="2500">
              <a:solidFill>
                <a:schemeClr val="dk2"/>
              </a:solidFill>
              <a:latin typeface="Calibri"/>
              <a:ea typeface="Calibri"/>
              <a:cs typeface="Calibri"/>
              <a:sym typeface="Calibri"/>
            </a:endParaRPr>
          </a:p>
          <a:p>
            <a:pPr marL="742950" lvl="1" indent="-260350" algn="l" rtl="0">
              <a:spcBef>
                <a:spcPts val="400"/>
              </a:spcBef>
              <a:spcAft>
                <a:spcPts val="0"/>
              </a:spcAft>
              <a:buClr>
                <a:schemeClr val="dk2"/>
              </a:buClr>
              <a:buSzPts val="1600"/>
              <a:buFont typeface="Calibri"/>
              <a:buChar char="●"/>
            </a:pPr>
            <a:r>
              <a:rPr lang="en-US" sz="2100">
                <a:solidFill>
                  <a:schemeClr val="dk2"/>
                </a:solidFill>
                <a:latin typeface="Calibri"/>
                <a:ea typeface="Calibri"/>
                <a:cs typeface="Calibri"/>
                <a:sym typeface="Calibri"/>
              </a:rPr>
              <a:t>Emergency? Call 911.</a:t>
            </a:r>
            <a:endParaRPr sz="2100">
              <a:solidFill>
                <a:schemeClr val="dk2"/>
              </a:solidFill>
              <a:latin typeface="Calibri"/>
              <a:ea typeface="Calibri"/>
              <a:cs typeface="Calibri"/>
              <a:sym typeface="Calibri"/>
            </a:endParaRPr>
          </a:p>
          <a:p>
            <a:pPr marL="742950" lvl="1" indent="-260350" algn="l" rtl="0">
              <a:spcBef>
                <a:spcPts val="400"/>
              </a:spcBef>
              <a:spcAft>
                <a:spcPts val="0"/>
              </a:spcAft>
              <a:buClr>
                <a:schemeClr val="dk2"/>
              </a:buClr>
              <a:buSzPts val="1600"/>
              <a:buFont typeface="Calibri"/>
              <a:buChar char="●"/>
            </a:pPr>
            <a:r>
              <a:rPr lang="en-US" sz="2100">
                <a:solidFill>
                  <a:schemeClr val="dk2"/>
                </a:solidFill>
                <a:latin typeface="Calibri"/>
                <a:ea typeface="Calibri"/>
                <a:cs typeface="Calibri"/>
                <a:sym typeface="Calibri"/>
              </a:rPr>
              <a:t>FERPA exists to protect the privacy of student records, but if a threat of danger or violence is present, and you need to report FERPA protected information to non-UW officials, you may do so.</a:t>
            </a:r>
            <a:endParaRPr sz="2100">
              <a:solidFill>
                <a:schemeClr val="dk2"/>
              </a:solidFill>
              <a:latin typeface="Calibri"/>
              <a:ea typeface="Calibri"/>
              <a:cs typeface="Calibri"/>
              <a:sym typeface="Calibri"/>
            </a:endParaRPr>
          </a:p>
          <a:p>
            <a:pPr marL="742950" lvl="1" indent="-260350" algn="l" rtl="0">
              <a:spcBef>
                <a:spcPts val="400"/>
              </a:spcBef>
              <a:spcAft>
                <a:spcPts val="0"/>
              </a:spcAft>
              <a:buClr>
                <a:schemeClr val="dk2"/>
              </a:buClr>
              <a:buSzPts val="1600"/>
              <a:buFont typeface="Calibri"/>
              <a:buChar char="●"/>
            </a:pPr>
            <a:r>
              <a:rPr lang="en-US" sz="2100">
                <a:solidFill>
                  <a:schemeClr val="dk2"/>
                </a:solidFill>
                <a:latin typeface="Calibri"/>
                <a:ea typeface="Calibri"/>
                <a:cs typeface="Calibri"/>
                <a:sym typeface="Calibri"/>
              </a:rPr>
              <a:t>Notify Office of the Registrar afterward of the nature of the release and what was released to whom.</a:t>
            </a:r>
            <a:endParaRPr sz="2100">
              <a:solidFill>
                <a:schemeClr val="dk2"/>
              </a:solidFill>
              <a:latin typeface="Calibri"/>
              <a:ea typeface="Calibri"/>
              <a:cs typeface="Calibri"/>
              <a:sym typeface="Calibri"/>
            </a:endParaRPr>
          </a:p>
          <a:p>
            <a:pPr marL="342900" lvl="0" indent="-317500" algn="l" rtl="0">
              <a:spcBef>
                <a:spcPts val="480"/>
              </a:spcBef>
              <a:spcAft>
                <a:spcPts val="0"/>
              </a:spcAft>
              <a:buClr>
                <a:srgbClr val="FF0000"/>
              </a:buClr>
              <a:buSzPts val="2000"/>
              <a:buFont typeface="Calibri"/>
              <a:buChar char="•"/>
            </a:pPr>
            <a:r>
              <a:rPr lang="en-US" sz="2500">
                <a:solidFill>
                  <a:srgbClr val="FF0000"/>
                </a:solidFill>
                <a:latin typeface="Calibri"/>
                <a:ea typeface="Calibri"/>
                <a:cs typeface="Calibri"/>
                <a:sym typeface="Calibri"/>
              </a:rPr>
              <a:t>Example UW Protocol When Releasing Disclosing PI Related to Health and Safety Emergency:</a:t>
            </a:r>
            <a:endParaRPr sz="2500">
              <a:solidFill>
                <a:srgbClr val="FF0000"/>
              </a:solidFill>
              <a:latin typeface="Calibri"/>
              <a:ea typeface="Calibri"/>
              <a:cs typeface="Calibri"/>
              <a:sym typeface="Calibri"/>
            </a:endParaRPr>
          </a:p>
          <a:p>
            <a:pPr marL="0" lvl="0" indent="0" algn="l" rtl="0">
              <a:spcBef>
                <a:spcPts val="360"/>
              </a:spcBef>
              <a:spcAft>
                <a:spcPts val="0"/>
              </a:spcAft>
              <a:buClr>
                <a:srgbClr val="4B2E83"/>
              </a:buClr>
              <a:buSzPts val="1800"/>
              <a:buNone/>
            </a:pPr>
            <a:r>
              <a:rPr lang="en-US" sz="1700" u="sng">
                <a:solidFill>
                  <a:schemeClr val="dk2"/>
                </a:solidFill>
                <a:latin typeface="Calibri"/>
                <a:ea typeface="Calibri"/>
                <a:cs typeface="Calibri"/>
                <a:sym typeface="Calibri"/>
                <a:hlinkClick r:id="rId3"/>
              </a:rPr>
              <a:t>https://registrar.washington.edu/staffandfaculty/protocol-when-disclosing-personally-identifiable-student-information-related-to-a-health-or-safety-emergency-situation/</a:t>
            </a:r>
            <a:endParaRPr sz="1700">
              <a:solidFill>
                <a:schemeClr val="dk2"/>
              </a:solidFill>
              <a:latin typeface="Calibri"/>
              <a:ea typeface="Calibri"/>
              <a:cs typeface="Calibri"/>
              <a:sym typeface="Calibri"/>
            </a:endParaRPr>
          </a:p>
          <a:p>
            <a:pPr marL="0" lvl="0" indent="0" algn="l" rtl="0">
              <a:spcBef>
                <a:spcPts val="360"/>
              </a:spcBef>
              <a:spcAft>
                <a:spcPts val="0"/>
              </a:spcAft>
              <a:buClr>
                <a:srgbClr val="4B2E83"/>
              </a:buClr>
              <a:buSzPts val="1800"/>
              <a:buNone/>
            </a:pPr>
            <a:endParaRPr sz="1700">
              <a:solidFill>
                <a:schemeClr val="dk2"/>
              </a:solidFill>
              <a:latin typeface="Calibri"/>
              <a:ea typeface="Calibri"/>
              <a:cs typeface="Calibri"/>
              <a:sym typeface="Calibri"/>
            </a:endParaRPr>
          </a:p>
        </p:txBody>
      </p:sp>
      <p:sp>
        <p:nvSpPr>
          <p:cNvPr id="541" name="Google Shape;541;p70"/>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Health and Safety Emergencies</a:t>
            </a:r>
            <a:endParaRPr>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1"/>
          <p:cNvSpPr txBox="1">
            <a:spLocks noGrp="1"/>
          </p:cNvSpPr>
          <p:nvPr>
            <p:ph type="body" idx="4294967295"/>
          </p:nvPr>
        </p:nvSpPr>
        <p:spPr>
          <a:xfrm>
            <a:off x="964101" y="1736725"/>
            <a:ext cx="6968100" cy="3479400"/>
          </a:xfrm>
          <a:prstGeom prst="rect">
            <a:avLst/>
          </a:prstGeom>
          <a:noFill/>
          <a:ln>
            <a:noFill/>
          </a:ln>
        </p:spPr>
        <p:txBody>
          <a:bodyPr spcFirstLastPara="1" wrap="square" lIns="91425" tIns="45700" rIns="91425" bIns="45700" anchor="t" anchorCtr="0">
            <a:noAutofit/>
          </a:bodyPr>
          <a:lstStyle/>
          <a:p>
            <a:pPr marL="342900" lvl="0" indent="-361950" algn="l" rtl="0">
              <a:spcBef>
                <a:spcPts val="0"/>
              </a:spcBef>
              <a:spcAft>
                <a:spcPts val="0"/>
              </a:spcAft>
              <a:buSzPts val="2700"/>
              <a:buFont typeface="Calibri"/>
              <a:buChar char="•"/>
            </a:pPr>
            <a:r>
              <a:rPr lang="en-US" sz="3200">
                <a:solidFill>
                  <a:schemeClr val="dk2"/>
                </a:solidFill>
                <a:latin typeface="Calibri"/>
                <a:ea typeface="Calibri"/>
                <a:cs typeface="Calibri"/>
                <a:sym typeface="Calibri"/>
              </a:rPr>
              <a:t>“Articulable and significant threat to the health and safety of the student or other individuals”</a:t>
            </a:r>
            <a:endParaRPr sz="3200">
              <a:solidFill>
                <a:schemeClr val="dk2"/>
              </a:solidFill>
              <a:latin typeface="Calibri"/>
              <a:ea typeface="Calibri"/>
              <a:cs typeface="Calibri"/>
              <a:sym typeface="Calibri"/>
            </a:endParaRPr>
          </a:p>
          <a:p>
            <a:pPr marL="342900" lvl="0" indent="-361950" algn="l" rtl="0">
              <a:spcBef>
                <a:spcPts val="480"/>
              </a:spcBef>
              <a:spcAft>
                <a:spcPts val="0"/>
              </a:spcAft>
              <a:buSzPts val="2700"/>
              <a:buFont typeface="Calibri"/>
              <a:buChar char="•"/>
            </a:pPr>
            <a:r>
              <a:rPr lang="en-US" sz="3200">
                <a:solidFill>
                  <a:schemeClr val="dk2"/>
                </a:solidFill>
                <a:latin typeface="Calibri"/>
                <a:ea typeface="Calibri"/>
                <a:cs typeface="Calibri"/>
                <a:sym typeface="Calibri"/>
              </a:rPr>
              <a:t>May release to local law enforcement, parents or outside entities if release is related to safety</a:t>
            </a:r>
            <a:endParaRPr sz="3200">
              <a:solidFill>
                <a:schemeClr val="dk2"/>
              </a:solidFill>
              <a:latin typeface="Calibri"/>
              <a:ea typeface="Calibri"/>
              <a:cs typeface="Calibri"/>
              <a:sym typeface="Calibri"/>
            </a:endParaRPr>
          </a:p>
          <a:p>
            <a:pPr marL="342900" lvl="0" indent="-361950" algn="l" rtl="0">
              <a:spcBef>
                <a:spcPts val="480"/>
              </a:spcBef>
              <a:spcAft>
                <a:spcPts val="0"/>
              </a:spcAft>
              <a:buSzPts val="2700"/>
              <a:buFont typeface="Calibri"/>
              <a:buChar char="•"/>
            </a:pPr>
            <a:r>
              <a:rPr lang="en-US" sz="3200">
                <a:solidFill>
                  <a:schemeClr val="dk2"/>
                </a:solidFill>
                <a:latin typeface="Calibri"/>
                <a:ea typeface="Calibri"/>
                <a:cs typeface="Calibri"/>
                <a:sym typeface="Calibri"/>
              </a:rPr>
              <a:t>Must record release in student records</a:t>
            </a:r>
            <a:endParaRPr sz="3200">
              <a:solidFill>
                <a:schemeClr val="dk2"/>
              </a:solidFill>
              <a:latin typeface="Calibri"/>
              <a:ea typeface="Calibri"/>
              <a:cs typeface="Calibri"/>
              <a:sym typeface="Calibri"/>
            </a:endParaRPr>
          </a:p>
          <a:p>
            <a:pPr marL="857250" lvl="1" indent="-476250" algn="l" rtl="0">
              <a:spcBef>
                <a:spcPts val="400"/>
              </a:spcBef>
              <a:spcAft>
                <a:spcPts val="0"/>
              </a:spcAft>
              <a:buClr>
                <a:schemeClr val="dk2"/>
              </a:buClr>
              <a:buSzPts val="2300"/>
              <a:buFont typeface="Calibri"/>
              <a:buChar char="•"/>
            </a:pPr>
            <a:r>
              <a:rPr lang="en-US" sz="2800">
                <a:solidFill>
                  <a:schemeClr val="dk2"/>
                </a:solidFill>
                <a:latin typeface="Calibri"/>
                <a:ea typeface="Calibri"/>
                <a:cs typeface="Calibri"/>
                <a:sym typeface="Calibri"/>
              </a:rPr>
              <a:t>To whom</a:t>
            </a:r>
            <a:endParaRPr sz="2800">
              <a:solidFill>
                <a:schemeClr val="dk2"/>
              </a:solidFill>
              <a:latin typeface="Calibri"/>
              <a:ea typeface="Calibri"/>
              <a:cs typeface="Calibri"/>
              <a:sym typeface="Calibri"/>
            </a:endParaRPr>
          </a:p>
          <a:p>
            <a:pPr marL="857250" lvl="1" indent="-476250" algn="l" rtl="0">
              <a:spcBef>
                <a:spcPts val="400"/>
              </a:spcBef>
              <a:spcAft>
                <a:spcPts val="0"/>
              </a:spcAft>
              <a:buClr>
                <a:schemeClr val="dk2"/>
              </a:buClr>
              <a:buSzPts val="2300"/>
              <a:buFont typeface="Calibri"/>
              <a:buChar char="•"/>
            </a:pPr>
            <a:r>
              <a:rPr lang="en-US" sz="2800">
                <a:solidFill>
                  <a:schemeClr val="dk2"/>
                </a:solidFill>
                <a:latin typeface="Calibri"/>
                <a:ea typeface="Calibri"/>
                <a:cs typeface="Calibri"/>
                <a:sym typeface="Calibri"/>
              </a:rPr>
              <a:t>What was released</a:t>
            </a:r>
            <a:endParaRPr sz="2800">
              <a:solidFill>
                <a:schemeClr val="dk2"/>
              </a:solidFill>
              <a:latin typeface="Calibri"/>
              <a:ea typeface="Calibri"/>
              <a:cs typeface="Calibri"/>
              <a:sym typeface="Calibri"/>
            </a:endParaRPr>
          </a:p>
          <a:p>
            <a:pPr marL="742950" lvl="1" indent="-361950" algn="l" rtl="0">
              <a:spcBef>
                <a:spcPts val="400"/>
              </a:spcBef>
              <a:spcAft>
                <a:spcPts val="0"/>
              </a:spcAft>
              <a:buClr>
                <a:schemeClr val="dk2"/>
              </a:buClr>
              <a:buSzPts val="2300"/>
              <a:buFont typeface="Calibri"/>
              <a:buChar char="•"/>
            </a:pPr>
            <a:r>
              <a:rPr lang="en-US" sz="2800">
                <a:solidFill>
                  <a:schemeClr val="dk2"/>
                </a:solidFill>
                <a:latin typeface="Calibri"/>
                <a:ea typeface="Calibri"/>
                <a:cs typeface="Calibri"/>
                <a:sym typeface="Calibri"/>
              </a:rPr>
              <a:t>  Why (health and safety emergency)</a:t>
            </a:r>
            <a:endParaRPr sz="2800">
              <a:solidFill>
                <a:schemeClr val="dk2"/>
              </a:solidFill>
              <a:latin typeface="Calibri"/>
              <a:ea typeface="Calibri"/>
              <a:cs typeface="Calibri"/>
              <a:sym typeface="Calibri"/>
            </a:endParaRPr>
          </a:p>
        </p:txBody>
      </p:sp>
      <p:sp>
        <p:nvSpPr>
          <p:cNvPr id="547" name="Google Shape;547;p71"/>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Health and Safety Emergencies</a:t>
            </a:r>
            <a:endParaRPr>
              <a:latin typeface="Calibri"/>
              <a:ea typeface="Calibri"/>
              <a:cs typeface="Calibri"/>
              <a:sym typeface="Calibri"/>
            </a:endParaRPr>
          </a:p>
        </p:txBody>
      </p:sp>
      <p:pic>
        <p:nvPicPr>
          <p:cNvPr id="548" name="Google Shape;548;p71" descr="Unknown-1.jpeg"/>
          <p:cNvPicPr preferRelativeResize="0"/>
          <p:nvPr/>
        </p:nvPicPr>
        <p:blipFill rotWithShape="1">
          <a:blip r:embed="rId3">
            <a:alphaModFix/>
          </a:blip>
          <a:srcRect/>
          <a:stretch/>
        </p:blipFill>
        <p:spPr>
          <a:xfrm>
            <a:off x="5980500" y="5370375"/>
            <a:ext cx="2462600" cy="8917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2"/>
          <p:cNvSpPr txBox="1">
            <a:spLocks noGrp="1"/>
          </p:cNvSpPr>
          <p:nvPr>
            <p:ph type="body" idx="4294967295"/>
          </p:nvPr>
        </p:nvSpPr>
        <p:spPr>
          <a:xfrm>
            <a:off x="887905" y="1889125"/>
            <a:ext cx="8196300" cy="4015500"/>
          </a:xfrm>
          <a:prstGeom prst="rect">
            <a:avLst/>
          </a:prstGeom>
          <a:noFill/>
          <a:ln>
            <a:noFill/>
          </a:ln>
        </p:spPr>
        <p:txBody>
          <a:bodyPr spcFirstLastPara="1" wrap="square" lIns="91425" tIns="45700" rIns="91425" bIns="45700" anchor="t" anchorCtr="0">
            <a:noAutofit/>
          </a:bodyPr>
          <a:lstStyle/>
          <a:p>
            <a:pPr marL="342900" lvl="0" indent="-349250" algn="l" rtl="0">
              <a:spcBef>
                <a:spcPts val="0"/>
              </a:spcBef>
              <a:spcAft>
                <a:spcPts val="0"/>
              </a:spcAft>
              <a:buSzPts val="2500"/>
              <a:buFont typeface="Calibri"/>
              <a:buChar char="•"/>
            </a:pPr>
            <a:r>
              <a:rPr lang="en-US" sz="3000">
                <a:solidFill>
                  <a:schemeClr val="dk2"/>
                </a:solidFill>
                <a:latin typeface="Calibri"/>
                <a:ea typeface="Calibri"/>
                <a:cs typeface="Calibri"/>
                <a:sym typeface="Calibri"/>
              </a:rPr>
              <a:t>FERPA records cannot mix with Campus Safety records</a:t>
            </a:r>
            <a:endParaRPr sz="3000">
              <a:solidFill>
                <a:schemeClr val="dk2"/>
              </a:solidFill>
              <a:latin typeface="Calibri"/>
              <a:ea typeface="Calibri"/>
              <a:cs typeface="Calibri"/>
              <a:sym typeface="Calibri"/>
            </a:endParaRPr>
          </a:p>
          <a:p>
            <a:pPr marL="742950" lvl="1" indent="-292100" algn="l" rtl="0">
              <a:spcBef>
                <a:spcPts val="4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Automatically become FERPA protected if this happens</a:t>
            </a:r>
            <a:endParaRPr sz="2600">
              <a:solidFill>
                <a:schemeClr val="dk2"/>
              </a:solidFill>
              <a:latin typeface="Calibri"/>
              <a:ea typeface="Calibri"/>
              <a:cs typeface="Calibri"/>
              <a:sym typeface="Calibri"/>
            </a:endParaRPr>
          </a:p>
          <a:p>
            <a:pPr marL="342900" lvl="0" indent="-349250" algn="l" rtl="0">
              <a:spcBef>
                <a:spcPts val="480"/>
              </a:spcBef>
              <a:spcAft>
                <a:spcPts val="0"/>
              </a:spcAft>
              <a:buSzPts val="2500"/>
              <a:buFont typeface="Calibri"/>
              <a:buChar char="•"/>
            </a:pPr>
            <a:r>
              <a:rPr lang="en-US" sz="3000">
                <a:solidFill>
                  <a:schemeClr val="dk2"/>
                </a:solidFill>
                <a:latin typeface="Calibri"/>
                <a:ea typeface="Calibri"/>
                <a:cs typeface="Calibri"/>
                <a:sym typeface="Calibri"/>
              </a:rPr>
              <a:t>Outside entities with badges cannot have access to student data without student permission</a:t>
            </a:r>
            <a:endParaRPr sz="3000">
              <a:solidFill>
                <a:schemeClr val="dk2"/>
              </a:solidFill>
              <a:latin typeface="Calibri"/>
              <a:ea typeface="Calibri"/>
              <a:cs typeface="Calibri"/>
              <a:sym typeface="Calibri"/>
            </a:endParaRPr>
          </a:p>
          <a:p>
            <a:pPr marL="742950" lvl="1" indent="-292100" algn="l" rtl="0">
              <a:spcBef>
                <a:spcPts val="4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Exception: in a health or safety emergency</a:t>
            </a:r>
            <a:endParaRPr sz="2600">
              <a:solidFill>
                <a:schemeClr val="dk2"/>
              </a:solidFill>
              <a:latin typeface="Calibri"/>
              <a:ea typeface="Calibri"/>
              <a:cs typeface="Calibri"/>
              <a:sym typeface="Calibri"/>
            </a:endParaRPr>
          </a:p>
          <a:p>
            <a:pPr marL="342900" lvl="0" indent="-349250" algn="l" rtl="0">
              <a:spcBef>
                <a:spcPts val="480"/>
              </a:spcBef>
              <a:spcAft>
                <a:spcPts val="0"/>
              </a:spcAft>
              <a:buSzPts val="2500"/>
              <a:buFont typeface="Calibri"/>
              <a:buChar char="•"/>
            </a:pPr>
            <a:r>
              <a:rPr lang="en-US" sz="3000">
                <a:solidFill>
                  <a:schemeClr val="dk2"/>
                </a:solidFill>
                <a:latin typeface="Calibri"/>
                <a:ea typeface="Calibri"/>
                <a:cs typeface="Calibri"/>
                <a:sym typeface="Calibri"/>
              </a:rPr>
              <a:t>Do not release a student’s schedule or location without student’s written permission</a:t>
            </a:r>
            <a:endParaRPr sz="3000">
              <a:solidFill>
                <a:schemeClr val="dk2"/>
              </a:solidFill>
              <a:latin typeface="Calibri"/>
              <a:ea typeface="Calibri"/>
              <a:cs typeface="Calibri"/>
              <a:sym typeface="Calibri"/>
            </a:endParaRPr>
          </a:p>
          <a:p>
            <a:pPr marL="742950" lvl="1" indent="-292100" algn="l" rtl="0">
              <a:spcBef>
                <a:spcPts val="4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Even to law enforcement!</a:t>
            </a:r>
            <a:endParaRPr sz="2600">
              <a:solidFill>
                <a:schemeClr val="dk2"/>
              </a:solidFill>
              <a:latin typeface="Calibri"/>
              <a:ea typeface="Calibri"/>
              <a:cs typeface="Calibri"/>
              <a:sym typeface="Calibri"/>
            </a:endParaRPr>
          </a:p>
        </p:txBody>
      </p:sp>
      <p:sp>
        <p:nvSpPr>
          <p:cNvPr id="554" name="Google Shape;554;p72"/>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Law Enforcement Inquiries</a:t>
            </a:r>
            <a:endParaRPr>
              <a:latin typeface="Calibri"/>
              <a:ea typeface="Calibri"/>
              <a:cs typeface="Calibri"/>
              <a:sym typeface="Calibri"/>
            </a:endParaRPr>
          </a:p>
        </p:txBody>
      </p:sp>
      <p:pic>
        <p:nvPicPr>
          <p:cNvPr id="555" name="Google Shape;555;p72"/>
          <p:cNvPicPr preferRelativeResize="0"/>
          <p:nvPr/>
        </p:nvPicPr>
        <p:blipFill>
          <a:blip r:embed="rId3">
            <a:alphaModFix/>
          </a:blip>
          <a:stretch>
            <a:fillRect/>
          </a:stretch>
        </p:blipFill>
        <p:spPr>
          <a:xfrm>
            <a:off x="6807750" y="201975"/>
            <a:ext cx="1955801" cy="15420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3"/>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74650" algn="l" rtl="0">
              <a:spcBef>
                <a:spcPts val="0"/>
              </a:spcBef>
              <a:spcAft>
                <a:spcPts val="0"/>
              </a:spcAft>
              <a:buSzPts val="2900"/>
              <a:buFont typeface="Calibri"/>
              <a:buChar char="•"/>
            </a:pPr>
            <a:r>
              <a:rPr lang="en-US">
                <a:solidFill>
                  <a:schemeClr val="dk2"/>
                </a:solidFill>
                <a:latin typeface="Calibri"/>
                <a:ea typeface="Calibri"/>
                <a:cs typeface="Calibri"/>
                <a:sym typeface="Calibri"/>
              </a:rPr>
              <a:t>Solomon Act</a:t>
            </a:r>
            <a:endParaRPr>
              <a:solidFill>
                <a:schemeClr val="dk2"/>
              </a:solidFill>
              <a:latin typeface="Calibri"/>
              <a:ea typeface="Calibri"/>
              <a:cs typeface="Calibri"/>
              <a:sym typeface="Calibri"/>
            </a:endParaRPr>
          </a:p>
          <a:p>
            <a:pPr marL="742950" lvl="1" indent="-342900" algn="l" rtl="0">
              <a:spcBef>
                <a:spcPts val="40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May release data to each branch of the military once each term</a:t>
            </a:r>
            <a:endParaRPr sz="2900">
              <a:solidFill>
                <a:schemeClr val="dk2"/>
              </a:solidFill>
              <a:latin typeface="Calibri"/>
              <a:ea typeface="Calibri"/>
              <a:cs typeface="Calibri"/>
              <a:sym typeface="Calibri"/>
            </a:endParaRPr>
          </a:p>
          <a:p>
            <a:pPr marL="742950" lvl="1" indent="-342900" algn="l" rtl="0">
              <a:spcBef>
                <a:spcPts val="40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Student is at least 17, registered in at least one credit</a:t>
            </a:r>
            <a:endParaRPr sz="2900">
              <a:solidFill>
                <a:schemeClr val="dk2"/>
              </a:solidFill>
              <a:latin typeface="Calibri"/>
              <a:ea typeface="Calibri"/>
              <a:cs typeface="Calibri"/>
              <a:sym typeface="Calibri"/>
            </a:endParaRPr>
          </a:p>
          <a:p>
            <a:pPr marL="742950" lvl="1" indent="-342900" algn="l" rtl="0">
              <a:spcBef>
                <a:spcPts val="40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Can exclude opt-out students</a:t>
            </a:r>
            <a:endParaRPr sz="2900">
              <a:solidFill>
                <a:schemeClr val="dk2"/>
              </a:solidFill>
              <a:latin typeface="Calibri"/>
              <a:ea typeface="Calibri"/>
              <a:cs typeface="Calibri"/>
              <a:sym typeface="Calibri"/>
            </a:endParaRPr>
          </a:p>
          <a:p>
            <a:pPr marL="742950" lvl="1" indent="-342900" algn="l" rtl="0">
              <a:spcBef>
                <a:spcPts val="400"/>
              </a:spcBef>
              <a:spcAft>
                <a:spcPts val="0"/>
              </a:spcAft>
              <a:buClr>
                <a:schemeClr val="dk2"/>
              </a:buClr>
              <a:buSzPts val="2900"/>
              <a:buFont typeface="Calibri"/>
              <a:buChar char="•"/>
            </a:pPr>
            <a:r>
              <a:rPr lang="en-US" sz="2900">
                <a:solidFill>
                  <a:schemeClr val="dk2"/>
                </a:solidFill>
                <a:latin typeface="Calibri"/>
                <a:ea typeface="Calibri"/>
                <a:cs typeface="Calibri"/>
                <a:sym typeface="Calibri"/>
              </a:rPr>
              <a:t>May charge a fee</a:t>
            </a:r>
            <a:endParaRPr sz="2900">
              <a:solidFill>
                <a:schemeClr val="dk2"/>
              </a:solidFill>
              <a:latin typeface="Calibri"/>
              <a:ea typeface="Calibri"/>
              <a:cs typeface="Calibri"/>
              <a:sym typeface="Calibri"/>
            </a:endParaRPr>
          </a:p>
          <a:p>
            <a:pPr marL="342900" lvl="0" indent="-374650" algn="l" rtl="0">
              <a:spcBef>
                <a:spcPts val="480"/>
              </a:spcBef>
              <a:spcAft>
                <a:spcPts val="0"/>
              </a:spcAft>
              <a:buSzPts val="2900"/>
              <a:buFont typeface="Calibri"/>
              <a:buChar char="•"/>
            </a:pPr>
            <a:r>
              <a:rPr lang="en-US">
                <a:solidFill>
                  <a:schemeClr val="dk2"/>
                </a:solidFill>
                <a:latin typeface="Calibri"/>
                <a:ea typeface="Calibri"/>
                <a:cs typeface="Calibri"/>
                <a:sym typeface="Calibri"/>
              </a:rPr>
              <a:t>Federal/military reps must have a signed release to obtain student FERPA protected data (i.e. transcripts/bills)</a:t>
            </a:r>
            <a:endParaRPr>
              <a:solidFill>
                <a:schemeClr val="dk2"/>
              </a:solidFill>
              <a:latin typeface="Calibri"/>
              <a:ea typeface="Calibri"/>
              <a:cs typeface="Calibri"/>
              <a:sym typeface="Calibri"/>
            </a:endParaRPr>
          </a:p>
        </p:txBody>
      </p:sp>
      <p:sp>
        <p:nvSpPr>
          <p:cNvPr id="561" name="Google Shape;561;p73"/>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Federal Employees/Military Requests</a:t>
            </a:r>
            <a:endParaRPr>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4"/>
          <p:cNvSpPr txBox="1">
            <a:spLocks noGrp="1"/>
          </p:cNvSpPr>
          <p:nvPr>
            <p:ph type="body" idx="4294967295"/>
          </p:nvPr>
        </p:nvSpPr>
        <p:spPr>
          <a:xfrm>
            <a:off x="9641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Calibri"/>
              <a:buChar char="•"/>
            </a:pPr>
            <a:r>
              <a:rPr lang="en-US">
                <a:solidFill>
                  <a:schemeClr val="dk2"/>
                </a:solidFill>
                <a:latin typeface="Calibri"/>
                <a:ea typeface="Calibri"/>
                <a:cs typeface="Calibri"/>
                <a:sym typeface="Calibri"/>
              </a:rPr>
              <a:t>Peer Grading</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Letters of recommendation</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Releasing information to lawyers/law enforcement</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Posting grades/records</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Faculty may only access information related to the class they are teaching or advising</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Students can no longer ask/expect to be anonymous in the classroom</a:t>
            </a:r>
            <a:endParaRPr>
              <a:solidFill>
                <a:schemeClr val="dk2"/>
              </a:solidFill>
              <a:latin typeface="Calibri"/>
              <a:ea typeface="Calibri"/>
              <a:cs typeface="Calibri"/>
              <a:sym typeface="Calibri"/>
            </a:endParaRPr>
          </a:p>
        </p:txBody>
      </p:sp>
      <p:sp>
        <p:nvSpPr>
          <p:cNvPr id="567" name="Google Shape;567;p74"/>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Faculty Issues</a:t>
            </a:r>
            <a:endParaRPr>
              <a:latin typeface="Calibri"/>
              <a:ea typeface="Calibri"/>
              <a:cs typeface="Calibri"/>
              <a:sym typeface="Calibri"/>
            </a:endParaRPr>
          </a:p>
        </p:txBody>
      </p:sp>
      <p:pic>
        <p:nvPicPr>
          <p:cNvPr id="568" name="Google Shape;568;p74" descr="Unknown-2.jpeg"/>
          <p:cNvPicPr preferRelativeResize="0"/>
          <p:nvPr/>
        </p:nvPicPr>
        <p:blipFill rotWithShape="1">
          <a:blip r:embed="rId3">
            <a:alphaModFix/>
          </a:blip>
          <a:srcRect/>
          <a:stretch/>
        </p:blipFill>
        <p:spPr>
          <a:xfrm>
            <a:off x="5681933" y="612685"/>
            <a:ext cx="3035560" cy="15016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ctrTitle" idx="4294967295"/>
          </p:nvPr>
        </p:nvSpPr>
        <p:spPr>
          <a:xfrm>
            <a:off x="1443038" y="71438"/>
            <a:ext cx="7239000" cy="1444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sz="4600">
                <a:latin typeface="Calibri"/>
                <a:ea typeface="Calibri"/>
                <a:cs typeface="Calibri"/>
                <a:sym typeface="Calibri"/>
              </a:rPr>
              <a:t>FERPA BASICS</a:t>
            </a:r>
            <a:endParaRPr sz="4600">
              <a:latin typeface="Calibri"/>
              <a:ea typeface="Calibri"/>
              <a:cs typeface="Calibri"/>
              <a:sym typeface="Calibri"/>
            </a:endParaRPr>
          </a:p>
        </p:txBody>
      </p:sp>
      <p:sp>
        <p:nvSpPr>
          <p:cNvPr id="159" name="Google Shape;159;p21"/>
          <p:cNvSpPr txBox="1"/>
          <p:nvPr/>
        </p:nvSpPr>
        <p:spPr>
          <a:xfrm>
            <a:off x="2550428" y="3124415"/>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sp>
        <p:nvSpPr>
          <p:cNvPr id="160" name="Google Shape;160;p21"/>
          <p:cNvSpPr txBox="1"/>
          <p:nvPr/>
        </p:nvSpPr>
        <p:spPr>
          <a:xfrm>
            <a:off x="2550426" y="4609927"/>
            <a:ext cx="6305100" cy="3847500"/>
          </a:xfrm>
          <a:prstGeom prst="rect">
            <a:avLst/>
          </a:prstGeom>
          <a:noFill/>
          <a:ln>
            <a:noFill/>
          </a:ln>
        </p:spPr>
        <p:txBody>
          <a:bodyPr spcFirstLastPara="1" wrap="square" lIns="91425" tIns="45700" rIns="91425" bIns="45700" anchor="t" anchorCtr="0">
            <a:noAutofit/>
          </a:bodyPr>
          <a:lstStyle/>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p:txBody>
      </p:sp>
      <p:pic>
        <p:nvPicPr>
          <p:cNvPr id="161" name="Google Shape;161;p21"/>
          <p:cNvPicPr preferRelativeResize="0"/>
          <p:nvPr/>
        </p:nvPicPr>
        <p:blipFill rotWithShape="1">
          <a:blip r:embed="rId3">
            <a:alphaModFix/>
          </a:blip>
          <a:srcRect/>
          <a:stretch/>
        </p:blipFill>
        <p:spPr>
          <a:xfrm>
            <a:off x="2617925" y="1748825"/>
            <a:ext cx="4767450" cy="4704175"/>
          </a:xfrm>
          <a:prstGeom prst="rect">
            <a:avLst/>
          </a:prstGeom>
          <a:noFill/>
          <a:ln>
            <a:noFill/>
          </a:ln>
        </p:spPr>
      </p:pic>
      <p:sp>
        <p:nvSpPr>
          <p:cNvPr id="162" name="Google Shape;162;p21"/>
          <p:cNvSpPr txBox="1"/>
          <p:nvPr/>
        </p:nvSpPr>
        <p:spPr>
          <a:xfrm>
            <a:off x="8524200" y="64221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HBG</a:t>
            </a: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5"/>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FERPA REQUESTS VS PUBLIC RECORDS</a:t>
            </a:r>
            <a:endParaRPr>
              <a:latin typeface="Calibri"/>
              <a:ea typeface="Calibri"/>
              <a:cs typeface="Calibri"/>
              <a:sym typeface="Calibri"/>
            </a:endParaRPr>
          </a:p>
        </p:txBody>
      </p:sp>
      <p:graphicFrame>
        <p:nvGraphicFramePr>
          <p:cNvPr id="574" name="Google Shape;574;p75"/>
          <p:cNvGraphicFramePr/>
          <p:nvPr/>
        </p:nvGraphicFramePr>
        <p:xfrm>
          <a:off x="952500" y="1943100"/>
          <a:ext cx="3000000" cy="3000000"/>
        </p:xfrm>
        <a:graphic>
          <a:graphicData uri="http://schemas.openxmlformats.org/drawingml/2006/table">
            <a:tbl>
              <a:tblPr>
                <a:noFill/>
                <a:tableStyleId>{133D7A2D-C9F6-4847-BF96-4A05A66778C3}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000" b="1">
                          <a:solidFill>
                            <a:schemeClr val="dk2"/>
                          </a:solidFill>
                          <a:latin typeface="Calibri"/>
                          <a:ea typeface="Calibri"/>
                          <a:cs typeface="Calibri"/>
                          <a:sym typeface="Calibri"/>
                        </a:rPr>
                        <a:t>FERPA Request</a:t>
                      </a:r>
                      <a:endParaRPr sz="2000" b="1">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000" b="1">
                          <a:solidFill>
                            <a:schemeClr val="dk2"/>
                          </a:solidFill>
                          <a:latin typeface="Calibri"/>
                          <a:ea typeface="Calibri"/>
                          <a:cs typeface="Calibri"/>
                          <a:sym typeface="Calibri"/>
                        </a:rPr>
                        <a:t>Public Records Request</a:t>
                      </a:r>
                      <a:endParaRPr sz="2000" b="1">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2000">
                          <a:solidFill>
                            <a:schemeClr val="dk2"/>
                          </a:solidFill>
                          <a:latin typeface="Calibri"/>
                          <a:ea typeface="Calibri"/>
                          <a:cs typeface="Calibri"/>
                          <a:sym typeface="Calibri"/>
                        </a:rPr>
                        <a:t>Student Record of Student</a:t>
                      </a:r>
                      <a:endParaRPr sz="2000">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000">
                          <a:solidFill>
                            <a:schemeClr val="dk2"/>
                          </a:solidFill>
                          <a:latin typeface="Calibri"/>
                          <a:ea typeface="Calibri"/>
                          <a:cs typeface="Calibri"/>
                          <a:sym typeface="Calibri"/>
                        </a:rPr>
                        <a:t>Cannot be a student record</a:t>
                      </a:r>
                      <a:endParaRPr sz="2000">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2000">
                          <a:solidFill>
                            <a:schemeClr val="dk2"/>
                          </a:solidFill>
                          <a:latin typeface="Calibri"/>
                          <a:ea typeface="Calibri"/>
                          <a:cs typeface="Calibri"/>
                          <a:sym typeface="Calibri"/>
                        </a:rPr>
                        <a:t>45 Days to Respond</a:t>
                      </a:r>
                      <a:endParaRPr sz="2000">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000">
                          <a:solidFill>
                            <a:schemeClr val="dk2"/>
                          </a:solidFill>
                          <a:latin typeface="Calibri"/>
                          <a:ea typeface="Calibri"/>
                          <a:cs typeface="Calibri"/>
                          <a:sym typeface="Calibri"/>
                        </a:rPr>
                        <a:t>5 Days to Acknowledge Request</a:t>
                      </a:r>
                      <a:endParaRPr sz="2000">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2000">
                          <a:solidFill>
                            <a:schemeClr val="dk2"/>
                          </a:solidFill>
                          <a:latin typeface="Calibri"/>
                          <a:ea typeface="Calibri"/>
                          <a:cs typeface="Calibri"/>
                          <a:sym typeface="Calibri"/>
                        </a:rPr>
                        <a:t>Requester Identified as Student</a:t>
                      </a:r>
                      <a:endParaRPr sz="2000">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000">
                          <a:solidFill>
                            <a:schemeClr val="dk2"/>
                          </a:solidFill>
                          <a:latin typeface="Calibri"/>
                          <a:ea typeface="Calibri"/>
                          <a:cs typeface="Calibri"/>
                          <a:sym typeface="Calibri"/>
                        </a:rPr>
                        <a:t>Requester Not to be Identified</a:t>
                      </a:r>
                      <a:endParaRPr sz="2000">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2000">
                          <a:solidFill>
                            <a:schemeClr val="dk2"/>
                          </a:solidFill>
                          <a:latin typeface="Calibri"/>
                          <a:ea typeface="Calibri"/>
                          <a:cs typeface="Calibri"/>
                          <a:sym typeface="Calibri"/>
                        </a:rPr>
                        <a:t>No Requirement to track if released to student</a:t>
                      </a:r>
                      <a:endParaRPr sz="2000">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000">
                          <a:solidFill>
                            <a:schemeClr val="dk2"/>
                          </a:solidFill>
                          <a:latin typeface="Calibri"/>
                          <a:ea typeface="Calibri"/>
                          <a:cs typeface="Calibri"/>
                          <a:sym typeface="Calibri"/>
                        </a:rPr>
                        <a:t>Requirement to track request</a:t>
                      </a:r>
                      <a:endParaRPr sz="2000">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pic>
        <p:nvPicPr>
          <p:cNvPr id="575" name="Google Shape;575;p75"/>
          <p:cNvPicPr preferRelativeResize="0"/>
          <p:nvPr/>
        </p:nvPicPr>
        <p:blipFill>
          <a:blip r:embed="rId3">
            <a:alphaModFix/>
          </a:blip>
          <a:stretch>
            <a:fillRect/>
          </a:stretch>
        </p:blipFill>
        <p:spPr>
          <a:xfrm>
            <a:off x="2877563" y="5109525"/>
            <a:ext cx="3772151" cy="13221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6"/>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23850" algn="l" rtl="0">
              <a:spcBef>
                <a:spcPts val="0"/>
              </a:spcBef>
              <a:spcAft>
                <a:spcPts val="0"/>
              </a:spcAft>
              <a:buSzPts val="2100"/>
              <a:buFont typeface="Calibri"/>
              <a:buChar char="•"/>
            </a:pPr>
            <a:r>
              <a:rPr lang="en-US" sz="2600">
                <a:solidFill>
                  <a:schemeClr val="dk2"/>
                </a:solidFill>
                <a:latin typeface="Calibri"/>
                <a:ea typeface="Calibri"/>
                <a:cs typeface="Calibri"/>
                <a:sym typeface="Calibri"/>
              </a:rPr>
              <a:t>Duces Tecum – requires documents, papers for the court</a:t>
            </a:r>
            <a:endParaRPr sz="2600">
              <a:solidFill>
                <a:schemeClr val="dk2"/>
              </a:solidFill>
              <a:latin typeface="Calibri"/>
              <a:ea typeface="Calibri"/>
              <a:cs typeface="Calibri"/>
              <a:sym typeface="Calibri"/>
            </a:endParaRPr>
          </a:p>
          <a:p>
            <a:pPr marL="342900" lvl="0" indent="-323850" algn="l" rtl="0">
              <a:spcBef>
                <a:spcPts val="480"/>
              </a:spcBef>
              <a:spcAft>
                <a:spcPts val="0"/>
              </a:spcAft>
              <a:buSzPts val="2100"/>
              <a:buFont typeface="Calibri"/>
              <a:buChar char="•"/>
            </a:pPr>
            <a:r>
              <a:rPr lang="en-US" sz="2600">
                <a:solidFill>
                  <a:schemeClr val="dk2"/>
                </a:solidFill>
                <a:latin typeface="Calibri"/>
                <a:ea typeface="Calibri"/>
                <a:cs typeface="Calibri"/>
                <a:sym typeface="Calibri"/>
              </a:rPr>
              <a:t>Ad Testificandum – requires a person to testify</a:t>
            </a:r>
            <a:endParaRPr sz="2600">
              <a:solidFill>
                <a:schemeClr val="dk2"/>
              </a:solidFill>
              <a:latin typeface="Calibri"/>
              <a:ea typeface="Calibri"/>
              <a:cs typeface="Calibri"/>
              <a:sym typeface="Calibri"/>
            </a:endParaRPr>
          </a:p>
          <a:p>
            <a:pPr marL="342900" lvl="0" indent="-323850" algn="l" rtl="0">
              <a:spcBef>
                <a:spcPts val="480"/>
              </a:spcBef>
              <a:spcAft>
                <a:spcPts val="0"/>
              </a:spcAft>
              <a:buSzPts val="2100"/>
              <a:buFont typeface="Calibri"/>
              <a:buChar char="•"/>
            </a:pPr>
            <a:r>
              <a:rPr lang="en-US" sz="2600">
                <a:solidFill>
                  <a:schemeClr val="dk2"/>
                </a:solidFill>
                <a:latin typeface="Calibri"/>
                <a:ea typeface="Calibri"/>
                <a:cs typeface="Calibri"/>
                <a:sym typeface="Calibri"/>
              </a:rPr>
              <a:t>Must make reasonable attempt to notify student</a:t>
            </a:r>
            <a:endParaRPr sz="26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14 calendar days or 10 working days</a:t>
            </a:r>
            <a:endParaRPr sz="2200">
              <a:solidFill>
                <a:schemeClr val="dk2"/>
              </a:solidFill>
              <a:latin typeface="Calibri"/>
              <a:ea typeface="Calibri"/>
              <a:cs typeface="Calibri"/>
              <a:sym typeface="Calibri"/>
            </a:endParaRPr>
          </a:p>
          <a:p>
            <a:pPr marL="742950" lvl="1" indent="-266700" algn="l" rtl="0">
              <a:spcBef>
                <a:spcPts val="400"/>
              </a:spcBef>
              <a:spcAft>
                <a:spcPts val="0"/>
              </a:spcAft>
              <a:buClr>
                <a:schemeClr val="dk2"/>
              </a:buClr>
              <a:buSzPts val="1700"/>
              <a:buFont typeface="Calibri"/>
              <a:buChar char="•"/>
            </a:pPr>
            <a:r>
              <a:rPr lang="en-US" sz="2200">
                <a:solidFill>
                  <a:schemeClr val="dk2"/>
                </a:solidFill>
                <a:latin typeface="Calibri"/>
                <a:ea typeface="Calibri"/>
                <a:cs typeface="Calibri"/>
                <a:sym typeface="Calibri"/>
              </a:rPr>
              <a:t>Exception is for Federal Grand Jury – do not notify!</a:t>
            </a:r>
            <a:endParaRPr sz="2200">
              <a:solidFill>
                <a:schemeClr val="dk2"/>
              </a:solidFill>
              <a:latin typeface="Calibri"/>
              <a:ea typeface="Calibri"/>
              <a:cs typeface="Calibri"/>
              <a:sym typeface="Calibri"/>
            </a:endParaRPr>
          </a:p>
          <a:p>
            <a:pPr marL="342900" lvl="0" indent="-323850" algn="l" rtl="0">
              <a:spcBef>
                <a:spcPts val="480"/>
              </a:spcBef>
              <a:spcAft>
                <a:spcPts val="0"/>
              </a:spcAft>
              <a:buSzPts val="2100"/>
              <a:buFont typeface="Calibri"/>
              <a:buChar char="•"/>
            </a:pPr>
            <a:r>
              <a:rPr lang="en-US" sz="2600">
                <a:solidFill>
                  <a:schemeClr val="dk2"/>
                </a:solidFill>
                <a:latin typeface="Calibri"/>
                <a:ea typeface="Calibri"/>
                <a:cs typeface="Calibri"/>
                <a:sym typeface="Calibri"/>
              </a:rPr>
              <a:t>Must only respond to court with jurisdiction or to a federal district court</a:t>
            </a:r>
            <a:endParaRPr sz="2600">
              <a:solidFill>
                <a:schemeClr val="dk2"/>
              </a:solidFill>
              <a:latin typeface="Calibri"/>
              <a:ea typeface="Calibri"/>
              <a:cs typeface="Calibri"/>
              <a:sym typeface="Calibri"/>
            </a:endParaRPr>
          </a:p>
          <a:p>
            <a:pPr marL="342900" lvl="0" indent="-323850" algn="l" rtl="0">
              <a:spcBef>
                <a:spcPts val="480"/>
              </a:spcBef>
              <a:spcAft>
                <a:spcPts val="0"/>
              </a:spcAft>
              <a:buSzPts val="2100"/>
              <a:buFont typeface="Calibri"/>
              <a:buChar char="•"/>
            </a:pPr>
            <a:r>
              <a:rPr lang="en-US" sz="2600">
                <a:solidFill>
                  <a:schemeClr val="dk2"/>
                </a:solidFill>
                <a:latin typeface="Calibri"/>
                <a:ea typeface="Calibri"/>
                <a:cs typeface="Calibri"/>
                <a:sym typeface="Calibri"/>
              </a:rPr>
              <a:t>Student may “quash” subpoena</a:t>
            </a:r>
            <a:endParaRPr sz="2600">
              <a:solidFill>
                <a:schemeClr val="dk2"/>
              </a:solidFill>
              <a:latin typeface="Calibri"/>
              <a:ea typeface="Calibri"/>
              <a:cs typeface="Calibri"/>
              <a:sym typeface="Calibri"/>
            </a:endParaRPr>
          </a:p>
          <a:p>
            <a:pPr marL="342900" lvl="0" indent="-323850" algn="l" rtl="0">
              <a:spcBef>
                <a:spcPts val="480"/>
              </a:spcBef>
              <a:spcAft>
                <a:spcPts val="0"/>
              </a:spcAft>
              <a:buSzPts val="2100"/>
              <a:buFont typeface="Calibri"/>
              <a:buChar char="•"/>
            </a:pPr>
            <a:r>
              <a:rPr lang="en-US" sz="2600">
                <a:solidFill>
                  <a:schemeClr val="dk2"/>
                </a:solidFill>
                <a:latin typeface="Calibri"/>
                <a:ea typeface="Calibri"/>
                <a:cs typeface="Calibri"/>
                <a:sym typeface="Calibri"/>
              </a:rPr>
              <a:t>Consult college legal counsel</a:t>
            </a:r>
            <a:endParaRPr sz="2600">
              <a:solidFill>
                <a:schemeClr val="dk2"/>
              </a:solidFill>
              <a:latin typeface="Calibri"/>
              <a:ea typeface="Calibri"/>
              <a:cs typeface="Calibri"/>
              <a:sym typeface="Calibri"/>
            </a:endParaRPr>
          </a:p>
        </p:txBody>
      </p:sp>
      <p:sp>
        <p:nvSpPr>
          <p:cNvPr id="581" name="Google Shape;581;p76"/>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Subpoenas/Judicial Orders</a:t>
            </a:r>
            <a:endParaRPr>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7"/>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74650" algn="l" rtl="0">
              <a:spcBef>
                <a:spcPts val="0"/>
              </a:spcBef>
              <a:spcAft>
                <a:spcPts val="0"/>
              </a:spcAft>
              <a:buSzPts val="2500"/>
              <a:buFont typeface="Calibri"/>
              <a:buChar char="•"/>
            </a:pPr>
            <a:r>
              <a:rPr lang="en-US" sz="2500">
                <a:solidFill>
                  <a:schemeClr val="dk2"/>
                </a:solidFill>
                <a:latin typeface="Calibri"/>
                <a:ea typeface="Calibri"/>
                <a:cs typeface="Calibri"/>
                <a:sym typeface="Calibri"/>
              </a:rPr>
              <a:t>May disclose personally identifiable information to:</a:t>
            </a:r>
            <a:endParaRPr sz="3400">
              <a:solidFill>
                <a:schemeClr val="dk2"/>
              </a:solidFill>
              <a:latin typeface="Calibri"/>
              <a:ea typeface="Calibri"/>
              <a:cs typeface="Calibri"/>
              <a:sym typeface="Calibri"/>
            </a:endParaRPr>
          </a:p>
          <a:p>
            <a:pPr marL="742950" lvl="1" indent="-317500" algn="l" rtl="0">
              <a:spcBef>
                <a:spcPts val="360"/>
              </a:spcBef>
              <a:spcAft>
                <a:spcPts val="0"/>
              </a:spcAft>
              <a:buClr>
                <a:schemeClr val="dk2"/>
              </a:buClr>
              <a:buSzPts val="2300"/>
              <a:buFont typeface="Calibri"/>
              <a:buChar char="•"/>
            </a:pPr>
            <a:r>
              <a:rPr lang="en-US" sz="2300">
                <a:solidFill>
                  <a:schemeClr val="dk2"/>
                </a:solidFill>
                <a:latin typeface="Calibri"/>
                <a:ea typeface="Calibri"/>
                <a:cs typeface="Calibri"/>
                <a:sym typeface="Calibri"/>
              </a:rPr>
              <a:t>Contractor</a:t>
            </a:r>
            <a:endParaRPr sz="3000">
              <a:solidFill>
                <a:schemeClr val="dk2"/>
              </a:solidFill>
              <a:latin typeface="Calibri"/>
              <a:ea typeface="Calibri"/>
              <a:cs typeface="Calibri"/>
              <a:sym typeface="Calibri"/>
            </a:endParaRPr>
          </a:p>
          <a:p>
            <a:pPr marL="742950" lvl="1" indent="-317500" algn="l" rtl="0">
              <a:spcBef>
                <a:spcPts val="360"/>
              </a:spcBef>
              <a:spcAft>
                <a:spcPts val="0"/>
              </a:spcAft>
              <a:buClr>
                <a:schemeClr val="dk2"/>
              </a:buClr>
              <a:buSzPts val="2300"/>
              <a:buFont typeface="Calibri"/>
              <a:buChar char="•"/>
            </a:pPr>
            <a:r>
              <a:rPr lang="en-US" sz="2300">
                <a:solidFill>
                  <a:schemeClr val="dk2"/>
                </a:solidFill>
                <a:latin typeface="Calibri"/>
                <a:ea typeface="Calibri"/>
                <a:cs typeface="Calibri"/>
                <a:sym typeface="Calibri"/>
              </a:rPr>
              <a:t>Consultant</a:t>
            </a:r>
            <a:endParaRPr sz="3000">
              <a:solidFill>
                <a:schemeClr val="dk2"/>
              </a:solidFill>
              <a:latin typeface="Calibri"/>
              <a:ea typeface="Calibri"/>
              <a:cs typeface="Calibri"/>
              <a:sym typeface="Calibri"/>
            </a:endParaRPr>
          </a:p>
          <a:p>
            <a:pPr marL="742950" lvl="1" indent="-317500" algn="l" rtl="0">
              <a:spcBef>
                <a:spcPts val="360"/>
              </a:spcBef>
              <a:spcAft>
                <a:spcPts val="0"/>
              </a:spcAft>
              <a:buClr>
                <a:schemeClr val="dk2"/>
              </a:buClr>
              <a:buSzPts val="2300"/>
              <a:buFont typeface="Calibri"/>
              <a:buChar char="•"/>
            </a:pPr>
            <a:r>
              <a:rPr lang="en-US" sz="2300">
                <a:solidFill>
                  <a:schemeClr val="dk2"/>
                </a:solidFill>
                <a:latin typeface="Calibri"/>
                <a:ea typeface="Calibri"/>
                <a:cs typeface="Calibri"/>
                <a:sym typeface="Calibri"/>
              </a:rPr>
              <a:t>Volunteer</a:t>
            </a:r>
            <a:endParaRPr sz="3000">
              <a:solidFill>
                <a:schemeClr val="dk2"/>
              </a:solidFill>
              <a:latin typeface="Calibri"/>
              <a:ea typeface="Calibri"/>
              <a:cs typeface="Calibri"/>
              <a:sym typeface="Calibri"/>
            </a:endParaRPr>
          </a:p>
          <a:p>
            <a:pPr marL="742950" lvl="1" indent="-317500" algn="l" rtl="0">
              <a:spcBef>
                <a:spcPts val="360"/>
              </a:spcBef>
              <a:spcAft>
                <a:spcPts val="0"/>
              </a:spcAft>
              <a:buClr>
                <a:schemeClr val="dk2"/>
              </a:buClr>
              <a:buSzPts val="2300"/>
              <a:buFont typeface="Calibri"/>
              <a:buChar char="•"/>
            </a:pPr>
            <a:r>
              <a:rPr lang="en-US" sz="2300">
                <a:solidFill>
                  <a:schemeClr val="dk2"/>
                </a:solidFill>
                <a:latin typeface="Calibri"/>
                <a:ea typeface="Calibri"/>
                <a:cs typeface="Calibri"/>
                <a:sym typeface="Calibri"/>
              </a:rPr>
              <a:t>Other party doing work normally done by institution</a:t>
            </a:r>
            <a:endParaRPr sz="2300">
              <a:solidFill>
                <a:schemeClr val="dk2"/>
              </a:solidFill>
              <a:latin typeface="Calibri"/>
              <a:ea typeface="Calibri"/>
              <a:cs typeface="Calibri"/>
              <a:sym typeface="Calibri"/>
            </a:endParaRPr>
          </a:p>
          <a:p>
            <a:pPr marL="342900" lvl="0" indent="-374650" algn="l" rtl="0">
              <a:spcBef>
                <a:spcPts val="400"/>
              </a:spcBef>
              <a:spcAft>
                <a:spcPts val="0"/>
              </a:spcAft>
              <a:buSzPts val="2500"/>
              <a:buFont typeface="Calibri"/>
              <a:buChar char="•"/>
            </a:pPr>
            <a:r>
              <a:rPr lang="en-US" sz="2500">
                <a:solidFill>
                  <a:schemeClr val="dk2"/>
                </a:solidFill>
                <a:latin typeface="Calibri"/>
                <a:ea typeface="Calibri"/>
                <a:cs typeface="Calibri"/>
                <a:sym typeface="Calibri"/>
              </a:rPr>
              <a:t>Data belongs to student and is in custody of institution</a:t>
            </a:r>
            <a:endParaRPr sz="3400">
              <a:solidFill>
                <a:schemeClr val="dk2"/>
              </a:solidFill>
              <a:latin typeface="Calibri"/>
              <a:ea typeface="Calibri"/>
              <a:cs typeface="Calibri"/>
              <a:sym typeface="Calibri"/>
            </a:endParaRPr>
          </a:p>
          <a:p>
            <a:pPr marL="342900" lvl="0" indent="-374650" algn="l" rtl="0">
              <a:spcBef>
                <a:spcPts val="400"/>
              </a:spcBef>
              <a:spcAft>
                <a:spcPts val="0"/>
              </a:spcAft>
              <a:buSzPts val="2500"/>
              <a:buFont typeface="Calibri"/>
              <a:buChar char="•"/>
            </a:pPr>
            <a:r>
              <a:rPr lang="en-US" sz="2500">
                <a:solidFill>
                  <a:schemeClr val="dk2"/>
                </a:solidFill>
                <a:latin typeface="Calibri"/>
                <a:ea typeface="Calibri"/>
                <a:cs typeface="Calibri"/>
                <a:sym typeface="Calibri"/>
              </a:rPr>
              <a:t>Must train on FERPA/no third party re-disclosures</a:t>
            </a:r>
            <a:endParaRPr sz="3400">
              <a:solidFill>
                <a:schemeClr val="dk2"/>
              </a:solidFill>
              <a:latin typeface="Calibri"/>
              <a:ea typeface="Calibri"/>
              <a:cs typeface="Calibri"/>
              <a:sym typeface="Calibri"/>
            </a:endParaRPr>
          </a:p>
          <a:p>
            <a:pPr marL="342900" lvl="0" indent="-374650" algn="l" rtl="0">
              <a:spcBef>
                <a:spcPts val="400"/>
              </a:spcBef>
              <a:spcAft>
                <a:spcPts val="0"/>
              </a:spcAft>
              <a:buSzPts val="2500"/>
              <a:buFont typeface="Calibri"/>
              <a:buChar char="•"/>
            </a:pPr>
            <a:r>
              <a:rPr lang="en-US" sz="2500">
                <a:solidFill>
                  <a:schemeClr val="dk2"/>
                </a:solidFill>
                <a:latin typeface="Calibri"/>
                <a:ea typeface="Calibri"/>
                <a:cs typeface="Calibri"/>
                <a:sym typeface="Calibri"/>
              </a:rPr>
              <a:t>Put in annual FERPA notice</a:t>
            </a:r>
            <a:endParaRPr sz="3400">
              <a:solidFill>
                <a:schemeClr val="dk2"/>
              </a:solidFill>
              <a:latin typeface="Calibri"/>
              <a:ea typeface="Calibri"/>
              <a:cs typeface="Calibri"/>
              <a:sym typeface="Calibri"/>
            </a:endParaRPr>
          </a:p>
          <a:p>
            <a:pPr marL="342900" lvl="0" indent="-374650" algn="l" rtl="0">
              <a:spcBef>
                <a:spcPts val="400"/>
              </a:spcBef>
              <a:spcAft>
                <a:spcPts val="0"/>
              </a:spcAft>
              <a:buSzPts val="2500"/>
              <a:buFont typeface="Calibri"/>
              <a:buChar char="•"/>
            </a:pPr>
            <a:r>
              <a:rPr lang="en-US" sz="2500">
                <a:solidFill>
                  <a:schemeClr val="dk2"/>
                </a:solidFill>
                <a:latin typeface="Calibri"/>
                <a:ea typeface="Calibri"/>
                <a:cs typeface="Calibri"/>
                <a:sym typeface="Calibri"/>
              </a:rPr>
              <a:t>May not re-disclose in response to subpoena or judicial order without institution notifying student</a:t>
            </a:r>
            <a:endParaRPr sz="3400">
              <a:solidFill>
                <a:schemeClr val="dk2"/>
              </a:solidFill>
              <a:latin typeface="Calibri"/>
              <a:ea typeface="Calibri"/>
              <a:cs typeface="Calibri"/>
              <a:sym typeface="Calibri"/>
            </a:endParaRPr>
          </a:p>
        </p:txBody>
      </p:sp>
      <p:sp>
        <p:nvSpPr>
          <p:cNvPr id="587" name="Google Shape;587;p77"/>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Third Parties</a:t>
            </a:r>
            <a:endParaRPr>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8"/>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93700" algn="l" rtl="0">
              <a:spcBef>
                <a:spcPts val="0"/>
              </a:spcBef>
              <a:spcAft>
                <a:spcPts val="0"/>
              </a:spcAft>
              <a:buSzPts val="3200"/>
              <a:buFont typeface="Calibri"/>
              <a:buChar char="•"/>
            </a:pPr>
            <a:r>
              <a:rPr lang="en-US" sz="3200">
                <a:solidFill>
                  <a:schemeClr val="dk2"/>
                </a:solidFill>
                <a:latin typeface="Calibri"/>
                <a:ea typeface="Calibri"/>
                <a:cs typeface="Calibri"/>
                <a:sym typeface="Calibri"/>
              </a:rPr>
              <a:t>Disclosures under the Campus Sex Crimes Prevention Act</a:t>
            </a:r>
            <a:endParaRPr sz="3200">
              <a:solidFill>
                <a:schemeClr val="dk2"/>
              </a:solidFill>
              <a:latin typeface="Calibri"/>
              <a:ea typeface="Calibri"/>
              <a:cs typeface="Calibri"/>
              <a:sym typeface="Calibri"/>
            </a:endParaRPr>
          </a:p>
          <a:p>
            <a:pPr marL="742950" lvl="1" indent="-361950" algn="l" rtl="0">
              <a:spcBef>
                <a:spcPts val="400"/>
              </a:spcBef>
              <a:spcAft>
                <a:spcPts val="0"/>
              </a:spcAft>
              <a:buClr>
                <a:schemeClr val="dk2"/>
              </a:buClr>
              <a:buSzPts val="3200"/>
              <a:buFont typeface="Calibri"/>
              <a:buChar char="●"/>
            </a:pPr>
            <a:r>
              <a:rPr lang="en-US" sz="3200">
                <a:solidFill>
                  <a:schemeClr val="dk2"/>
                </a:solidFill>
                <a:latin typeface="Calibri"/>
                <a:ea typeface="Calibri"/>
                <a:cs typeface="Calibri"/>
                <a:sym typeface="Calibri"/>
              </a:rPr>
              <a:t>FERPA law requires/encourages educational institutions to collect and maintain information on registered sex offenders</a:t>
            </a:r>
            <a:endParaRPr sz="3200">
              <a:solidFill>
                <a:schemeClr val="dk2"/>
              </a:solidFill>
              <a:latin typeface="Calibri"/>
              <a:ea typeface="Calibri"/>
              <a:cs typeface="Calibri"/>
              <a:sym typeface="Calibri"/>
            </a:endParaRPr>
          </a:p>
          <a:p>
            <a:pPr marL="742950" lvl="1" indent="-361950" algn="l" rtl="0">
              <a:spcBef>
                <a:spcPts val="400"/>
              </a:spcBef>
              <a:spcAft>
                <a:spcPts val="0"/>
              </a:spcAft>
              <a:buClr>
                <a:schemeClr val="dk2"/>
              </a:buClr>
              <a:buSzPts val="3200"/>
              <a:buFont typeface="Open Sans"/>
              <a:buChar char="●"/>
            </a:pPr>
            <a:r>
              <a:rPr lang="en-US" sz="3200">
                <a:solidFill>
                  <a:schemeClr val="dk2"/>
                </a:solidFill>
                <a:latin typeface="Calibri"/>
                <a:ea typeface="Calibri"/>
                <a:cs typeface="Calibri"/>
                <a:sym typeface="Calibri"/>
              </a:rPr>
              <a:t>Notify faculty if underage student in class, registered sex offender must choose another section, do not notify under age student</a:t>
            </a:r>
            <a:endParaRPr sz="3200">
              <a:solidFill>
                <a:schemeClr val="dk2"/>
              </a:solidFill>
              <a:latin typeface="Calibri"/>
              <a:ea typeface="Calibri"/>
              <a:cs typeface="Calibri"/>
              <a:sym typeface="Calibri"/>
            </a:endParaRPr>
          </a:p>
        </p:txBody>
      </p:sp>
      <p:sp>
        <p:nvSpPr>
          <p:cNvPr id="593" name="Google Shape;593;p78"/>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Registered Sex Offenders</a:t>
            </a:r>
            <a:endParaRPr>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9"/>
          <p:cNvSpPr txBox="1">
            <a:spLocks noGrp="1"/>
          </p:cNvSpPr>
          <p:nvPr>
            <p:ph type="body" idx="4294967295"/>
          </p:nvPr>
        </p:nvSpPr>
        <p:spPr>
          <a:xfrm>
            <a:off x="8117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Calibri"/>
              <a:buChar char="•"/>
            </a:pPr>
            <a:r>
              <a:rPr lang="en-US">
                <a:solidFill>
                  <a:schemeClr val="dk2"/>
                </a:solidFill>
                <a:latin typeface="Calibri"/>
                <a:ea typeface="Calibri"/>
                <a:cs typeface="Calibri"/>
                <a:sym typeface="Calibri"/>
              </a:rPr>
              <a:t>May release outcome of disciplinary hearing to victim of the crime</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Disciplinary records are not sole possession records and are therefore subject to FERPA</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May release information to institution where student seeks to enroll or has enrolled</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Arial"/>
              <a:buChar char="•"/>
            </a:pPr>
            <a:r>
              <a:rPr lang="en-US">
                <a:solidFill>
                  <a:schemeClr val="dk2"/>
                </a:solidFill>
                <a:latin typeface="Calibri"/>
                <a:ea typeface="Calibri"/>
                <a:cs typeface="Calibri"/>
                <a:sym typeface="Calibri"/>
              </a:rPr>
              <a:t>May release i</a:t>
            </a:r>
            <a:r>
              <a:rPr lang="en-US">
                <a:solidFill>
                  <a:schemeClr val="dk2"/>
                </a:solidFill>
                <a:latin typeface="Open Sans"/>
                <a:ea typeface="Open Sans"/>
                <a:cs typeface="Open Sans"/>
                <a:sym typeface="Open Sans"/>
              </a:rPr>
              <a:t>f related to a health and safety emergenc</a:t>
            </a:r>
            <a:r>
              <a:rPr lang="en-US">
                <a:solidFill>
                  <a:schemeClr val="dk2"/>
                </a:solidFill>
              </a:rPr>
              <a:t>y</a:t>
            </a:r>
            <a:endParaRPr>
              <a:solidFill>
                <a:schemeClr val="dk2"/>
              </a:solidFill>
            </a:endParaRPr>
          </a:p>
        </p:txBody>
      </p:sp>
      <p:sp>
        <p:nvSpPr>
          <p:cNvPr id="599" name="Google Shape;599;p79"/>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Disciplinary Record</a:t>
            </a:r>
            <a:r>
              <a:rPr lang="en-US">
                <a:latin typeface="Open Sans"/>
                <a:ea typeface="Open Sans"/>
                <a:cs typeface="Open Sans"/>
                <a:sym typeface="Open Sans"/>
              </a:rPr>
              <a:t>s</a:t>
            </a:r>
            <a:endParaRPr>
              <a:latin typeface="Open Sans"/>
              <a:ea typeface="Open Sans"/>
              <a:cs typeface="Open Sans"/>
              <a:sym typeface="Open Sans"/>
            </a:endParaRPr>
          </a:p>
        </p:txBody>
      </p:sp>
      <p:pic>
        <p:nvPicPr>
          <p:cNvPr id="600" name="Google Shape;600;p79" descr="Unknown-3.jpeg"/>
          <p:cNvPicPr preferRelativeResize="0"/>
          <p:nvPr/>
        </p:nvPicPr>
        <p:blipFill rotWithShape="1">
          <a:blip r:embed="rId3">
            <a:alphaModFix/>
          </a:blip>
          <a:srcRect/>
          <a:stretch/>
        </p:blipFill>
        <p:spPr>
          <a:xfrm>
            <a:off x="5396475" y="139300"/>
            <a:ext cx="3554025" cy="12440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0"/>
          <p:cNvSpPr txBox="1">
            <a:spLocks noGrp="1"/>
          </p:cNvSpPr>
          <p:nvPr>
            <p:ph type="body" idx="4294967295"/>
          </p:nvPr>
        </p:nvSpPr>
        <p:spPr>
          <a:xfrm>
            <a:off x="811705" y="1736725"/>
            <a:ext cx="8196300" cy="40155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SzPts val="2200"/>
              <a:buFont typeface="Calibri"/>
              <a:buChar char="•"/>
            </a:pPr>
            <a:r>
              <a:rPr lang="en-US" sz="2700">
                <a:solidFill>
                  <a:schemeClr val="dk2"/>
                </a:solidFill>
                <a:latin typeface="Calibri"/>
                <a:ea typeface="Calibri"/>
                <a:cs typeface="Calibri"/>
                <a:sym typeface="Calibri"/>
              </a:rPr>
              <a:t>Social Security Numbers (any or all) cannot be used as directory information or to confirm identity of a student</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Schools should not allow easy to know information (such as date or place of birth, mother’s maiden name) as a password prompt or a way to access student records</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Take care when releasing information on the phone, use data (not SSN) known only to student</a:t>
            </a:r>
            <a:endParaRPr sz="2700">
              <a:solidFill>
                <a:schemeClr val="dk2"/>
              </a:solidFill>
              <a:latin typeface="Calibri"/>
              <a:ea typeface="Calibri"/>
              <a:cs typeface="Calibri"/>
              <a:sym typeface="Calibri"/>
            </a:endParaRPr>
          </a:p>
          <a:p>
            <a:pPr marL="742950" lvl="1" indent="-273050" algn="l" rtl="0">
              <a:spcBef>
                <a:spcPts val="400"/>
              </a:spcBef>
              <a:spcAft>
                <a:spcPts val="0"/>
              </a:spcAft>
              <a:buClr>
                <a:schemeClr val="dk2"/>
              </a:buClr>
              <a:buSzPts val="1800"/>
              <a:buFont typeface="Calibri"/>
              <a:buChar char="●"/>
            </a:pPr>
            <a:r>
              <a:rPr lang="en-US" sz="2300">
                <a:solidFill>
                  <a:schemeClr val="dk2"/>
                </a:solidFill>
                <a:latin typeface="Calibri"/>
                <a:ea typeface="Calibri"/>
                <a:cs typeface="Calibri"/>
                <a:sym typeface="Calibri"/>
              </a:rPr>
              <a:t>i.e. classes taken/former instructor names</a:t>
            </a:r>
            <a:endParaRPr sz="2300">
              <a:solidFill>
                <a:schemeClr val="dk2"/>
              </a:solidFill>
              <a:latin typeface="Calibri"/>
              <a:ea typeface="Calibri"/>
              <a:cs typeface="Calibri"/>
              <a:sym typeface="Calibri"/>
            </a:endParaRPr>
          </a:p>
        </p:txBody>
      </p:sp>
      <p:sp>
        <p:nvSpPr>
          <p:cNvPr id="606" name="Google Shape;606;p80"/>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Using SSN/Passwords</a:t>
            </a:r>
            <a:endParaRPr>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1"/>
          <p:cNvSpPr txBox="1">
            <a:spLocks noGrp="1"/>
          </p:cNvSpPr>
          <p:nvPr>
            <p:ph type="body" idx="4294967295"/>
          </p:nvPr>
        </p:nvSpPr>
        <p:spPr>
          <a:xfrm>
            <a:off x="970330" y="2133541"/>
            <a:ext cx="8196300" cy="40155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SzPts val="2200"/>
              <a:buFont typeface="Calibri"/>
              <a:buChar char="•"/>
            </a:pPr>
            <a:r>
              <a:rPr lang="en-US" sz="2700">
                <a:solidFill>
                  <a:schemeClr val="dk2"/>
                </a:solidFill>
                <a:latin typeface="Calibri"/>
                <a:ea typeface="Calibri"/>
                <a:cs typeface="Calibri"/>
                <a:sym typeface="Calibri"/>
              </a:rPr>
              <a:t>May release with written agreements related to studies conducted for institution</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Authorized reps can be any national or state authority or educational body</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Can re-disclose</a:t>
            </a:r>
            <a:endParaRPr sz="2700">
              <a:solidFill>
                <a:schemeClr val="dk2"/>
              </a:solidFill>
              <a:latin typeface="Calibri"/>
              <a:ea typeface="Calibri"/>
              <a:cs typeface="Calibri"/>
              <a:sym typeface="Calibri"/>
            </a:endParaRPr>
          </a:p>
          <a:p>
            <a:pPr marL="742950" lvl="1" indent="-273050" algn="l" rtl="0">
              <a:spcBef>
                <a:spcPts val="400"/>
              </a:spcBef>
              <a:spcAft>
                <a:spcPts val="0"/>
              </a:spcAft>
              <a:buClr>
                <a:schemeClr val="dk2"/>
              </a:buClr>
              <a:buSzPts val="1800"/>
              <a:buFont typeface="Calibri"/>
              <a:buChar char="•"/>
            </a:pPr>
            <a:r>
              <a:rPr lang="en-US" sz="2300">
                <a:solidFill>
                  <a:schemeClr val="dk2"/>
                </a:solidFill>
                <a:latin typeface="Calibri"/>
                <a:ea typeface="Calibri"/>
                <a:cs typeface="Calibri"/>
                <a:sym typeface="Calibri"/>
              </a:rPr>
              <a:t>Ask them not to and to destroy unused data</a:t>
            </a:r>
            <a:endParaRPr sz="23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Personally identifiable information can move back and forth between institution and agency now without student’s consent</a:t>
            </a:r>
            <a:endParaRPr sz="2700">
              <a:solidFill>
                <a:schemeClr val="dk2"/>
              </a:solidFill>
              <a:latin typeface="Calibri"/>
              <a:ea typeface="Calibri"/>
              <a:cs typeface="Calibri"/>
              <a:sym typeface="Calibri"/>
            </a:endParaRPr>
          </a:p>
          <a:p>
            <a:pPr marL="342900" lvl="0" indent="-330200" algn="l" rtl="0">
              <a:spcBef>
                <a:spcPts val="480"/>
              </a:spcBef>
              <a:spcAft>
                <a:spcPts val="0"/>
              </a:spcAft>
              <a:buSzPts val="2200"/>
              <a:buFont typeface="Calibri"/>
              <a:buChar char="•"/>
            </a:pPr>
            <a:r>
              <a:rPr lang="en-US" sz="2700">
                <a:solidFill>
                  <a:schemeClr val="dk2"/>
                </a:solidFill>
                <a:latin typeface="Calibri"/>
                <a:ea typeface="Calibri"/>
                <a:cs typeface="Calibri"/>
                <a:sym typeface="Calibri"/>
              </a:rPr>
              <a:t>Agencies must abide by FERPA</a:t>
            </a:r>
            <a:endParaRPr sz="2700">
              <a:solidFill>
                <a:schemeClr val="dk2"/>
              </a:solidFill>
              <a:latin typeface="Calibri"/>
              <a:ea typeface="Calibri"/>
              <a:cs typeface="Calibri"/>
              <a:sym typeface="Calibri"/>
            </a:endParaRPr>
          </a:p>
        </p:txBody>
      </p:sp>
      <p:sp>
        <p:nvSpPr>
          <p:cNvPr id="612" name="Google Shape;612;p81"/>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Authorized Representatives</a:t>
            </a:r>
            <a:endParaRPr>
              <a:latin typeface="Calibri"/>
              <a:ea typeface="Calibri"/>
              <a:cs typeface="Calibri"/>
              <a:sym typeface="Calibri"/>
            </a:endParaRPr>
          </a:p>
        </p:txBody>
      </p:sp>
      <p:sp>
        <p:nvSpPr>
          <p:cNvPr id="613" name="Google Shape;613;p81"/>
          <p:cNvSpPr txBox="1">
            <a:spLocks noGrp="1"/>
          </p:cNvSpPr>
          <p:nvPr>
            <p:ph type="body" idx="4294967295"/>
          </p:nvPr>
        </p:nvSpPr>
        <p:spPr>
          <a:xfrm>
            <a:off x="835216" y="1632609"/>
            <a:ext cx="8185200" cy="41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700" i="0" u="none" strike="noStrike" cap="none">
                <a:solidFill>
                  <a:schemeClr val="dk2"/>
                </a:solidFill>
                <a:latin typeface="Calibri"/>
                <a:ea typeface="Calibri"/>
                <a:cs typeface="Calibri"/>
                <a:sym typeface="Calibri"/>
              </a:rPr>
              <a:t>Requests for Information</a:t>
            </a:r>
            <a:endParaRPr sz="2700" i="0" u="none" strike="noStrike" cap="none">
              <a:solidFill>
                <a:schemeClr val="dk2"/>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2"/>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Calibri"/>
              <a:buChar char="•"/>
            </a:pPr>
            <a:r>
              <a:rPr lang="en-US">
                <a:solidFill>
                  <a:schemeClr val="dk2"/>
                </a:solidFill>
                <a:latin typeface="Calibri"/>
                <a:ea typeface="Calibri"/>
                <a:cs typeface="Calibri"/>
                <a:sym typeface="Calibri"/>
              </a:rPr>
              <a:t>Do not assume campus leaders all know FERPA</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Take care when releasing information to school officials in a position of authority</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Is this a school official with a legitimate need to know?</a:t>
            </a:r>
            <a:endParaRPr>
              <a:solidFill>
                <a:schemeClr val="dk2"/>
              </a:solidFill>
              <a:latin typeface="Calibri"/>
              <a:ea typeface="Calibri"/>
              <a:cs typeface="Calibri"/>
              <a:sym typeface="Calibri"/>
            </a:endParaRPr>
          </a:p>
          <a:p>
            <a:pPr marL="342900" lvl="0" indent="-342900" algn="l" rtl="0">
              <a:spcBef>
                <a:spcPts val="480"/>
              </a:spcBef>
              <a:spcAft>
                <a:spcPts val="0"/>
              </a:spcAft>
              <a:buSzPts val="2400"/>
              <a:buFont typeface="Calibri"/>
              <a:buChar char="•"/>
            </a:pPr>
            <a:r>
              <a:rPr lang="en-US">
                <a:solidFill>
                  <a:schemeClr val="dk2"/>
                </a:solidFill>
                <a:latin typeface="Calibri"/>
                <a:ea typeface="Calibri"/>
                <a:cs typeface="Calibri"/>
                <a:sym typeface="Calibri"/>
              </a:rPr>
              <a:t>If release violates FERPA, decline the request. If required to comply, make note of the request and to whom it was released in student’s record.</a:t>
            </a:r>
            <a:endParaRPr>
              <a:solidFill>
                <a:schemeClr val="dk2"/>
              </a:solidFill>
              <a:latin typeface="Calibri"/>
              <a:ea typeface="Calibri"/>
              <a:cs typeface="Calibri"/>
              <a:sym typeface="Calibri"/>
            </a:endParaRPr>
          </a:p>
        </p:txBody>
      </p:sp>
      <p:sp>
        <p:nvSpPr>
          <p:cNvPr id="619" name="Google Shape;619;p82"/>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Campus Leaders</a:t>
            </a:r>
            <a:endParaRPr>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3"/>
          <p:cNvSpPr txBox="1">
            <a:spLocks noGrp="1"/>
          </p:cNvSpPr>
          <p:nvPr>
            <p:ph type="body" idx="4294967295"/>
          </p:nvPr>
        </p:nvSpPr>
        <p:spPr>
          <a:xfrm>
            <a:off x="9641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Calibri"/>
              <a:buChar char="•"/>
            </a:pPr>
            <a:r>
              <a:rPr lang="en-US">
                <a:solidFill>
                  <a:schemeClr val="dk2"/>
                </a:solidFill>
                <a:latin typeface="Calibri"/>
                <a:ea typeface="Calibri"/>
                <a:cs typeface="Calibri"/>
                <a:sym typeface="Calibri"/>
              </a:rPr>
              <a:t>You may release to parents:</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With students’ written permission</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In connection with a health or safety emergency</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If student is under 21 and violates law or school policy related to alcohol or a controlled substance</a:t>
            </a:r>
            <a:endParaRPr>
              <a:solidFill>
                <a:schemeClr val="dk2"/>
              </a:solidFill>
              <a:latin typeface="Calibri"/>
              <a:ea typeface="Calibri"/>
              <a:cs typeface="Calibri"/>
              <a:sym typeface="Calibri"/>
            </a:endParaRPr>
          </a:p>
          <a:p>
            <a:pPr marL="742950" lvl="1" indent="-285750" algn="l" rtl="0">
              <a:spcBef>
                <a:spcPts val="400"/>
              </a:spcBef>
              <a:spcAft>
                <a:spcPts val="0"/>
              </a:spcAft>
              <a:buClr>
                <a:schemeClr val="dk2"/>
              </a:buClr>
              <a:buSzPts val="2000"/>
              <a:buFont typeface="Calibri"/>
              <a:buChar char="●"/>
            </a:pPr>
            <a:r>
              <a:rPr lang="en-US">
                <a:solidFill>
                  <a:schemeClr val="dk2"/>
                </a:solidFill>
                <a:latin typeface="Calibri"/>
                <a:ea typeface="Calibri"/>
                <a:cs typeface="Calibri"/>
                <a:sym typeface="Calibri"/>
              </a:rPr>
              <a:t>If student is a dependent for tax purposes</a:t>
            </a:r>
            <a:endParaRPr>
              <a:solidFill>
                <a:schemeClr val="dk2"/>
              </a:solidFill>
              <a:latin typeface="Calibri"/>
              <a:ea typeface="Calibri"/>
              <a:cs typeface="Calibri"/>
              <a:sym typeface="Calibri"/>
            </a:endParaRPr>
          </a:p>
        </p:txBody>
      </p:sp>
      <p:sp>
        <p:nvSpPr>
          <p:cNvPr id="625" name="Google Shape;625;p83"/>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Parents</a:t>
            </a:r>
            <a:endParaRPr>
              <a:latin typeface="Calibri"/>
              <a:ea typeface="Calibri"/>
              <a:cs typeface="Calibri"/>
              <a:sym typeface="Calibri"/>
            </a:endParaRPr>
          </a:p>
        </p:txBody>
      </p:sp>
      <p:pic>
        <p:nvPicPr>
          <p:cNvPr id="626" name="Google Shape;626;p83" descr="securedownload.jpeg"/>
          <p:cNvPicPr preferRelativeResize="0"/>
          <p:nvPr/>
        </p:nvPicPr>
        <p:blipFill rotWithShape="1">
          <a:blip r:embed="rId3">
            <a:alphaModFix/>
          </a:blip>
          <a:srcRect/>
          <a:stretch/>
        </p:blipFill>
        <p:spPr>
          <a:xfrm>
            <a:off x="3604498" y="4611647"/>
            <a:ext cx="2467850" cy="16444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4"/>
          <p:cNvSpPr txBox="1">
            <a:spLocks noGrp="1"/>
          </p:cNvSpPr>
          <p:nvPr>
            <p:ph type="body" idx="4294967295"/>
          </p:nvPr>
        </p:nvSpPr>
        <p:spPr>
          <a:xfrm>
            <a:off x="887905" y="1889125"/>
            <a:ext cx="8196300" cy="4015500"/>
          </a:xfrm>
          <a:prstGeom prst="rect">
            <a:avLst/>
          </a:prstGeom>
          <a:noFill/>
          <a:ln>
            <a:noFill/>
          </a:ln>
        </p:spPr>
        <p:txBody>
          <a:bodyPr spcFirstLastPara="1" wrap="square" lIns="91425" tIns="45700" rIns="91425" bIns="45700" anchor="t" anchorCtr="0">
            <a:noAutofit/>
          </a:bodyPr>
          <a:lstStyle/>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Technically - Remediation is Not Identified in the FERPA Law Itself.  Words not in the FERPA Law:</a:t>
            </a:r>
            <a:endParaRPr sz="3000">
              <a:solidFill>
                <a:schemeClr val="dk2"/>
              </a:solidFill>
              <a:latin typeface="Calibri"/>
              <a:ea typeface="Calibri"/>
              <a:cs typeface="Calibri"/>
              <a:sym typeface="Calibri"/>
            </a:endParaRPr>
          </a:p>
          <a:p>
            <a:pPr marL="914400" lvl="1"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Data Breach</a:t>
            </a:r>
            <a:endParaRPr sz="3000">
              <a:solidFill>
                <a:schemeClr val="dk2"/>
              </a:solidFill>
              <a:latin typeface="Calibri"/>
              <a:ea typeface="Calibri"/>
              <a:cs typeface="Calibri"/>
              <a:sym typeface="Calibri"/>
            </a:endParaRPr>
          </a:p>
          <a:p>
            <a:pPr marL="914400" lvl="1"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Accidental Release</a:t>
            </a:r>
            <a:endParaRPr sz="3000">
              <a:solidFill>
                <a:schemeClr val="dk2"/>
              </a:solidFill>
              <a:latin typeface="Calibri"/>
              <a:ea typeface="Calibri"/>
              <a:cs typeface="Calibri"/>
              <a:sym typeface="Calibri"/>
            </a:endParaRPr>
          </a:p>
          <a:p>
            <a:pPr marL="914400" lvl="1"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Mandatory notice</a:t>
            </a:r>
            <a:endParaRPr sz="3000">
              <a:solidFill>
                <a:schemeClr val="dk2"/>
              </a:solidFill>
              <a:latin typeface="Calibri"/>
              <a:ea typeface="Calibri"/>
              <a:cs typeface="Calibri"/>
              <a:sym typeface="Calibri"/>
            </a:endParaRPr>
          </a:p>
          <a:p>
            <a:pPr marL="914400" lvl="1"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Mandatory</a:t>
            </a: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Open Sans"/>
              <a:buChar char="●"/>
            </a:pPr>
            <a:r>
              <a:rPr lang="en-US" sz="3000">
                <a:solidFill>
                  <a:schemeClr val="dk2"/>
                </a:solidFill>
                <a:latin typeface="Calibri"/>
                <a:ea typeface="Calibri"/>
                <a:cs typeface="Calibri"/>
                <a:sym typeface="Calibri"/>
              </a:rPr>
              <a:t>Myths galore in terms of what we must do</a:t>
            </a:r>
            <a:endParaRPr sz="3000">
              <a:solidFill>
                <a:schemeClr val="dk2"/>
              </a:solidFill>
              <a:latin typeface="Calibri"/>
              <a:ea typeface="Calibri"/>
              <a:cs typeface="Calibri"/>
              <a:sym typeface="Calibri"/>
            </a:endParaRPr>
          </a:p>
          <a:p>
            <a:pPr marL="0" lvl="0" indent="0" algn="l" rtl="0">
              <a:spcBef>
                <a:spcPts val="480"/>
              </a:spcBef>
              <a:spcAft>
                <a:spcPts val="0"/>
              </a:spcAft>
              <a:buNone/>
            </a:pPr>
            <a:endParaRPr>
              <a:solidFill>
                <a:schemeClr val="dk1"/>
              </a:solidFill>
            </a:endParaRPr>
          </a:p>
        </p:txBody>
      </p:sp>
      <p:sp>
        <p:nvSpPr>
          <p:cNvPr id="632" name="Google Shape;632;p84"/>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TIPS FOR NAVIGATING BREACHES</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subTitle" idx="4294967295"/>
          </p:nvPr>
        </p:nvSpPr>
        <p:spPr>
          <a:xfrm>
            <a:off x="2281238" y="1598613"/>
            <a:ext cx="7239000" cy="17526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chemeClr val="dk2"/>
              </a:buClr>
              <a:buSzPts val="2400"/>
              <a:buFont typeface="Calibri"/>
              <a:buChar char="●"/>
            </a:pPr>
            <a:r>
              <a:rPr lang="en-US" sz="2400" b="1">
                <a:solidFill>
                  <a:schemeClr val="dk2"/>
                </a:solidFill>
                <a:latin typeface="Calibri"/>
                <a:ea typeface="Calibri"/>
                <a:cs typeface="Calibri"/>
                <a:sym typeface="Calibri"/>
              </a:rPr>
              <a:t>1 Finger</a:t>
            </a:r>
            <a:endParaRPr sz="2400" b="1">
              <a:solidFill>
                <a:schemeClr val="dk2"/>
              </a:solidFill>
              <a:latin typeface="Calibri"/>
              <a:ea typeface="Calibri"/>
              <a:cs typeface="Calibri"/>
              <a:sym typeface="Calibri"/>
            </a:endParaRPr>
          </a:p>
          <a:p>
            <a:pPr marL="914400" lvl="1" indent="-381000" algn="l" rtl="0">
              <a:spcBef>
                <a:spcPts val="0"/>
              </a:spcBef>
              <a:spcAft>
                <a:spcPts val="0"/>
              </a:spcAft>
              <a:buClr>
                <a:schemeClr val="dk2"/>
              </a:buClr>
              <a:buSzPts val="2400"/>
              <a:buFont typeface="Calibri"/>
              <a:buChar char="○"/>
            </a:pPr>
            <a:r>
              <a:rPr lang="en-US" sz="2400" b="1">
                <a:solidFill>
                  <a:schemeClr val="dk2"/>
                </a:solidFill>
                <a:latin typeface="Calibri"/>
                <a:ea typeface="Calibri"/>
                <a:cs typeface="Calibri"/>
                <a:sym typeface="Calibri"/>
              </a:rPr>
              <a:t>FERPA, huh? I thought this was the WaACRAO prize raffle Zoom session</a:t>
            </a:r>
            <a:endParaRPr sz="2400" b="1">
              <a:solidFill>
                <a:schemeClr val="dk2"/>
              </a:solidFill>
              <a:latin typeface="Calibri"/>
              <a:ea typeface="Calibri"/>
              <a:cs typeface="Calibri"/>
              <a:sym typeface="Calibri"/>
            </a:endParaRPr>
          </a:p>
          <a:p>
            <a:pPr marL="457200" lvl="1" indent="0" algn="l" rtl="0">
              <a:spcBef>
                <a:spcPts val="400"/>
              </a:spcBef>
              <a:spcAft>
                <a:spcPts val="0"/>
              </a:spcAft>
              <a:buClr>
                <a:srgbClr val="4B2E83"/>
              </a:buClr>
              <a:buSzPts val="2000"/>
              <a:buNone/>
            </a:pPr>
            <a:endParaRPr sz="2700"/>
          </a:p>
          <a:p>
            <a:pPr marL="457200" lvl="1" indent="0" algn="l" rtl="0">
              <a:spcBef>
                <a:spcPts val="400"/>
              </a:spcBef>
              <a:spcAft>
                <a:spcPts val="0"/>
              </a:spcAft>
              <a:buClr>
                <a:srgbClr val="4B2E83"/>
              </a:buClr>
              <a:buSzPts val="2000"/>
              <a:buNone/>
            </a:pPr>
            <a:endParaRPr/>
          </a:p>
        </p:txBody>
      </p:sp>
      <p:sp>
        <p:nvSpPr>
          <p:cNvPr id="168" name="Google Shape;168;p22"/>
          <p:cNvSpPr txBox="1">
            <a:spLocks noGrp="1"/>
          </p:cNvSpPr>
          <p:nvPr>
            <p:ph type="ctrTitle" idx="4294967295"/>
          </p:nvPr>
        </p:nvSpPr>
        <p:spPr>
          <a:xfrm>
            <a:off x="1443038" y="71438"/>
            <a:ext cx="7239000" cy="1444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How well do you know FERPA?</a:t>
            </a:r>
            <a:endParaRPr>
              <a:latin typeface="Calibri"/>
              <a:ea typeface="Calibri"/>
              <a:cs typeface="Calibri"/>
              <a:sym typeface="Calibri"/>
            </a:endParaRPr>
          </a:p>
        </p:txBody>
      </p:sp>
      <p:pic>
        <p:nvPicPr>
          <p:cNvPr id="169" name="Google Shape;169;p22"/>
          <p:cNvPicPr preferRelativeResize="0"/>
          <p:nvPr/>
        </p:nvPicPr>
        <p:blipFill rotWithShape="1">
          <a:blip r:embed="rId3">
            <a:alphaModFix/>
          </a:blip>
          <a:srcRect/>
          <a:stretch/>
        </p:blipFill>
        <p:spPr>
          <a:xfrm>
            <a:off x="1443044" y="1844750"/>
            <a:ext cx="720491" cy="1072731"/>
          </a:xfrm>
          <a:prstGeom prst="rect">
            <a:avLst/>
          </a:prstGeom>
          <a:noFill/>
          <a:ln>
            <a:noFill/>
          </a:ln>
        </p:spPr>
      </p:pic>
      <p:pic>
        <p:nvPicPr>
          <p:cNvPr id="170" name="Google Shape;170;p22"/>
          <p:cNvPicPr preferRelativeResize="0"/>
          <p:nvPr/>
        </p:nvPicPr>
        <p:blipFill rotWithShape="1">
          <a:blip r:embed="rId4">
            <a:alphaModFix/>
          </a:blip>
          <a:srcRect/>
          <a:stretch/>
        </p:blipFill>
        <p:spPr>
          <a:xfrm>
            <a:off x="1208079" y="3246265"/>
            <a:ext cx="973137" cy="992188"/>
          </a:xfrm>
          <a:prstGeom prst="rect">
            <a:avLst/>
          </a:prstGeom>
          <a:noFill/>
          <a:ln>
            <a:noFill/>
          </a:ln>
        </p:spPr>
      </p:pic>
      <p:pic>
        <p:nvPicPr>
          <p:cNvPr id="171" name="Google Shape;171;p22"/>
          <p:cNvPicPr preferRelativeResize="0"/>
          <p:nvPr/>
        </p:nvPicPr>
        <p:blipFill rotWithShape="1">
          <a:blip r:embed="rId5">
            <a:alphaModFix/>
          </a:blip>
          <a:srcRect/>
          <a:stretch/>
        </p:blipFill>
        <p:spPr>
          <a:xfrm>
            <a:off x="1027901" y="4787527"/>
            <a:ext cx="1333500" cy="941387"/>
          </a:xfrm>
          <a:prstGeom prst="rect">
            <a:avLst/>
          </a:prstGeom>
          <a:noFill/>
          <a:ln>
            <a:noFill/>
          </a:ln>
        </p:spPr>
      </p:pic>
      <p:sp>
        <p:nvSpPr>
          <p:cNvPr id="172" name="Google Shape;172;p22"/>
          <p:cNvSpPr txBox="1"/>
          <p:nvPr/>
        </p:nvSpPr>
        <p:spPr>
          <a:xfrm>
            <a:off x="2398028" y="3124415"/>
            <a:ext cx="6305100" cy="38475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dk2"/>
              </a:buClr>
              <a:buSzPts val="2400"/>
              <a:buFont typeface="Calibri"/>
              <a:buChar char="●"/>
            </a:pPr>
            <a:r>
              <a:rPr lang="en-US" sz="2400" b="1" i="0">
                <a:solidFill>
                  <a:schemeClr val="dk2"/>
                </a:solidFill>
                <a:latin typeface="Calibri"/>
                <a:ea typeface="Calibri"/>
                <a:cs typeface="Calibri"/>
                <a:sym typeface="Calibri"/>
              </a:rPr>
              <a:t>5 Fingers</a:t>
            </a:r>
            <a:endParaRPr sz="2400">
              <a:solidFill>
                <a:schemeClr val="dk2"/>
              </a:solidFill>
              <a:latin typeface="Calibri"/>
              <a:ea typeface="Calibri"/>
              <a:cs typeface="Calibri"/>
              <a:sym typeface="Calibri"/>
            </a:endParaRPr>
          </a:p>
          <a:p>
            <a:pPr marL="914400" marR="0" lvl="1" indent="-381000" algn="l" rtl="0">
              <a:spcBef>
                <a:spcPts val="0"/>
              </a:spcBef>
              <a:spcAft>
                <a:spcPts val="0"/>
              </a:spcAft>
              <a:buClr>
                <a:schemeClr val="dk2"/>
              </a:buClr>
              <a:buSzPts val="2400"/>
              <a:buFont typeface="Calibri"/>
              <a:buChar char="○"/>
            </a:pPr>
            <a:r>
              <a:rPr lang="en-US" sz="2400" b="1" i="0" u="none" strike="noStrike" cap="none">
                <a:solidFill>
                  <a:schemeClr val="dk2"/>
                </a:solidFill>
                <a:latin typeface="Calibri"/>
                <a:ea typeface="Calibri"/>
                <a:cs typeface="Calibri"/>
                <a:sym typeface="Calibri"/>
              </a:rPr>
              <a:t>I could hold my own if a man with a badge appeared!</a:t>
            </a:r>
            <a:endParaRPr sz="2400">
              <a:solidFill>
                <a:schemeClr val="dk2"/>
              </a:solidFill>
              <a:latin typeface="Calibri"/>
              <a:ea typeface="Calibri"/>
              <a:cs typeface="Calibri"/>
              <a:sym typeface="Calibri"/>
            </a:endParaRPr>
          </a:p>
          <a:p>
            <a:pPr marL="914400" marR="0" lvl="0" indent="0" algn="l" rtl="0">
              <a:spcBef>
                <a:spcPts val="400"/>
              </a:spcBef>
              <a:spcAft>
                <a:spcPts val="0"/>
              </a:spcAft>
              <a:buNone/>
            </a:pPr>
            <a:endParaRPr sz="2400" b="1" i="0" u="none" strike="noStrike" cap="none">
              <a:solidFill>
                <a:schemeClr val="dk2"/>
              </a:solidFill>
              <a:latin typeface="Calibri"/>
              <a:ea typeface="Calibri"/>
              <a:cs typeface="Calibri"/>
              <a:sym typeface="Calibri"/>
            </a:endParaRPr>
          </a:p>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Calibri"/>
              <a:ea typeface="Calibri"/>
              <a:cs typeface="Calibri"/>
              <a:sym typeface="Calibri"/>
            </a:endParaRPr>
          </a:p>
        </p:txBody>
      </p:sp>
      <p:sp>
        <p:nvSpPr>
          <p:cNvPr id="173" name="Google Shape;173;p22"/>
          <p:cNvSpPr txBox="1"/>
          <p:nvPr/>
        </p:nvSpPr>
        <p:spPr>
          <a:xfrm>
            <a:off x="2398026" y="4609927"/>
            <a:ext cx="6305100" cy="38475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dk2"/>
              </a:buClr>
              <a:buSzPts val="2400"/>
              <a:buFont typeface="Calibri"/>
              <a:buChar char="●"/>
            </a:pPr>
            <a:r>
              <a:rPr lang="en-US" sz="2400" b="1" i="0">
                <a:solidFill>
                  <a:schemeClr val="dk2"/>
                </a:solidFill>
                <a:latin typeface="Calibri"/>
                <a:ea typeface="Calibri"/>
                <a:cs typeface="Calibri"/>
                <a:sym typeface="Calibri"/>
              </a:rPr>
              <a:t>10 Fingers</a:t>
            </a:r>
            <a:endParaRPr sz="2400">
              <a:solidFill>
                <a:schemeClr val="dk2"/>
              </a:solidFill>
              <a:latin typeface="Calibri"/>
              <a:ea typeface="Calibri"/>
              <a:cs typeface="Calibri"/>
              <a:sym typeface="Calibri"/>
            </a:endParaRPr>
          </a:p>
          <a:p>
            <a:pPr marL="914400" marR="0" lvl="1" indent="-381000" algn="l" rtl="0">
              <a:spcBef>
                <a:spcPts val="0"/>
              </a:spcBef>
              <a:spcAft>
                <a:spcPts val="0"/>
              </a:spcAft>
              <a:buClr>
                <a:schemeClr val="dk2"/>
              </a:buClr>
              <a:buSzPts val="2400"/>
              <a:buFont typeface="Calibri"/>
              <a:buChar char="○"/>
            </a:pPr>
            <a:r>
              <a:rPr lang="en-US" sz="2400" b="1" i="0" u="none" strike="noStrike" cap="none">
                <a:solidFill>
                  <a:schemeClr val="dk2"/>
                </a:solidFill>
                <a:latin typeface="Calibri"/>
                <a:ea typeface="Calibri"/>
                <a:cs typeface="Calibri"/>
                <a:sym typeface="Calibri"/>
              </a:rPr>
              <a:t>I know this and am just here for moral support </a:t>
            </a:r>
            <a:r>
              <a:rPr lang="en-US" sz="2400" b="1">
                <a:solidFill>
                  <a:schemeClr val="dk2"/>
                </a:solidFill>
                <a:latin typeface="Calibri"/>
                <a:ea typeface="Calibri"/>
                <a:cs typeface="Calibri"/>
                <a:sym typeface="Calibri"/>
              </a:rPr>
              <a:t>for my WaACRAO friends</a:t>
            </a:r>
            <a:r>
              <a:rPr lang="en-US" sz="2400" b="1" i="0" u="none" strike="noStrike" cap="none">
                <a:solidFill>
                  <a:schemeClr val="dk2"/>
                </a:solidFill>
                <a:latin typeface="Calibri"/>
                <a:ea typeface="Calibri"/>
                <a:cs typeface="Calibri"/>
                <a:sym typeface="Calibri"/>
              </a:rPr>
              <a:t>!</a:t>
            </a:r>
            <a:endParaRPr sz="2400">
              <a:solidFill>
                <a:schemeClr val="dk2"/>
              </a:solidFill>
              <a:latin typeface="Calibri"/>
              <a:ea typeface="Calibri"/>
              <a:cs typeface="Calibri"/>
              <a:sym typeface="Calibri"/>
            </a:endParaRPr>
          </a:p>
          <a:p>
            <a:pPr marL="457200" marR="0" lvl="1" indent="0" algn="l" rtl="0">
              <a:spcBef>
                <a:spcPts val="400"/>
              </a:spcBef>
              <a:spcAft>
                <a:spcPts val="0"/>
              </a:spcAft>
              <a:buClr>
                <a:srgbClr val="4B2E83"/>
              </a:buClr>
              <a:buSzPts val="2000"/>
              <a:buFont typeface="Arial"/>
              <a:buNone/>
            </a:pPr>
            <a:endParaRPr sz="2400" b="1" i="0" u="none" strike="noStrike" cap="none">
              <a:solidFill>
                <a:schemeClr val="dk2"/>
              </a:solidFill>
              <a:latin typeface="Calibri"/>
              <a:ea typeface="Calibri"/>
              <a:cs typeface="Calibri"/>
              <a:sym typeface="Calibri"/>
            </a:endParaRPr>
          </a:p>
          <a:p>
            <a:pPr marL="457200" marR="0" lvl="1" indent="0" algn="l" rtl="0">
              <a:spcBef>
                <a:spcPts val="400"/>
              </a:spcBef>
              <a:spcAft>
                <a:spcPts val="0"/>
              </a:spcAft>
              <a:buClr>
                <a:srgbClr val="4B2E83"/>
              </a:buClr>
              <a:buSzPts val="2000"/>
              <a:buFont typeface="Arial"/>
              <a:buNone/>
            </a:pPr>
            <a:endParaRPr sz="2400" b="1" i="0" u="none" strike="noStrike" cap="none">
              <a:solidFill>
                <a:srgbClr val="4B2E83"/>
              </a:solidFill>
              <a:latin typeface="Open Sans"/>
              <a:ea typeface="Open Sans"/>
              <a:cs typeface="Open Sans"/>
              <a:sym typeface="Open Sans"/>
            </a:endParaRPr>
          </a:p>
        </p:txBody>
      </p:sp>
      <p:sp>
        <p:nvSpPr>
          <p:cNvPr id="174" name="Google Shape;174;p22"/>
          <p:cNvSpPr txBox="1"/>
          <p:nvPr/>
        </p:nvSpPr>
        <p:spPr>
          <a:xfrm>
            <a:off x="8586000" y="6547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5"/>
          <p:cNvSpPr txBox="1">
            <a:spLocks noGrp="1"/>
          </p:cNvSpPr>
          <p:nvPr>
            <p:ph type="body" idx="4294967295"/>
          </p:nvPr>
        </p:nvSpPr>
        <p:spPr>
          <a:xfrm>
            <a:off x="964100" y="1736725"/>
            <a:ext cx="7953600" cy="4357800"/>
          </a:xfrm>
          <a:prstGeom prst="rect">
            <a:avLst/>
          </a:prstGeom>
          <a:noFill/>
          <a:ln>
            <a:noFill/>
          </a:ln>
        </p:spPr>
        <p:txBody>
          <a:bodyPr spcFirstLastPara="1" wrap="square" lIns="91425" tIns="45700" rIns="91425" bIns="45700" anchor="t" anchorCtr="0">
            <a:noAutofit/>
          </a:bodyPr>
          <a:lstStyle/>
          <a:p>
            <a:pPr marL="342900" lvl="0" indent="-319405" algn="l" rtl="0">
              <a:lnSpc>
                <a:spcPct val="112500"/>
              </a:lnSpc>
              <a:spcBef>
                <a:spcPts val="0"/>
              </a:spcBef>
              <a:spcAft>
                <a:spcPts val="0"/>
              </a:spcAft>
              <a:buSzPts val="2030"/>
              <a:buFont typeface="Calibri"/>
              <a:buChar char="•"/>
            </a:pPr>
            <a:r>
              <a:rPr lang="en-US">
                <a:solidFill>
                  <a:schemeClr val="dk2"/>
                </a:solidFill>
                <a:latin typeface="Calibri"/>
                <a:ea typeface="Calibri"/>
                <a:cs typeface="Calibri"/>
                <a:sym typeface="Calibri"/>
              </a:rPr>
              <a:t>Department wants to provide more timely and effective assistance</a:t>
            </a:r>
            <a:endParaRPr>
              <a:solidFill>
                <a:schemeClr val="dk2"/>
              </a:solidFill>
              <a:latin typeface="Calibri"/>
              <a:ea typeface="Calibri"/>
              <a:cs typeface="Calibri"/>
              <a:sym typeface="Calibri"/>
            </a:endParaRPr>
          </a:p>
          <a:p>
            <a:pPr marL="342900" lvl="0" indent="-319405" algn="l" rtl="0">
              <a:lnSpc>
                <a:spcPct val="112500"/>
              </a:lnSpc>
              <a:spcBef>
                <a:spcPts val="0"/>
              </a:spcBef>
              <a:spcAft>
                <a:spcPts val="0"/>
              </a:spcAft>
              <a:buSzPts val="2030"/>
              <a:buFont typeface="Calibri"/>
              <a:buChar char="•"/>
            </a:pPr>
            <a:r>
              <a:rPr lang="en-US">
                <a:solidFill>
                  <a:schemeClr val="dk2"/>
                </a:solidFill>
                <a:latin typeface="Calibri"/>
                <a:ea typeface="Calibri"/>
                <a:cs typeface="Calibri"/>
                <a:sym typeface="Calibri"/>
              </a:rPr>
              <a:t>Implementing a risk-based approach to processing and resolving FERPA complaints</a:t>
            </a:r>
            <a:endParaRPr>
              <a:solidFill>
                <a:schemeClr val="dk2"/>
              </a:solidFill>
              <a:latin typeface="Calibri"/>
              <a:ea typeface="Calibri"/>
              <a:cs typeface="Calibri"/>
              <a:sym typeface="Calibri"/>
            </a:endParaRPr>
          </a:p>
          <a:p>
            <a:pPr marL="342900" lvl="0" indent="-319405" algn="l" rtl="0">
              <a:lnSpc>
                <a:spcPct val="112500"/>
              </a:lnSpc>
              <a:spcBef>
                <a:spcPts val="0"/>
              </a:spcBef>
              <a:spcAft>
                <a:spcPts val="0"/>
              </a:spcAft>
              <a:buSzPts val="2030"/>
              <a:buFont typeface="Calibri"/>
              <a:buChar char="•"/>
            </a:pPr>
            <a:r>
              <a:rPr lang="en-US">
                <a:solidFill>
                  <a:schemeClr val="dk2"/>
                </a:solidFill>
                <a:latin typeface="Calibri"/>
                <a:ea typeface="Calibri"/>
                <a:cs typeface="Calibri"/>
                <a:sym typeface="Calibri"/>
              </a:rPr>
              <a:t>Department is modifying its investigatory practices.</a:t>
            </a:r>
            <a:endParaRPr>
              <a:solidFill>
                <a:schemeClr val="dk2"/>
              </a:solidFill>
              <a:latin typeface="Calibri"/>
              <a:ea typeface="Calibri"/>
              <a:cs typeface="Calibri"/>
              <a:sym typeface="Calibri"/>
            </a:endParaRPr>
          </a:p>
          <a:p>
            <a:pPr marL="342900" lvl="0" indent="-319405" algn="l" rtl="0">
              <a:lnSpc>
                <a:spcPct val="112500"/>
              </a:lnSpc>
              <a:spcBef>
                <a:spcPts val="0"/>
              </a:spcBef>
              <a:spcAft>
                <a:spcPts val="0"/>
              </a:spcAft>
              <a:buSzPts val="2030"/>
              <a:buFont typeface="Calibri"/>
              <a:buChar char="•"/>
            </a:pPr>
            <a:r>
              <a:rPr lang="en-US" u="sng">
                <a:solidFill>
                  <a:schemeClr val="dk2"/>
                </a:solidFill>
                <a:latin typeface="Calibri"/>
                <a:ea typeface="Calibri"/>
                <a:cs typeface="Calibri"/>
                <a:sym typeface="Calibri"/>
                <a:hlinkClick r:id="rId3"/>
              </a:rPr>
              <a:t>https://studentprivacy.ed.gov/FERPA-Enforcement-Notice</a:t>
            </a:r>
            <a:endParaRPr>
              <a:solidFill>
                <a:schemeClr val="dk2"/>
              </a:solidFill>
              <a:latin typeface="Calibri"/>
              <a:ea typeface="Calibri"/>
              <a:cs typeface="Calibri"/>
              <a:sym typeface="Calibri"/>
            </a:endParaRPr>
          </a:p>
          <a:p>
            <a:pPr marL="342900" lvl="0" indent="0" algn="l" rtl="0">
              <a:lnSpc>
                <a:spcPct val="112500"/>
              </a:lnSpc>
              <a:spcBef>
                <a:spcPts val="800"/>
              </a:spcBef>
              <a:spcAft>
                <a:spcPts val="0"/>
              </a:spcAft>
              <a:buNone/>
            </a:pPr>
            <a:endParaRPr>
              <a:solidFill>
                <a:schemeClr val="dk1"/>
              </a:solidFill>
            </a:endParaRPr>
          </a:p>
          <a:p>
            <a:pPr marL="342900" lvl="0" indent="0" algn="l" rtl="0">
              <a:lnSpc>
                <a:spcPct val="112500"/>
              </a:lnSpc>
              <a:spcBef>
                <a:spcPts val="800"/>
              </a:spcBef>
              <a:spcAft>
                <a:spcPts val="0"/>
              </a:spcAft>
              <a:buNone/>
            </a:pPr>
            <a:endParaRPr>
              <a:solidFill>
                <a:schemeClr val="dk1"/>
              </a:solidFill>
            </a:endParaRPr>
          </a:p>
          <a:p>
            <a:pPr marL="342900" lvl="0" indent="0" algn="l" rtl="0">
              <a:spcBef>
                <a:spcPts val="800"/>
              </a:spcBef>
              <a:spcAft>
                <a:spcPts val="0"/>
              </a:spcAft>
              <a:buNone/>
            </a:pPr>
            <a:endParaRPr sz="1800">
              <a:solidFill>
                <a:schemeClr val="dk1"/>
              </a:solidFill>
              <a:highlight>
                <a:srgbClr val="FFFFFF"/>
              </a:highlight>
            </a:endParaRPr>
          </a:p>
        </p:txBody>
      </p:sp>
      <p:sp>
        <p:nvSpPr>
          <p:cNvPr id="638" name="Google Shape;638;p85"/>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sz="3100">
                <a:latin typeface="Calibri"/>
                <a:ea typeface="Calibri"/>
                <a:cs typeface="Calibri"/>
                <a:sym typeface="Calibri"/>
              </a:rPr>
              <a:t>IMPROVING THE EFFECTIVENESS AND EFFICIENCY OF FERPA ENFORCEMENT</a:t>
            </a:r>
            <a:endParaRPr sz="3100">
              <a:latin typeface="Calibri"/>
              <a:ea typeface="Calibri"/>
              <a:cs typeface="Calibri"/>
              <a:sym typeface="Calibri"/>
            </a:endParaRPr>
          </a:p>
        </p:txBody>
      </p:sp>
      <p:pic>
        <p:nvPicPr>
          <p:cNvPr id="639" name="Google Shape;639;p85"/>
          <p:cNvPicPr preferRelativeResize="0"/>
          <p:nvPr/>
        </p:nvPicPr>
        <p:blipFill>
          <a:blip r:embed="rId4">
            <a:alphaModFix/>
          </a:blip>
          <a:stretch>
            <a:fillRect/>
          </a:stretch>
        </p:blipFill>
        <p:spPr>
          <a:xfrm>
            <a:off x="3625700" y="5292000"/>
            <a:ext cx="2398876" cy="13770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6"/>
          <p:cNvSpPr txBox="1">
            <a:spLocks noGrp="1"/>
          </p:cNvSpPr>
          <p:nvPr>
            <p:ph type="body" idx="4294967295"/>
          </p:nvPr>
        </p:nvSpPr>
        <p:spPr>
          <a:xfrm>
            <a:off x="811700" y="1736725"/>
            <a:ext cx="8196300" cy="4357800"/>
          </a:xfrm>
          <a:prstGeom prst="rect">
            <a:avLst/>
          </a:prstGeom>
          <a:noFill/>
          <a:ln>
            <a:noFill/>
          </a:ln>
        </p:spPr>
        <p:txBody>
          <a:bodyPr spcFirstLastPara="1" wrap="square" lIns="91425" tIns="45700" rIns="91425" bIns="45700" anchor="t" anchorCtr="0">
            <a:noAutofit/>
          </a:bodyPr>
          <a:lstStyle/>
          <a:p>
            <a:pPr marL="457200" lvl="0" indent="-349250" algn="l" rtl="0">
              <a:spcBef>
                <a:spcPts val="480"/>
              </a:spcBef>
              <a:spcAft>
                <a:spcPts val="0"/>
              </a:spcAft>
              <a:buSzPts val="1900"/>
              <a:buFont typeface="Calibri"/>
              <a:buChar char="●"/>
            </a:pPr>
            <a:r>
              <a:rPr lang="en-US" sz="1900">
                <a:solidFill>
                  <a:schemeClr val="dk2"/>
                </a:solidFill>
                <a:latin typeface="Calibri"/>
                <a:ea typeface="Calibri"/>
                <a:cs typeface="Calibri"/>
                <a:sym typeface="Calibri"/>
              </a:rPr>
              <a:t>Subpart E of part 99 does not require formal investigation of all complaints, but specifies steps to take if the Department decides formal investigation is the appropriate action to address a complaint.</a:t>
            </a:r>
            <a:endParaRPr sz="1900">
              <a:solidFill>
                <a:schemeClr val="dk2"/>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solidFill>
                  <a:schemeClr val="dk2"/>
                </a:solidFill>
                <a:latin typeface="Calibri"/>
                <a:ea typeface="Calibri"/>
                <a:cs typeface="Calibri"/>
                <a:sym typeface="Calibri"/>
              </a:rPr>
              <a:t>The best and most reasonable approach to improve processes consistent with law is to make a case-by-case determination for every timely complaint</a:t>
            </a:r>
            <a:endParaRPr sz="1900">
              <a:solidFill>
                <a:schemeClr val="dk2"/>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solidFill>
                  <a:schemeClr val="dk2"/>
                </a:solidFill>
                <a:latin typeface="Calibri"/>
                <a:ea typeface="Calibri"/>
                <a:cs typeface="Calibri"/>
                <a:sym typeface="Calibri"/>
              </a:rPr>
              <a:t>Sometimes, the action will be a formal investigation; for these complaints, we will investigate consistent with the regulatory provisions under Subpart E of part 99.</a:t>
            </a:r>
            <a:endParaRPr sz="1900">
              <a:solidFill>
                <a:schemeClr val="dk2"/>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solidFill>
                  <a:schemeClr val="dk2"/>
                </a:solidFill>
                <a:latin typeface="Calibri"/>
                <a:ea typeface="Calibri"/>
                <a:cs typeface="Calibri"/>
                <a:sym typeface="Calibri"/>
              </a:rPr>
              <a:t>For other complaints, consistent with the statute and applicable regulations, we will take appropriate actions such as acting as an intermediary or providing resolution assistance.</a:t>
            </a:r>
            <a:endParaRPr sz="1900">
              <a:solidFill>
                <a:schemeClr val="dk2"/>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solidFill>
                  <a:schemeClr val="dk2"/>
                </a:solidFill>
                <a:latin typeface="Calibri"/>
                <a:ea typeface="Calibri"/>
                <a:cs typeface="Calibri"/>
                <a:sym typeface="Calibri"/>
              </a:rPr>
              <a:t>Department may address these complaints by acting as an intermediary between the educational agency or institution and the parent or eligible student, with the aim of resolving the dispute in a mutually satisfactory way.</a:t>
            </a:r>
            <a:endParaRPr sz="1900">
              <a:solidFill>
                <a:schemeClr val="dk2"/>
              </a:solidFill>
              <a:latin typeface="Calibri"/>
              <a:ea typeface="Calibri"/>
              <a:cs typeface="Calibri"/>
              <a:sym typeface="Calibri"/>
            </a:endParaRPr>
          </a:p>
          <a:p>
            <a:pPr marL="457200" lvl="0" indent="0" algn="l" rtl="0">
              <a:spcBef>
                <a:spcPts val="480"/>
              </a:spcBef>
              <a:spcAft>
                <a:spcPts val="0"/>
              </a:spcAft>
              <a:buNone/>
            </a:pPr>
            <a:endParaRPr sz="2100">
              <a:solidFill>
                <a:srgbClr val="000000"/>
              </a:solidFill>
              <a:latin typeface="Calibri"/>
              <a:ea typeface="Calibri"/>
              <a:cs typeface="Calibri"/>
              <a:sym typeface="Calibri"/>
            </a:endParaRPr>
          </a:p>
        </p:txBody>
      </p:sp>
      <p:sp>
        <p:nvSpPr>
          <p:cNvPr id="645" name="Google Shape;645;p86"/>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sz="3000">
                <a:latin typeface="Calibri"/>
                <a:ea typeface="Calibri"/>
                <a:cs typeface="Calibri"/>
                <a:sym typeface="Calibri"/>
              </a:rPr>
              <a:t>IMPROVING THE EFFECTIVENESS AND EFFICIENCY OF FERPA ENFORCEMENT</a:t>
            </a:r>
            <a:endParaRPr sz="3000">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7"/>
          <p:cNvSpPr txBox="1">
            <a:spLocks noGrp="1"/>
          </p:cNvSpPr>
          <p:nvPr>
            <p:ph type="body" idx="4294967295"/>
          </p:nvPr>
        </p:nvSpPr>
        <p:spPr>
          <a:xfrm>
            <a:off x="811705" y="1736725"/>
            <a:ext cx="8196300" cy="4015500"/>
          </a:xfrm>
          <a:prstGeom prst="rect">
            <a:avLst/>
          </a:prstGeom>
          <a:noFill/>
          <a:ln>
            <a:noFill/>
          </a:ln>
        </p:spPr>
        <p:txBody>
          <a:bodyPr spcFirstLastPara="1" wrap="square" lIns="91425" tIns="45700" rIns="91425" bIns="45700" anchor="t" anchorCtr="0">
            <a:noAutofit/>
          </a:bodyPr>
          <a:lstStyle/>
          <a:p>
            <a:pPr marL="457200" lvl="0" indent="-361950" algn="l" rtl="0">
              <a:lnSpc>
                <a:spcPct val="80000"/>
              </a:lnSpc>
              <a:spcBef>
                <a:spcPts val="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If there was an </a:t>
            </a:r>
            <a:r>
              <a:rPr lang="en-US" sz="2600" u="sng">
                <a:solidFill>
                  <a:schemeClr val="dk2"/>
                </a:solidFill>
                <a:latin typeface="Calibri"/>
                <a:ea typeface="Calibri"/>
                <a:cs typeface="Calibri"/>
                <a:sym typeface="Calibri"/>
              </a:rPr>
              <a:t>unintentional</a:t>
            </a:r>
            <a:r>
              <a:rPr lang="en-US" sz="2600">
                <a:solidFill>
                  <a:schemeClr val="dk2"/>
                </a:solidFill>
                <a:latin typeface="Calibri"/>
                <a:ea typeface="Calibri"/>
                <a:cs typeface="Calibri"/>
                <a:sym typeface="Calibri"/>
              </a:rPr>
              <a:t> violation and the institution follows all appropriate procedures to avoid these mistakes from recurring, this satisfies the intent of the FERPA law.</a:t>
            </a:r>
            <a:endParaRPr sz="2600">
              <a:solidFill>
                <a:schemeClr val="dk2"/>
              </a:solidFill>
              <a:latin typeface="Calibri"/>
              <a:ea typeface="Calibri"/>
              <a:cs typeface="Calibri"/>
              <a:sym typeface="Calibri"/>
            </a:endParaRPr>
          </a:p>
          <a:p>
            <a:pPr marL="457200" lvl="0" indent="-361950" algn="l" rtl="0">
              <a:lnSpc>
                <a:spcPct val="80000"/>
              </a:lnSpc>
              <a:spcBef>
                <a:spcPts val="10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If the student is not satisfied with the review, they can file a formal complaint with the FPCO. The President of the university is contacted with a detailed explanation of the violation and the extent of their dissatisfaction.</a:t>
            </a:r>
            <a:endParaRPr sz="2600">
              <a:solidFill>
                <a:schemeClr val="dk2"/>
              </a:solidFill>
              <a:latin typeface="Calibri"/>
              <a:ea typeface="Calibri"/>
              <a:cs typeface="Calibri"/>
              <a:sym typeface="Calibri"/>
            </a:endParaRPr>
          </a:p>
          <a:p>
            <a:pPr marL="457200" lvl="0" indent="-361950" algn="l" rtl="0">
              <a:lnSpc>
                <a:spcPct val="80000"/>
              </a:lnSpc>
              <a:spcBef>
                <a:spcPts val="10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All administrative parties review the situation and recommend additional methods to satisfy the student and the FPCO. Further, the university will be required to provide their formal response within a designated time period and an action plan</a:t>
            </a:r>
            <a:endParaRPr sz="2600">
              <a:solidFill>
                <a:schemeClr val="dk2"/>
              </a:solidFill>
              <a:latin typeface="Calibri"/>
              <a:ea typeface="Calibri"/>
              <a:cs typeface="Calibri"/>
              <a:sym typeface="Calibri"/>
            </a:endParaRPr>
          </a:p>
          <a:p>
            <a:pPr marL="457200" lvl="0" indent="0" algn="l" rtl="0">
              <a:spcBef>
                <a:spcPts val="0"/>
              </a:spcBef>
              <a:spcAft>
                <a:spcPts val="0"/>
              </a:spcAft>
              <a:buNone/>
            </a:pPr>
            <a:endParaRPr sz="3200">
              <a:solidFill>
                <a:schemeClr val="dk1"/>
              </a:solidFill>
              <a:latin typeface="Calibri"/>
              <a:ea typeface="Calibri"/>
              <a:cs typeface="Calibri"/>
              <a:sym typeface="Calibri"/>
            </a:endParaRPr>
          </a:p>
          <a:p>
            <a:pPr marL="0" lvl="0" indent="0" algn="l" rtl="0">
              <a:spcBef>
                <a:spcPts val="480"/>
              </a:spcBef>
              <a:spcAft>
                <a:spcPts val="0"/>
              </a:spcAft>
              <a:buNone/>
            </a:pPr>
            <a:endParaRPr>
              <a:solidFill>
                <a:schemeClr val="dk1"/>
              </a:solidFill>
            </a:endParaRPr>
          </a:p>
        </p:txBody>
      </p:sp>
      <p:sp>
        <p:nvSpPr>
          <p:cNvPr id="651" name="Google Shape;651;p87"/>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TIPS FOR NAVIGATING BREACHES</a:t>
            </a:r>
            <a:endParaRPr>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8"/>
          <p:cNvSpPr txBox="1">
            <a:spLocks noGrp="1"/>
          </p:cNvSpPr>
          <p:nvPr>
            <p:ph type="body" idx="4294967295"/>
          </p:nvPr>
        </p:nvSpPr>
        <p:spPr>
          <a:xfrm>
            <a:off x="735500" y="1584325"/>
            <a:ext cx="8196300" cy="4813800"/>
          </a:xfrm>
          <a:prstGeom prst="rect">
            <a:avLst/>
          </a:prstGeom>
          <a:noFill/>
          <a:ln>
            <a:noFill/>
          </a:ln>
        </p:spPr>
        <p:txBody>
          <a:bodyPr spcFirstLastPara="1" wrap="square" lIns="91425" tIns="45700" rIns="91425" bIns="45700" anchor="t" anchorCtr="0">
            <a:noAutofit/>
          </a:bodyPr>
          <a:lstStyle/>
          <a:p>
            <a:pPr marL="457200" lvl="0" indent="-351155" algn="l" rtl="0">
              <a:spcBef>
                <a:spcPts val="1000"/>
              </a:spcBef>
              <a:spcAft>
                <a:spcPts val="0"/>
              </a:spcAft>
              <a:buSzPts val="1930"/>
              <a:buFont typeface="Calibri"/>
              <a:buChar char="●"/>
            </a:pPr>
            <a:r>
              <a:rPr lang="en-US" sz="2800">
                <a:solidFill>
                  <a:schemeClr val="dk2"/>
                </a:solidFill>
                <a:latin typeface="Calibri"/>
                <a:ea typeface="Calibri"/>
                <a:cs typeface="Calibri"/>
                <a:sym typeface="Calibri"/>
              </a:rPr>
              <a:t>Stay calm - no one has ever lost Title IV Funding</a:t>
            </a:r>
            <a:endParaRPr sz="2800">
              <a:solidFill>
                <a:schemeClr val="dk2"/>
              </a:solidFill>
              <a:latin typeface="Calibri"/>
              <a:ea typeface="Calibri"/>
              <a:cs typeface="Calibri"/>
              <a:sym typeface="Calibri"/>
            </a:endParaRPr>
          </a:p>
          <a:p>
            <a:pPr marL="457200" lvl="0" indent="-351155" algn="l" rtl="0">
              <a:spcBef>
                <a:spcPts val="0"/>
              </a:spcBef>
              <a:spcAft>
                <a:spcPts val="0"/>
              </a:spcAft>
              <a:buSzPts val="1930"/>
              <a:buFont typeface="Calibri"/>
              <a:buChar char="●"/>
            </a:pPr>
            <a:r>
              <a:rPr lang="en-US" sz="2800">
                <a:solidFill>
                  <a:schemeClr val="dk2"/>
                </a:solidFill>
                <a:latin typeface="Calibri"/>
                <a:ea typeface="Calibri"/>
                <a:cs typeface="Calibri"/>
                <a:sym typeface="Calibri"/>
              </a:rPr>
              <a:t>Remediate the Release</a:t>
            </a:r>
            <a:endParaRPr sz="2800">
              <a:solidFill>
                <a:schemeClr val="dk2"/>
              </a:solidFill>
              <a:latin typeface="Calibri"/>
              <a:ea typeface="Calibri"/>
              <a:cs typeface="Calibri"/>
              <a:sym typeface="Calibri"/>
            </a:endParaRPr>
          </a:p>
          <a:p>
            <a:pPr marL="914400" lvl="1" indent="-374650" algn="l" rtl="0">
              <a:spcBef>
                <a:spcPts val="0"/>
              </a:spcBef>
              <a:spcAft>
                <a:spcPts val="0"/>
              </a:spcAft>
              <a:buClr>
                <a:schemeClr val="dk2"/>
              </a:buClr>
              <a:buSzPts val="2300"/>
              <a:buFont typeface="Calibri"/>
              <a:buChar char="○"/>
            </a:pPr>
            <a:r>
              <a:rPr lang="en-US" sz="2300">
                <a:solidFill>
                  <a:schemeClr val="dk2"/>
                </a:solidFill>
                <a:latin typeface="Calibri"/>
                <a:ea typeface="Calibri"/>
                <a:cs typeface="Calibri"/>
                <a:sym typeface="Calibri"/>
              </a:rPr>
              <a:t>Pull back the data if possible or notify recipients of the release and ask them to delete</a:t>
            </a:r>
            <a:endParaRPr sz="2300">
              <a:solidFill>
                <a:schemeClr val="dk2"/>
              </a:solidFill>
              <a:latin typeface="Calibri"/>
              <a:ea typeface="Calibri"/>
              <a:cs typeface="Calibri"/>
              <a:sym typeface="Calibri"/>
            </a:endParaRPr>
          </a:p>
          <a:p>
            <a:pPr marL="914400" lvl="1" indent="-374650" algn="l" rtl="0">
              <a:spcBef>
                <a:spcPts val="0"/>
              </a:spcBef>
              <a:spcAft>
                <a:spcPts val="0"/>
              </a:spcAft>
              <a:buClr>
                <a:schemeClr val="dk2"/>
              </a:buClr>
              <a:buSzPts val="2300"/>
              <a:buFont typeface="Calibri"/>
              <a:buChar char="○"/>
            </a:pPr>
            <a:r>
              <a:rPr lang="en-US" sz="2300">
                <a:solidFill>
                  <a:schemeClr val="dk2"/>
                </a:solidFill>
                <a:latin typeface="Calibri"/>
                <a:ea typeface="Calibri"/>
                <a:cs typeface="Calibri"/>
                <a:sym typeface="Calibri"/>
              </a:rPr>
              <a:t>Provide training for the person who accidentally released the data</a:t>
            </a:r>
            <a:endParaRPr sz="2300">
              <a:solidFill>
                <a:schemeClr val="dk2"/>
              </a:solidFill>
              <a:latin typeface="Calibri"/>
              <a:ea typeface="Calibri"/>
              <a:cs typeface="Calibri"/>
              <a:sym typeface="Calibri"/>
            </a:endParaRPr>
          </a:p>
          <a:p>
            <a:pPr marL="914400" lvl="1" indent="-374650" algn="l" rtl="0">
              <a:spcBef>
                <a:spcPts val="0"/>
              </a:spcBef>
              <a:spcAft>
                <a:spcPts val="0"/>
              </a:spcAft>
              <a:buClr>
                <a:schemeClr val="dk2"/>
              </a:buClr>
              <a:buSzPts val="2300"/>
              <a:buFont typeface="Calibri"/>
              <a:buChar char="○"/>
            </a:pPr>
            <a:r>
              <a:rPr lang="en-US" sz="2300">
                <a:solidFill>
                  <a:schemeClr val="dk2"/>
                </a:solidFill>
                <a:latin typeface="Calibri"/>
                <a:ea typeface="Calibri"/>
                <a:cs typeface="Calibri"/>
                <a:sym typeface="Calibri"/>
              </a:rPr>
              <a:t>Notify the students (not required, but a best practice)</a:t>
            </a:r>
            <a:endParaRPr sz="2300">
              <a:solidFill>
                <a:schemeClr val="dk2"/>
              </a:solidFill>
              <a:latin typeface="Calibri"/>
              <a:ea typeface="Calibri"/>
              <a:cs typeface="Calibri"/>
              <a:sym typeface="Calibri"/>
            </a:endParaRPr>
          </a:p>
          <a:p>
            <a:pPr marL="914400" lvl="1" indent="-374650" algn="l" rtl="0">
              <a:spcBef>
                <a:spcPts val="0"/>
              </a:spcBef>
              <a:spcAft>
                <a:spcPts val="0"/>
              </a:spcAft>
              <a:buClr>
                <a:schemeClr val="dk2"/>
              </a:buClr>
              <a:buSzPts val="2300"/>
              <a:buFont typeface="Calibri"/>
              <a:buChar char="○"/>
            </a:pPr>
            <a:r>
              <a:rPr lang="en-US" sz="2300">
                <a:solidFill>
                  <a:schemeClr val="dk2"/>
                </a:solidFill>
                <a:latin typeface="Calibri"/>
                <a:ea typeface="Calibri"/>
                <a:cs typeface="Calibri"/>
                <a:sym typeface="Calibri"/>
              </a:rPr>
              <a:t>Make note in the student record for those whose data was released:</a:t>
            </a:r>
            <a:endParaRPr sz="2300">
              <a:solidFill>
                <a:schemeClr val="dk2"/>
              </a:solidFill>
              <a:latin typeface="Calibri"/>
              <a:ea typeface="Calibri"/>
              <a:cs typeface="Calibri"/>
              <a:sym typeface="Calibri"/>
            </a:endParaRPr>
          </a:p>
          <a:p>
            <a:pPr marL="1371600" lvl="2" indent="-374650" algn="l" rtl="0">
              <a:spcBef>
                <a:spcPts val="0"/>
              </a:spcBef>
              <a:spcAft>
                <a:spcPts val="0"/>
              </a:spcAft>
              <a:buSzPts val="2300"/>
              <a:buFont typeface="Calibri"/>
              <a:buChar char="■"/>
            </a:pPr>
            <a:r>
              <a:rPr lang="en-US" sz="2300">
                <a:solidFill>
                  <a:schemeClr val="dk2"/>
                </a:solidFill>
                <a:latin typeface="Calibri"/>
                <a:ea typeface="Calibri"/>
                <a:cs typeface="Calibri"/>
                <a:sym typeface="Calibri"/>
              </a:rPr>
              <a:t>Data released and generally to whom</a:t>
            </a:r>
            <a:endParaRPr sz="2300">
              <a:solidFill>
                <a:schemeClr val="dk2"/>
              </a:solidFill>
              <a:latin typeface="Calibri"/>
              <a:ea typeface="Calibri"/>
              <a:cs typeface="Calibri"/>
              <a:sym typeface="Calibri"/>
            </a:endParaRPr>
          </a:p>
          <a:p>
            <a:pPr marL="1371600" lvl="2" indent="-374650" algn="l" rtl="0">
              <a:spcBef>
                <a:spcPts val="0"/>
              </a:spcBef>
              <a:spcAft>
                <a:spcPts val="0"/>
              </a:spcAft>
              <a:buSzPts val="2300"/>
              <a:buFont typeface="Calibri"/>
              <a:buChar char="■"/>
            </a:pPr>
            <a:r>
              <a:rPr lang="en-US" sz="2300">
                <a:solidFill>
                  <a:schemeClr val="dk2"/>
                </a:solidFill>
                <a:latin typeface="Calibri"/>
                <a:ea typeface="Calibri"/>
                <a:cs typeface="Calibri"/>
                <a:sym typeface="Calibri"/>
              </a:rPr>
              <a:t>When accidental release occurred</a:t>
            </a:r>
            <a:endParaRPr sz="2300">
              <a:solidFill>
                <a:schemeClr val="dk2"/>
              </a:solidFill>
              <a:latin typeface="Calibri"/>
              <a:ea typeface="Calibri"/>
              <a:cs typeface="Calibri"/>
              <a:sym typeface="Calibri"/>
            </a:endParaRPr>
          </a:p>
          <a:p>
            <a:pPr marL="1371600" lvl="2" indent="-374650" algn="l" rtl="0">
              <a:spcBef>
                <a:spcPts val="0"/>
              </a:spcBef>
              <a:spcAft>
                <a:spcPts val="0"/>
              </a:spcAft>
              <a:buSzPts val="2300"/>
              <a:buFont typeface="Calibri"/>
              <a:buChar char="■"/>
            </a:pPr>
            <a:r>
              <a:rPr lang="en-US" sz="2300">
                <a:solidFill>
                  <a:schemeClr val="dk2"/>
                </a:solidFill>
                <a:latin typeface="Calibri"/>
                <a:ea typeface="Calibri"/>
                <a:cs typeface="Calibri"/>
                <a:sym typeface="Calibri"/>
              </a:rPr>
              <a:t>Training provided</a:t>
            </a:r>
            <a:endParaRPr sz="2300">
              <a:solidFill>
                <a:schemeClr val="dk2"/>
              </a:solidFill>
              <a:latin typeface="Calibri"/>
              <a:ea typeface="Calibri"/>
              <a:cs typeface="Calibri"/>
              <a:sym typeface="Calibri"/>
            </a:endParaRPr>
          </a:p>
          <a:p>
            <a:pPr marL="457200" lvl="0" indent="0" algn="l" rtl="0">
              <a:spcBef>
                <a:spcPts val="800"/>
              </a:spcBef>
              <a:spcAft>
                <a:spcPts val="0"/>
              </a:spcAft>
              <a:buNone/>
            </a:pPr>
            <a:endParaRPr sz="2000">
              <a:solidFill>
                <a:schemeClr val="dk1"/>
              </a:solidFill>
              <a:latin typeface="Calibri"/>
              <a:ea typeface="Calibri"/>
              <a:cs typeface="Calibri"/>
              <a:sym typeface="Calibri"/>
            </a:endParaRPr>
          </a:p>
          <a:p>
            <a:pPr marL="0" lvl="0" indent="0" algn="l" rtl="0">
              <a:spcBef>
                <a:spcPts val="480"/>
              </a:spcBef>
              <a:spcAft>
                <a:spcPts val="0"/>
              </a:spcAft>
              <a:buNone/>
            </a:pPr>
            <a:endParaRPr sz="3000" b="0">
              <a:solidFill>
                <a:schemeClr val="dk1"/>
              </a:solidFill>
              <a:latin typeface="Times New Roman"/>
              <a:ea typeface="Times New Roman"/>
              <a:cs typeface="Times New Roman"/>
              <a:sym typeface="Times New Roman"/>
            </a:endParaRPr>
          </a:p>
        </p:txBody>
      </p:sp>
      <p:sp>
        <p:nvSpPr>
          <p:cNvPr id="657" name="Google Shape;657;p88"/>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TIPS FOR NAVIGATING BREACHES</a:t>
            </a:r>
            <a:endParaRPr>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9"/>
          <p:cNvSpPr txBox="1">
            <a:spLocks noGrp="1"/>
          </p:cNvSpPr>
          <p:nvPr>
            <p:ph type="body" idx="4294967295"/>
          </p:nvPr>
        </p:nvSpPr>
        <p:spPr>
          <a:xfrm>
            <a:off x="887905" y="1736725"/>
            <a:ext cx="8196300" cy="4015500"/>
          </a:xfrm>
          <a:prstGeom prst="rect">
            <a:avLst/>
          </a:prstGeom>
          <a:noFill/>
          <a:ln>
            <a:noFill/>
          </a:ln>
        </p:spPr>
        <p:txBody>
          <a:bodyPr spcFirstLastPara="1" wrap="square" lIns="91425" tIns="45700" rIns="91425" bIns="45700" anchor="t" anchorCtr="0">
            <a:noAutofit/>
          </a:bodyPr>
          <a:lstStyle/>
          <a:p>
            <a:pPr marL="342900" lvl="0" indent="-323850" algn="l" rtl="0">
              <a:spcBef>
                <a:spcPts val="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Privacy Technical Assistance Center </a:t>
            </a:r>
            <a:endParaRPr sz="2600">
              <a:solidFill>
                <a:schemeClr val="dk2"/>
              </a:solidFill>
              <a:latin typeface="Calibri"/>
              <a:ea typeface="Calibri"/>
              <a:cs typeface="Calibri"/>
              <a:sym typeface="Calibri"/>
            </a:endParaRPr>
          </a:p>
          <a:p>
            <a:pPr marL="457200" lvl="0" indent="0" algn="l" rtl="0">
              <a:spcBef>
                <a:spcPts val="0"/>
              </a:spcBef>
              <a:spcAft>
                <a:spcPts val="0"/>
              </a:spcAft>
              <a:buNone/>
            </a:pPr>
            <a:r>
              <a:rPr lang="en-US" sz="2600" u="sng">
                <a:solidFill>
                  <a:schemeClr val="dk2"/>
                </a:solidFill>
                <a:latin typeface="Calibri"/>
                <a:ea typeface="Calibri"/>
                <a:cs typeface="Calibri"/>
                <a:sym typeface="Calibri"/>
                <a:hlinkClick r:id="rId3"/>
              </a:rPr>
              <a:t>https://studentprivacy.ed.gov/</a:t>
            </a:r>
            <a:endParaRPr sz="2600">
              <a:solidFill>
                <a:schemeClr val="dk2"/>
              </a:solidFill>
              <a:latin typeface="Calibri"/>
              <a:ea typeface="Calibri"/>
              <a:cs typeface="Calibri"/>
              <a:sym typeface="Calibri"/>
            </a:endParaRPr>
          </a:p>
          <a:p>
            <a:pPr marL="342900" lvl="0" indent="-323850" algn="l" rtl="0">
              <a:spcBef>
                <a:spcPts val="10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Your Chief Information Security Office (if you have one)</a:t>
            </a:r>
            <a:endParaRPr sz="2600">
              <a:solidFill>
                <a:schemeClr val="dk2"/>
              </a:solidFill>
              <a:latin typeface="Calibri"/>
              <a:ea typeface="Calibri"/>
              <a:cs typeface="Calibri"/>
              <a:sym typeface="Calibri"/>
            </a:endParaRPr>
          </a:p>
          <a:p>
            <a:pPr marL="342900" lvl="0" indent="-323850" algn="l" rtl="0">
              <a:spcBef>
                <a:spcPts val="10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Data Breach Response</a:t>
            </a:r>
            <a:endParaRPr sz="2600">
              <a:solidFill>
                <a:schemeClr val="dk2"/>
              </a:solidFill>
              <a:latin typeface="Calibri"/>
              <a:ea typeface="Calibri"/>
              <a:cs typeface="Calibri"/>
              <a:sym typeface="Calibri"/>
            </a:endParaRPr>
          </a:p>
          <a:p>
            <a:pPr marL="457200" lvl="0" indent="0" algn="l" rtl="0">
              <a:spcBef>
                <a:spcPts val="1000"/>
              </a:spcBef>
              <a:spcAft>
                <a:spcPts val="0"/>
              </a:spcAft>
              <a:buNone/>
            </a:pPr>
            <a:r>
              <a:rPr lang="en-US" sz="2600" u="sng">
                <a:solidFill>
                  <a:schemeClr val="dk2"/>
                </a:solidFill>
                <a:latin typeface="Calibri"/>
                <a:ea typeface="Calibri"/>
                <a:cs typeface="Calibri"/>
                <a:sym typeface="Calibri"/>
                <a:hlinkClick r:id="rId4"/>
              </a:rPr>
              <a:t>https://studentprivacy.ed.gov/resources/data-breach-response-training-kit</a:t>
            </a:r>
            <a:endParaRPr sz="2600">
              <a:solidFill>
                <a:schemeClr val="dk2"/>
              </a:solidFill>
              <a:latin typeface="Calibri"/>
              <a:ea typeface="Calibri"/>
              <a:cs typeface="Calibri"/>
              <a:sym typeface="Calibri"/>
            </a:endParaRPr>
          </a:p>
          <a:p>
            <a:pPr marL="342900" lvl="0" indent="-323850" algn="l" rtl="0">
              <a:spcBef>
                <a:spcPts val="10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Data Response Checklist  </a:t>
            </a:r>
            <a:endParaRPr sz="2600">
              <a:solidFill>
                <a:schemeClr val="dk2"/>
              </a:solidFill>
              <a:latin typeface="Calibri"/>
              <a:ea typeface="Calibri"/>
              <a:cs typeface="Calibri"/>
              <a:sym typeface="Calibri"/>
            </a:endParaRPr>
          </a:p>
          <a:p>
            <a:pPr marL="457200" lvl="0" indent="0" algn="l" rtl="0">
              <a:spcBef>
                <a:spcPts val="1000"/>
              </a:spcBef>
              <a:spcAft>
                <a:spcPts val="0"/>
              </a:spcAft>
              <a:buNone/>
            </a:pPr>
            <a:r>
              <a:rPr lang="en-US" sz="2600" u="sng">
                <a:solidFill>
                  <a:schemeClr val="dk2"/>
                </a:solidFill>
                <a:latin typeface="Calibri"/>
                <a:ea typeface="Calibri"/>
                <a:cs typeface="Calibri"/>
                <a:sym typeface="Calibri"/>
                <a:hlinkClick r:id="rId5"/>
              </a:rPr>
              <a:t>https://studentprivacy.ed.gov/resources/data-breach-response-checklist</a:t>
            </a:r>
            <a:endParaRPr sz="2600">
              <a:solidFill>
                <a:schemeClr val="dk2"/>
              </a:solidFill>
              <a:latin typeface="Calibri"/>
              <a:ea typeface="Calibri"/>
              <a:cs typeface="Calibri"/>
              <a:sym typeface="Calibri"/>
            </a:endParaRPr>
          </a:p>
          <a:p>
            <a:pPr marL="457200" lvl="0" indent="0" algn="l" rtl="0">
              <a:spcBef>
                <a:spcPts val="800"/>
              </a:spcBef>
              <a:spcAft>
                <a:spcPts val="0"/>
              </a:spcAft>
              <a:buNone/>
            </a:pPr>
            <a:endParaRPr sz="1500">
              <a:solidFill>
                <a:schemeClr val="dk2"/>
              </a:solidFill>
              <a:latin typeface="Open Sans"/>
              <a:ea typeface="Open Sans"/>
              <a:cs typeface="Open Sans"/>
              <a:sym typeface="Open Sans"/>
            </a:endParaRPr>
          </a:p>
          <a:p>
            <a:pPr marL="0" lvl="0" indent="0" algn="l" rtl="0">
              <a:spcBef>
                <a:spcPts val="480"/>
              </a:spcBef>
              <a:spcAft>
                <a:spcPts val="0"/>
              </a:spcAft>
              <a:buNone/>
            </a:pPr>
            <a:endParaRPr sz="2700">
              <a:solidFill>
                <a:schemeClr val="dk2"/>
              </a:solidFill>
              <a:latin typeface="Open Sans"/>
              <a:ea typeface="Open Sans"/>
              <a:cs typeface="Open Sans"/>
              <a:sym typeface="Open Sans"/>
            </a:endParaRPr>
          </a:p>
        </p:txBody>
      </p:sp>
      <p:sp>
        <p:nvSpPr>
          <p:cNvPr id="663" name="Google Shape;663;p89"/>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TIPS FOR NAVIGATING BREACHES</a:t>
            </a:r>
            <a:endParaRPr>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0"/>
          <p:cNvSpPr txBox="1">
            <a:spLocks noGrp="1"/>
          </p:cNvSpPr>
          <p:nvPr>
            <p:ph type="body" idx="4294967295"/>
          </p:nvPr>
        </p:nvSpPr>
        <p:spPr>
          <a:xfrm>
            <a:off x="735505" y="1736725"/>
            <a:ext cx="8196300" cy="4015500"/>
          </a:xfrm>
          <a:prstGeom prst="rect">
            <a:avLst/>
          </a:prstGeom>
          <a:noFill/>
          <a:ln>
            <a:noFill/>
          </a:ln>
        </p:spPr>
        <p:txBody>
          <a:bodyPr spcFirstLastPara="1" wrap="square" lIns="91425" tIns="45700" rIns="91425" bIns="45700" anchor="t" anchorCtr="0">
            <a:noAutofit/>
          </a:bodyPr>
          <a:lstStyle/>
          <a:p>
            <a:pPr marL="342900" lvl="0" indent="-336550" algn="l" rtl="0">
              <a:spcBef>
                <a:spcPts val="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Small Schools</a:t>
            </a:r>
            <a:endParaRPr sz="2600">
              <a:solidFill>
                <a:schemeClr val="dk2"/>
              </a:solidFill>
              <a:latin typeface="Calibri"/>
              <a:ea typeface="Calibri"/>
              <a:cs typeface="Calibri"/>
              <a:sym typeface="Calibri"/>
            </a:endParaRPr>
          </a:p>
          <a:p>
            <a:pPr marL="914400" lvl="1"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Request PTAC Assistance</a:t>
            </a:r>
            <a:endParaRPr sz="2100">
              <a:solidFill>
                <a:schemeClr val="dk2"/>
              </a:solidFill>
              <a:latin typeface="Calibri"/>
              <a:ea typeface="Calibri"/>
              <a:cs typeface="Calibri"/>
              <a:sym typeface="Calibri"/>
            </a:endParaRPr>
          </a:p>
          <a:p>
            <a:pPr marL="1371600" lvl="2" indent="-361947" algn="l" rtl="0">
              <a:spcBef>
                <a:spcPts val="0"/>
              </a:spcBef>
              <a:spcAft>
                <a:spcPts val="0"/>
              </a:spcAft>
              <a:buClr>
                <a:schemeClr val="dk2"/>
              </a:buClr>
              <a:buSzPts val="2100"/>
              <a:buFont typeface="Calibri"/>
              <a:buChar char="■"/>
            </a:pPr>
            <a:r>
              <a:rPr lang="en-US" sz="2100" u="sng">
                <a:solidFill>
                  <a:schemeClr val="dk2"/>
                </a:solidFill>
                <a:latin typeface="Calibri"/>
                <a:ea typeface="Calibri"/>
                <a:cs typeface="Calibri"/>
                <a:sym typeface="Calibri"/>
                <a:hlinkClick r:id="rId3"/>
              </a:rPr>
              <a:t>https://studentprivacy.ed.gov/request-ptac-training-or-technical-assistance</a:t>
            </a:r>
            <a:endParaRPr sz="2100">
              <a:solidFill>
                <a:schemeClr val="dk2"/>
              </a:solidFill>
              <a:latin typeface="Calibri"/>
              <a:ea typeface="Calibri"/>
              <a:cs typeface="Calibri"/>
              <a:sym typeface="Calibri"/>
            </a:endParaRPr>
          </a:p>
          <a:p>
            <a:pPr marL="914400" lvl="1"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Department of Education Ask a Question Contact:</a:t>
            </a:r>
            <a:endParaRPr sz="2100">
              <a:solidFill>
                <a:schemeClr val="dk2"/>
              </a:solidFill>
              <a:latin typeface="Calibri"/>
              <a:ea typeface="Calibri"/>
              <a:cs typeface="Calibri"/>
              <a:sym typeface="Calibri"/>
            </a:endParaRPr>
          </a:p>
          <a:p>
            <a:pPr marL="1371600" lvl="2" indent="-361947" algn="l" rtl="0">
              <a:spcBef>
                <a:spcPts val="0"/>
              </a:spcBef>
              <a:spcAft>
                <a:spcPts val="0"/>
              </a:spcAft>
              <a:buClr>
                <a:schemeClr val="dk2"/>
              </a:buClr>
              <a:buSzPts val="2100"/>
              <a:buFont typeface="Calibri"/>
              <a:buChar char="■"/>
            </a:pPr>
            <a:r>
              <a:rPr lang="en-US" sz="2100" u="sng">
                <a:solidFill>
                  <a:schemeClr val="dk2"/>
                </a:solidFill>
                <a:latin typeface="Calibri"/>
                <a:ea typeface="Calibri"/>
                <a:cs typeface="Calibri"/>
                <a:sym typeface="Calibri"/>
                <a:hlinkClick r:id="rId4"/>
              </a:rPr>
              <a:t>https://studentprivacy.ed.gov/contact</a:t>
            </a:r>
            <a:endParaRPr sz="2100">
              <a:solidFill>
                <a:schemeClr val="dk2"/>
              </a:solidFill>
              <a:latin typeface="Calibri"/>
              <a:ea typeface="Calibri"/>
              <a:cs typeface="Calibri"/>
              <a:sym typeface="Calibri"/>
            </a:endParaRPr>
          </a:p>
          <a:p>
            <a:pPr marL="342900" lvl="0" indent="-336550" algn="l" rtl="0">
              <a:spcBef>
                <a:spcPts val="1000"/>
              </a:spcBef>
              <a:spcAft>
                <a:spcPts val="0"/>
              </a:spcAft>
              <a:buClr>
                <a:schemeClr val="dk2"/>
              </a:buClr>
              <a:buSzPts val="2100"/>
              <a:buFont typeface="Calibri"/>
              <a:buChar char="●"/>
            </a:pPr>
            <a:r>
              <a:rPr lang="en-US" sz="2600">
                <a:solidFill>
                  <a:schemeClr val="dk2"/>
                </a:solidFill>
                <a:latin typeface="Calibri"/>
                <a:ea typeface="Calibri"/>
                <a:cs typeface="Calibri"/>
                <a:sym typeface="Calibri"/>
              </a:rPr>
              <a:t>Large Schools</a:t>
            </a:r>
            <a:endParaRPr sz="2600">
              <a:solidFill>
                <a:schemeClr val="dk2"/>
              </a:solidFill>
              <a:latin typeface="Calibri"/>
              <a:ea typeface="Calibri"/>
              <a:cs typeface="Calibri"/>
              <a:sym typeface="Calibri"/>
            </a:endParaRPr>
          </a:p>
          <a:p>
            <a:pPr marL="914400" lvl="1" indent="-361950" algn="l" rtl="0">
              <a:spcBef>
                <a:spcPts val="100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Institutional legal counsel</a:t>
            </a:r>
            <a:endParaRPr sz="2100">
              <a:solidFill>
                <a:schemeClr val="dk2"/>
              </a:solidFill>
              <a:latin typeface="Calibri"/>
              <a:ea typeface="Calibri"/>
              <a:cs typeface="Calibri"/>
              <a:sym typeface="Calibri"/>
            </a:endParaRPr>
          </a:p>
          <a:p>
            <a:pPr marL="914400" lvl="1" indent="-361950" algn="l" rtl="0">
              <a:spcBef>
                <a:spcPts val="100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Chief Information Security Office </a:t>
            </a:r>
            <a:endParaRPr sz="2100">
              <a:solidFill>
                <a:schemeClr val="dk2"/>
              </a:solidFill>
              <a:latin typeface="Calibri"/>
              <a:ea typeface="Calibri"/>
              <a:cs typeface="Calibri"/>
              <a:sym typeface="Calibri"/>
            </a:endParaRPr>
          </a:p>
          <a:p>
            <a:pPr marL="914400" lvl="1" indent="-361950" algn="l" rtl="0">
              <a:spcBef>
                <a:spcPts val="100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Privacy Office</a:t>
            </a:r>
            <a:endParaRPr sz="2100">
              <a:solidFill>
                <a:schemeClr val="dk2"/>
              </a:solidFill>
              <a:latin typeface="Calibri"/>
              <a:ea typeface="Calibri"/>
              <a:cs typeface="Calibri"/>
              <a:sym typeface="Calibri"/>
            </a:endParaRPr>
          </a:p>
          <a:p>
            <a:pPr marL="914400" lvl="1" indent="-361950" algn="l" rtl="0">
              <a:spcBef>
                <a:spcPts val="100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Media Relations</a:t>
            </a:r>
            <a:endParaRPr sz="2100">
              <a:solidFill>
                <a:schemeClr val="dk2"/>
              </a:solidFill>
              <a:latin typeface="Calibri"/>
              <a:ea typeface="Calibri"/>
              <a:cs typeface="Calibri"/>
              <a:sym typeface="Calibri"/>
            </a:endParaRPr>
          </a:p>
          <a:p>
            <a:pPr marL="0" lvl="0" indent="0" algn="l" rtl="0">
              <a:spcBef>
                <a:spcPts val="480"/>
              </a:spcBef>
              <a:spcAft>
                <a:spcPts val="0"/>
              </a:spcAft>
              <a:buNone/>
            </a:pPr>
            <a:endParaRPr sz="2600">
              <a:solidFill>
                <a:schemeClr val="dk2"/>
              </a:solidFill>
              <a:latin typeface="Open Sans"/>
              <a:ea typeface="Open Sans"/>
              <a:cs typeface="Open Sans"/>
              <a:sym typeface="Open Sans"/>
            </a:endParaRPr>
          </a:p>
        </p:txBody>
      </p:sp>
      <p:sp>
        <p:nvSpPr>
          <p:cNvPr id="669" name="Google Shape;669;p90"/>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TIPS FOR NAVIGATING BREACHES</a:t>
            </a:r>
            <a:endParaRPr>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1"/>
          <p:cNvSpPr txBox="1">
            <a:spLocks noGrp="1"/>
          </p:cNvSpPr>
          <p:nvPr>
            <p:ph type="body" idx="4294967295"/>
          </p:nvPr>
        </p:nvSpPr>
        <p:spPr>
          <a:xfrm>
            <a:off x="758830" y="983050"/>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endParaRPr sz="1900">
              <a:solidFill>
                <a:srgbClr val="FF0000"/>
              </a:solidFill>
            </a:endParaRPr>
          </a:p>
          <a:p>
            <a:pPr marL="457200" lvl="0" indent="-349250" algn="l" rtl="0">
              <a:spcBef>
                <a:spcPts val="800"/>
              </a:spcBef>
              <a:spcAft>
                <a:spcPts val="0"/>
              </a:spcAft>
              <a:buSzPts val="1900"/>
              <a:buFont typeface="Calibri"/>
              <a:buChar char="●"/>
            </a:pPr>
            <a:r>
              <a:rPr lang="en-US" sz="1900">
                <a:solidFill>
                  <a:schemeClr val="dk2"/>
                </a:solidFill>
                <a:latin typeface="Calibri"/>
                <a:ea typeface="Calibri"/>
                <a:cs typeface="Calibri"/>
                <a:sym typeface="Calibri"/>
              </a:rPr>
              <a:t>Report it to UW Privacy (Or Registrar)</a:t>
            </a:r>
            <a:endParaRPr sz="1900">
              <a:solidFill>
                <a:schemeClr val="dk2"/>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solidFill>
                  <a:schemeClr val="dk2"/>
                </a:solidFill>
                <a:latin typeface="Calibri"/>
                <a:ea typeface="Calibri"/>
                <a:cs typeface="Calibri"/>
                <a:sym typeface="Calibri"/>
              </a:rPr>
              <a:t>Immediately isolate the systems or issues</a:t>
            </a:r>
            <a:endParaRPr sz="1900">
              <a:solidFill>
                <a:schemeClr val="dk2"/>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solidFill>
                  <a:schemeClr val="dk2"/>
                </a:solidFill>
                <a:latin typeface="Calibri"/>
                <a:ea typeface="Calibri"/>
                <a:cs typeface="Calibri"/>
                <a:sym typeface="Calibri"/>
              </a:rPr>
              <a:t>Preserve system logs</a:t>
            </a:r>
            <a:endParaRPr sz="1900">
              <a:solidFill>
                <a:schemeClr val="dk2"/>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solidFill>
                  <a:schemeClr val="dk2"/>
                </a:solidFill>
                <a:latin typeface="Calibri"/>
                <a:ea typeface="Calibri"/>
                <a:cs typeface="Calibri"/>
                <a:sym typeface="Calibri"/>
              </a:rPr>
              <a:t>Limit sharing of information - limit it to need to know</a:t>
            </a:r>
            <a:endParaRPr sz="1900">
              <a:solidFill>
                <a:schemeClr val="dk2"/>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solidFill>
                  <a:schemeClr val="dk2"/>
                </a:solidFill>
                <a:latin typeface="Calibri"/>
                <a:ea typeface="Calibri"/>
                <a:cs typeface="Calibri"/>
                <a:sym typeface="Calibri"/>
              </a:rPr>
              <a:t>Be clear about what is substantiated or not, if we do not know the facts that is ok</a:t>
            </a:r>
            <a:endParaRPr sz="1900">
              <a:solidFill>
                <a:schemeClr val="dk2"/>
              </a:solidFill>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solidFill>
                  <a:schemeClr val="dk2"/>
                </a:solidFill>
                <a:latin typeface="Calibri"/>
                <a:ea typeface="Calibri"/>
                <a:cs typeface="Calibri"/>
                <a:sym typeface="Calibri"/>
              </a:rPr>
              <a:t>Mark documents “draft” until finalized</a:t>
            </a:r>
            <a:endParaRPr sz="1900">
              <a:solidFill>
                <a:schemeClr val="dk2"/>
              </a:solidFill>
              <a:latin typeface="Calibri"/>
              <a:ea typeface="Calibri"/>
              <a:cs typeface="Calibri"/>
              <a:sym typeface="Calibri"/>
            </a:endParaRPr>
          </a:p>
          <a:p>
            <a:pPr marL="914400" lvl="0" indent="-349250" algn="l" rtl="0">
              <a:spcBef>
                <a:spcPts val="0"/>
              </a:spcBef>
              <a:spcAft>
                <a:spcPts val="0"/>
              </a:spcAft>
              <a:buSzPts val="1900"/>
              <a:buFont typeface="Calibri"/>
              <a:buChar char="●"/>
            </a:pPr>
            <a:r>
              <a:rPr lang="en-US" sz="1900">
                <a:solidFill>
                  <a:schemeClr val="dk2"/>
                </a:solidFill>
                <a:latin typeface="Calibri"/>
                <a:ea typeface="Calibri"/>
                <a:cs typeface="Calibri"/>
                <a:sym typeface="Calibri"/>
              </a:rPr>
              <a:t>Report:</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Date of discovery</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Date it occurred</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Brief Description</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Type of data involved</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Number of identifiable records</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Organization(s) or unit(s) involved</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Students impacted</a:t>
            </a:r>
            <a:endParaRPr sz="1900">
              <a:solidFill>
                <a:schemeClr val="dk2"/>
              </a:solidFill>
              <a:latin typeface="Calibri"/>
              <a:ea typeface="Calibri"/>
              <a:cs typeface="Calibri"/>
              <a:sym typeface="Calibri"/>
            </a:endParaRPr>
          </a:p>
          <a:p>
            <a:pPr marL="1371600" lvl="1"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Systems involved</a:t>
            </a:r>
            <a:endParaRPr sz="1900">
              <a:solidFill>
                <a:schemeClr val="dk2"/>
              </a:solidFill>
              <a:latin typeface="Calibri"/>
              <a:ea typeface="Calibri"/>
              <a:cs typeface="Calibri"/>
              <a:sym typeface="Calibri"/>
            </a:endParaRPr>
          </a:p>
          <a:p>
            <a:pPr marL="457200" lvl="0" indent="-349250" algn="l" rtl="0">
              <a:spcBef>
                <a:spcPts val="0"/>
              </a:spcBef>
              <a:spcAft>
                <a:spcPts val="0"/>
              </a:spcAft>
              <a:buSzPts val="1900"/>
              <a:buFont typeface="Open Sans"/>
              <a:buChar char="●"/>
            </a:pPr>
            <a:r>
              <a:rPr lang="en-US" sz="1900">
                <a:solidFill>
                  <a:schemeClr val="dk2"/>
                </a:solidFill>
                <a:latin typeface="Open Sans"/>
                <a:ea typeface="Open Sans"/>
                <a:cs typeface="Open Sans"/>
                <a:sym typeface="Open Sans"/>
              </a:rPr>
              <a:t>Send names of impacted students to Registrar</a:t>
            </a:r>
            <a:endParaRPr sz="1900">
              <a:solidFill>
                <a:schemeClr val="dk2"/>
              </a:solidFill>
              <a:latin typeface="Open Sans"/>
              <a:ea typeface="Open Sans"/>
              <a:cs typeface="Open Sans"/>
              <a:sym typeface="Open Sans"/>
            </a:endParaRPr>
          </a:p>
          <a:p>
            <a:pPr marL="1371600" lvl="0" indent="0" algn="l" rtl="0">
              <a:spcBef>
                <a:spcPts val="800"/>
              </a:spcBef>
              <a:spcAft>
                <a:spcPts val="0"/>
              </a:spcAft>
              <a:buNone/>
            </a:pPr>
            <a:endParaRPr sz="1900">
              <a:solidFill>
                <a:schemeClr val="dk2"/>
              </a:solidFill>
              <a:latin typeface="Open Sans"/>
              <a:ea typeface="Open Sans"/>
              <a:cs typeface="Open Sans"/>
              <a:sym typeface="Open Sans"/>
            </a:endParaRPr>
          </a:p>
          <a:p>
            <a:pPr marL="0" lvl="0" indent="0" algn="l" rtl="0">
              <a:spcBef>
                <a:spcPts val="800"/>
              </a:spcBef>
              <a:spcAft>
                <a:spcPts val="0"/>
              </a:spcAft>
              <a:buNone/>
            </a:pPr>
            <a:endParaRPr sz="1900" b="0">
              <a:solidFill>
                <a:schemeClr val="dk1"/>
              </a:solidFill>
            </a:endParaRPr>
          </a:p>
          <a:p>
            <a:pPr marL="0" lvl="0" indent="0" algn="l" rtl="0">
              <a:spcBef>
                <a:spcPts val="480"/>
              </a:spcBef>
              <a:spcAft>
                <a:spcPts val="0"/>
              </a:spcAft>
              <a:buNone/>
            </a:pPr>
            <a:endParaRPr sz="1800" b="0">
              <a:solidFill>
                <a:schemeClr val="dk1"/>
              </a:solidFill>
            </a:endParaRPr>
          </a:p>
        </p:txBody>
      </p:sp>
      <p:sp>
        <p:nvSpPr>
          <p:cNvPr id="675" name="Google Shape;675;p91"/>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UW PRIVACY OFFICE REMEDIATION</a:t>
            </a:r>
            <a:endParaRPr>
              <a:latin typeface="Calibri"/>
              <a:ea typeface="Calibri"/>
              <a:cs typeface="Calibri"/>
              <a:sym typeface="Calibri"/>
            </a:endParaRPr>
          </a:p>
        </p:txBody>
      </p:sp>
      <p:pic>
        <p:nvPicPr>
          <p:cNvPr id="676" name="Google Shape;676;p91"/>
          <p:cNvPicPr preferRelativeResize="0"/>
          <p:nvPr/>
        </p:nvPicPr>
        <p:blipFill>
          <a:blip r:embed="rId3">
            <a:alphaModFix/>
          </a:blip>
          <a:stretch>
            <a:fillRect/>
          </a:stretch>
        </p:blipFill>
        <p:spPr>
          <a:xfrm>
            <a:off x="6336325" y="3332050"/>
            <a:ext cx="2519125" cy="166649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2"/>
          <p:cNvSpPr txBox="1">
            <a:spLocks noGrp="1"/>
          </p:cNvSpPr>
          <p:nvPr>
            <p:ph type="body" idx="4294967295"/>
          </p:nvPr>
        </p:nvSpPr>
        <p:spPr>
          <a:xfrm>
            <a:off x="735505" y="974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endParaRPr>
              <a:solidFill>
                <a:srgbClr val="FF0000"/>
              </a:solidFill>
            </a:endParaRPr>
          </a:p>
          <a:p>
            <a:pPr marL="457200" lvl="0" indent="-338455" algn="l" rtl="0">
              <a:spcBef>
                <a:spcPts val="800"/>
              </a:spcBef>
              <a:spcAft>
                <a:spcPts val="0"/>
              </a:spcAft>
              <a:buSzPts val="1730"/>
              <a:buFont typeface="Calibri"/>
              <a:buChar char="●"/>
            </a:pPr>
            <a:r>
              <a:rPr lang="en-US" sz="2600">
                <a:solidFill>
                  <a:schemeClr val="dk2"/>
                </a:solidFill>
                <a:latin typeface="Calibri"/>
                <a:ea typeface="Calibri"/>
                <a:cs typeface="Calibri"/>
                <a:sym typeface="Calibri"/>
              </a:rPr>
              <a:t>Conduct your own forensic analysis</a:t>
            </a:r>
            <a:endParaRPr sz="2600">
              <a:solidFill>
                <a:schemeClr val="dk2"/>
              </a:solidFill>
              <a:latin typeface="Calibri"/>
              <a:ea typeface="Calibri"/>
              <a:cs typeface="Calibri"/>
              <a:sym typeface="Calibri"/>
            </a:endParaRPr>
          </a:p>
          <a:p>
            <a:pPr marL="457200" lvl="0" indent="-338455" algn="l" rtl="0">
              <a:spcBef>
                <a:spcPts val="0"/>
              </a:spcBef>
              <a:spcAft>
                <a:spcPts val="0"/>
              </a:spcAft>
              <a:buSzPts val="1730"/>
              <a:buFont typeface="Calibri"/>
              <a:buChar char="●"/>
            </a:pPr>
            <a:r>
              <a:rPr lang="en-US" sz="2600">
                <a:solidFill>
                  <a:schemeClr val="dk2"/>
                </a:solidFill>
                <a:latin typeface="Calibri"/>
                <a:ea typeface="Calibri"/>
                <a:cs typeface="Calibri"/>
                <a:sym typeface="Calibri"/>
              </a:rPr>
              <a:t>Delete, move, or alter files on the system (preserve evidence)</a:t>
            </a:r>
            <a:endParaRPr sz="2600">
              <a:solidFill>
                <a:schemeClr val="dk2"/>
              </a:solidFill>
              <a:latin typeface="Calibri"/>
              <a:ea typeface="Calibri"/>
              <a:cs typeface="Calibri"/>
              <a:sym typeface="Calibri"/>
            </a:endParaRPr>
          </a:p>
          <a:p>
            <a:pPr marL="457200" lvl="0" indent="-338455" algn="l" rtl="0">
              <a:spcBef>
                <a:spcPts val="0"/>
              </a:spcBef>
              <a:spcAft>
                <a:spcPts val="0"/>
              </a:spcAft>
              <a:buSzPts val="1730"/>
              <a:buFont typeface="Calibri"/>
              <a:buChar char="●"/>
            </a:pPr>
            <a:r>
              <a:rPr lang="en-US" sz="2600">
                <a:solidFill>
                  <a:schemeClr val="dk2"/>
                </a:solidFill>
                <a:latin typeface="Calibri"/>
                <a:ea typeface="Calibri"/>
                <a:cs typeface="Calibri"/>
                <a:sym typeface="Calibri"/>
              </a:rPr>
              <a:t>Blast email to all involved about the breach</a:t>
            </a:r>
            <a:endParaRPr sz="2600">
              <a:solidFill>
                <a:schemeClr val="dk2"/>
              </a:solidFill>
              <a:latin typeface="Calibri"/>
              <a:ea typeface="Calibri"/>
              <a:cs typeface="Calibri"/>
              <a:sym typeface="Calibri"/>
            </a:endParaRPr>
          </a:p>
          <a:p>
            <a:pPr marL="457200" lvl="0" indent="-338455" algn="l" rtl="0">
              <a:spcBef>
                <a:spcPts val="0"/>
              </a:spcBef>
              <a:spcAft>
                <a:spcPts val="0"/>
              </a:spcAft>
              <a:buSzPts val="1730"/>
              <a:buFont typeface="Calibri"/>
              <a:buChar char="●"/>
            </a:pPr>
            <a:r>
              <a:rPr lang="en-US" sz="2600">
                <a:solidFill>
                  <a:schemeClr val="dk2"/>
                </a:solidFill>
                <a:latin typeface="Calibri"/>
                <a:ea typeface="Calibri"/>
                <a:cs typeface="Calibri"/>
                <a:sym typeface="Calibri"/>
              </a:rPr>
              <a:t>Spin or propagate unsubstantiated facts</a:t>
            </a:r>
            <a:endParaRPr sz="2600">
              <a:solidFill>
                <a:schemeClr val="dk2"/>
              </a:solidFill>
              <a:latin typeface="Calibri"/>
              <a:ea typeface="Calibri"/>
              <a:cs typeface="Calibri"/>
              <a:sym typeface="Calibri"/>
            </a:endParaRPr>
          </a:p>
          <a:p>
            <a:pPr marL="457200" lvl="0" indent="-338455" algn="l" rtl="0">
              <a:spcBef>
                <a:spcPts val="0"/>
              </a:spcBef>
              <a:spcAft>
                <a:spcPts val="0"/>
              </a:spcAft>
              <a:buSzPts val="1730"/>
              <a:buFont typeface="Calibri"/>
              <a:buChar char="●"/>
            </a:pPr>
            <a:r>
              <a:rPr lang="en-US" sz="2600">
                <a:solidFill>
                  <a:schemeClr val="dk2"/>
                </a:solidFill>
                <a:latin typeface="Calibri"/>
                <a:ea typeface="Calibri"/>
                <a:cs typeface="Calibri"/>
                <a:sym typeface="Calibri"/>
              </a:rPr>
              <a:t>Communicate that there is a breach to individuals:</a:t>
            </a:r>
            <a:endParaRPr sz="2600">
              <a:solidFill>
                <a:schemeClr val="dk2"/>
              </a:solidFill>
              <a:latin typeface="Calibri"/>
              <a:ea typeface="Calibri"/>
              <a:cs typeface="Calibri"/>
              <a:sym typeface="Calibri"/>
            </a:endParaRPr>
          </a:p>
          <a:p>
            <a:pPr marL="1371600" lvl="1"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Not contributing facts </a:t>
            </a:r>
            <a:endParaRPr sz="2100">
              <a:solidFill>
                <a:schemeClr val="dk2"/>
              </a:solidFill>
              <a:latin typeface="Calibri"/>
              <a:ea typeface="Calibri"/>
              <a:cs typeface="Calibri"/>
              <a:sym typeface="Calibri"/>
            </a:endParaRPr>
          </a:p>
          <a:p>
            <a:pPr marL="1371600" lvl="1"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Are not decision makers</a:t>
            </a:r>
            <a:endParaRPr sz="2100">
              <a:solidFill>
                <a:schemeClr val="dk2"/>
              </a:solidFill>
              <a:latin typeface="Calibri"/>
              <a:ea typeface="Calibri"/>
              <a:cs typeface="Calibri"/>
              <a:sym typeface="Calibri"/>
            </a:endParaRPr>
          </a:p>
          <a:p>
            <a:pPr marL="1371600" lvl="1"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Involved in the incident management process</a:t>
            </a:r>
            <a:endParaRPr sz="2100">
              <a:solidFill>
                <a:schemeClr val="dk2"/>
              </a:solidFill>
              <a:latin typeface="Calibri"/>
              <a:ea typeface="Calibri"/>
              <a:cs typeface="Calibri"/>
              <a:sym typeface="Calibri"/>
            </a:endParaRPr>
          </a:p>
          <a:p>
            <a:pPr marL="1371600" lvl="1"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To those not impacted by the reach </a:t>
            </a:r>
            <a:endParaRPr sz="2100">
              <a:solidFill>
                <a:schemeClr val="dk2"/>
              </a:solidFill>
              <a:latin typeface="Calibri"/>
              <a:ea typeface="Calibri"/>
              <a:cs typeface="Calibri"/>
              <a:sym typeface="Calibri"/>
            </a:endParaRPr>
          </a:p>
          <a:p>
            <a:pPr marL="1371600" lvl="1"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External to your institution</a:t>
            </a:r>
            <a:endParaRPr sz="2100">
              <a:solidFill>
                <a:schemeClr val="dk2"/>
              </a:solidFill>
              <a:latin typeface="Calibri"/>
              <a:ea typeface="Calibri"/>
              <a:cs typeface="Calibri"/>
              <a:sym typeface="Calibri"/>
            </a:endParaRPr>
          </a:p>
          <a:p>
            <a:pPr marL="0" lvl="0" indent="0" algn="l" rtl="0">
              <a:spcBef>
                <a:spcPts val="480"/>
              </a:spcBef>
              <a:spcAft>
                <a:spcPts val="0"/>
              </a:spcAft>
              <a:buNone/>
            </a:pPr>
            <a:endParaRPr sz="2600" b="0">
              <a:solidFill>
                <a:schemeClr val="dk2"/>
              </a:solidFill>
            </a:endParaRPr>
          </a:p>
        </p:txBody>
      </p:sp>
      <p:sp>
        <p:nvSpPr>
          <p:cNvPr id="682" name="Google Shape;682;p92"/>
          <p:cNvSpPr txBox="1">
            <a:spLocks noGrp="1"/>
          </p:cNvSpPr>
          <p:nvPr>
            <p:ph type="title" idx="4294967295"/>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UW PRIVACY OFFICE REMEDIATION</a:t>
            </a:r>
            <a:endParaRPr>
              <a:latin typeface="Calibri"/>
              <a:ea typeface="Calibri"/>
              <a:cs typeface="Calibri"/>
              <a:sym typeface="Calibri"/>
            </a:endParaRPr>
          </a:p>
        </p:txBody>
      </p:sp>
      <p:pic>
        <p:nvPicPr>
          <p:cNvPr id="683" name="Google Shape;683;p92"/>
          <p:cNvPicPr preferRelativeResize="0"/>
          <p:nvPr/>
        </p:nvPicPr>
        <p:blipFill>
          <a:blip r:embed="rId3">
            <a:alphaModFix/>
          </a:blip>
          <a:stretch>
            <a:fillRect/>
          </a:stretch>
        </p:blipFill>
        <p:spPr>
          <a:xfrm>
            <a:off x="7870500" y="3799950"/>
            <a:ext cx="1131900" cy="1118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p:nvPr/>
        </p:nvSpPr>
        <p:spPr>
          <a:xfrm>
            <a:off x="3535392" y="2664369"/>
            <a:ext cx="2241550" cy="1938337"/>
          </a:xfrm>
          <a:prstGeom prst="rect">
            <a:avLst/>
          </a:prstGeom>
          <a:solidFill>
            <a:schemeClr val="lt1">
              <a:alpha val="0"/>
            </a:schemeClr>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2</a:t>
            </a:r>
            <a:endParaRPr>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Control over access, with exceptions</a:t>
            </a:r>
            <a:endParaRPr>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 name="Google Shape;180;p23"/>
          <p:cNvSpPr txBox="1"/>
          <p:nvPr/>
        </p:nvSpPr>
        <p:spPr>
          <a:xfrm>
            <a:off x="947798" y="1776024"/>
            <a:ext cx="2252700" cy="2308200"/>
          </a:xfrm>
          <a:prstGeom prst="rect">
            <a:avLst/>
          </a:prstGeom>
          <a:solidFill>
            <a:schemeClr val="lt2">
              <a:alpha val="0"/>
            </a:schemeClr>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1</a:t>
            </a:r>
            <a:endParaRPr>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Access to education records, with 99.31 exceptions</a:t>
            </a:r>
            <a:endParaRPr>
              <a:latin typeface="Calibri"/>
              <a:ea typeface="Calibri"/>
              <a:cs typeface="Calibri"/>
              <a:sym typeface="Calibri"/>
            </a:endParaRPr>
          </a:p>
        </p:txBody>
      </p:sp>
      <p:sp>
        <p:nvSpPr>
          <p:cNvPr id="181" name="Google Shape;181;p23"/>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In FERPA Speak</a:t>
            </a:r>
            <a:endParaRPr>
              <a:latin typeface="Calibri"/>
              <a:ea typeface="Calibri"/>
              <a:cs typeface="Calibri"/>
              <a:sym typeface="Calibri"/>
            </a:endParaRPr>
          </a:p>
        </p:txBody>
      </p:sp>
      <p:sp>
        <p:nvSpPr>
          <p:cNvPr id="182" name="Google Shape;182;p23"/>
          <p:cNvSpPr txBox="1"/>
          <p:nvPr/>
        </p:nvSpPr>
        <p:spPr>
          <a:xfrm>
            <a:off x="6264275" y="2930137"/>
            <a:ext cx="2041525" cy="2308225"/>
          </a:xfrm>
          <a:prstGeom prst="rect">
            <a:avLst/>
          </a:prstGeom>
          <a:solidFill>
            <a:schemeClr val="lt1">
              <a:alpha val="0"/>
            </a:schemeClr>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700">
                <a:solidFill>
                  <a:schemeClr val="dk1"/>
                </a:solidFill>
                <a:latin typeface="Calibri"/>
                <a:ea typeface="Calibri"/>
                <a:cs typeface="Calibri"/>
                <a:sym typeface="Calibri"/>
              </a:rPr>
              <a:t>3</a:t>
            </a:r>
            <a:endParaRPr sz="1700">
              <a:latin typeface="Calibri"/>
              <a:ea typeface="Calibri"/>
              <a:cs typeface="Calibri"/>
              <a:sym typeface="Calibri"/>
            </a:endParaRPr>
          </a:p>
          <a:p>
            <a:pPr marL="0" marR="0" lvl="0" indent="0" algn="l" rtl="0">
              <a:spcBef>
                <a:spcPts val="0"/>
              </a:spcBef>
              <a:spcAft>
                <a:spcPts val="0"/>
              </a:spcAft>
              <a:buNone/>
            </a:pPr>
            <a:r>
              <a:rPr lang="en-US" sz="2700">
                <a:solidFill>
                  <a:schemeClr val="dk1"/>
                </a:solidFill>
                <a:latin typeface="Calibri"/>
                <a:ea typeface="Calibri"/>
                <a:cs typeface="Calibri"/>
                <a:sym typeface="Calibri"/>
              </a:rPr>
              <a:t>Right to challenge contents</a:t>
            </a:r>
            <a:endParaRPr sz="1700">
              <a:latin typeface="Calibri"/>
              <a:ea typeface="Calibri"/>
              <a:cs typeface="Calibri"/>
              <a:sym typeface="Calibri"/>
            </a:endParaRPr>
          </a:p>
          <a:p>
            <a:pPr marL="0" marR="0" lvl="0" indent="0" algn="l" rtl="0">
              <a:spcBef>
                <a:spcPts val="0"/>
              </a:spcBef>
              <a:spcAft>
                <a:spcPts val="0"/>
              </a:spcAft>
              <a:buNone/>
            </a:pPr>
            <a:endParaRPr sz="2700">
              <a:solidFill>
                <a:srgbClr val="000000"/>
              </a:solidFill>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Verdana"/>
              <a:ea typeface="Verdana"/>
              <a:cs typeface="Verdana"/>
              <a:sym typeface="Verdana"/>
            </a:endParaRPr>
          </a:p>
        </p:txBody>
      </p:sp>
      <p:sp>
        <p:nvSpPr>
          <p:cNvPr id="183" name="Google Shape;183;p23"/>
          <p:cNvSpPr txBox="1"/>
          <p:nvPr/>
        </p:nvSpPr>
        <p:spPr>
          <a:xfrm>
            <a:off x="8397000" y="64800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idx="4294967295"/>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Condensed Thin"/>
              <a:buNone/>
            </a:pPr>
            <a:r>
              <a:rPr lang="en-US">
                <a:latin typeface="Calibri"/>
                <a:ea typeface="Calibri"/>
                <a:cs typeface="Calibri"/>
                <a:sym typeface="Calibri"/>
              </a:rPr>
              <a:t>In Plain English</a:t>
            </a:r>
            <a:endParaRPr>
              <a:latin typeface="Calibri"/>
              <a:ea typeface="Calibri"/>
              <a:cs typeface="Calibri"/>
              <a:sym typeface="Calibri"/>
            </a:endParaRPr>
          </a:p>
        </p:txBody>
      </p:sp>
      <p:sp>
        <p:nvSpPr>
          <p:cNvPr id="189" name="Google Shape;189;p24"/>
          <p:cNvSpPr txBox="1"/>
          <p:nvPr/>
        </p:nvSpPr>
        <p:spPr>
          <a:xfrm>
            <a:off x="1023998" y="1766649"/>
            <a:ext cx="2252700" cy="2308200"/>
          </a:xfrm>
          <a:prstGeom prst="rect">
            <a:avLst/>
          </a:prstGeom>
          <a:solidFill>
            <a:schemeClr val="lt2">
              <a:alpha val="0"/>
            </a:schemeClr>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1</a:t>
            </a:r>
            <a:endParaRPr>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Right to inspect and review educational records</a:t>
            </a:r>
            <a:endParaRPr>
              <a:latin typeface="Calibri"/>
              <a:ea typeface="Calibri"/>
              <a:cs typeface="Calibri"/>
              <a:sym typeface="Calibri"/>
            </a:endParaRPr>
          </a:p>
        </p:txBody>
      </p:sp>
      <p:sp>
        <p:nvSpPr>
          <p:cNvPr id="190" name="Google Shape;190;p24"/>
          <p:cNvSpPr txBox="1"/>
          <p:nvPr/>
        </p:nvSpPr>
        <p:spPr>
          <a:xfrm>
            <a:off x="3535392" y="2091309"/>
            <a:ext cx="2241550" cy="3046412"/>
          </a:xfrm>
          <a:prstGeom prst="rect">
            <a:avLst/>
          </a:prstGeom>
          <a:solidFill>
            <a:schemeClr val="lt1">
              <a:alpha val="0"/>
            </a:schemeClr>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2</a:t>
            </a:r>
            <a:endParaRPr>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Right to control disclosure of information from educational records</a:t>
            </a:r>
            <a:endParaRPr>
              <a:latin typeface="Calibri"/>
              <a:ea typeface="Calibri"/>
              <a:cs typeface="Calibri"/>
              <a:sym typeface="Calibri"/>
            </a:endParaRPr>
          </a:p>
        </p:txBody>
      </p:sp>
      <p:sp>
        <p:nvSpPr>
          <p:cNvPr id="191" name="Google Shape;191;p24"/>
          <p:cNvSpPr txBox="1"/>
          <p:nvPr/>
        </p:nvSpPr>
        <p:spPr>
          <a:xfrm>
            <a:off x="6264275" y="2930137"/>
            <a:ext cx="2041525" cy="2678112"/>
          </a:xfrm>
          <a:prstGeom prst="rect">
            <a:avLst/>
          </a:prstGeom>
          <a:solidFill>
            <a:schemeClr val="lt1">
              <a:alpha val="0"/>
            </a:schemeClr>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3</a:t>
            </a:r>
            <a:endParaRPr>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Right to seek amendment to incorrect educational records</a:t>
            </a:r>
            <a:endParaRPr>
              <a:latin typeface="Calibri"/>
              <a:ea typeface="Calibri"/>
              <a:cs typeface="Calibri"/>
              <a:sym typeface="Calibri"/>
            </a:endParaRPr>
          </a:p>
        </p:txBody>
      </p:sp>
      <p:sp>
        <p:nvSpPr>
          <p:cNvPr id="192" name="Google Shape;192;p24"/>
          <p:cNvSpPr txBox="1"/>
          <p:nvPr/>
        </p:nvSpPr>
        <p:spPr>
          <a:xfrm>
            <a:off x="8590800" y="6466500"/>
            <a:ext cx="7333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HBG</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4438</Words>
  <Application>Microsoft Office PowerPoint</Application>
  <PresentationFormat>On-screen Show (4:3)</PresentationFormat>
  <Paragraphs>585</Paragraphs>
  <Slides>77</Slides>
  <Notes>77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Encode Sans Condensed Thin</vt:lpstr>
      <vt:lpstr>Noto Sans Symbols</vt:lpstr>
      <vt:lpstr>Verdana</vt:lpstr>
      <vt:lpstr>Calibri</vt:lpstr>
      <vt:lpstr>Times New Roman</vt:lpstr>
      <vt:lpstr>Merriweather Sans</vt:lpstr>
      <vt:lpstr>Arial</vt:lpstr>
      <vt:lpstr>Open Sans</vt:lpstr>
      <vt:lpstr>Office Theme</vt:lpstr>
      <vt:lpstr> WaACRAO 2020  FERPA Tales From the Road:  Colleagues from All Sectors Share Their Stories and Wisdom</vt:lpstr>
      <vt:lpstr>Agenda </vt:lpstr>
      <vt:lpstr>Panelists </vt:lpstr>
      <vt:lpstr>Zoom Webinar Tips</vt:lpstr>
      <vt:lpstr>Your Questions?</vt:lpstr>
      <vt:lpstr>FERPA BASICS</vt:lpstr>
      <vt:lpstr>How well do you know FERPA?</vt:lpstr>
      <vt:lpstr>In FERPA Speak</vt:lpstr>
      <vt:lpstr>In Plain English</vt:lpstr>
      <vt:lpstr>What is FERPA?</vt:lpstr>
      <vt:lpstr>Who is Responsible for FERPA?</vt:lpstr>
      <vt:lpstr>Who has FERPA Rights?</vt:lpstr>
      <vt:lpstr>FERPA Annual Notification Requirements</vt:lpstr>
      <vt:lpstr>Eight Data Points You May Not Release!* (Even to parents paying the bills)</vt:lpstr>
      <vt:lpstr>KEY DEFINITIONS</vt:lpstr>
      <vt:lpstr>Important FERPA Terms</vt:lpstr>
      <vt:lpstr>Important FERPA Terms (cont’d)</vt:lpstr>
      <vt:lpstr>     What Exactly is a Student?</vt:lpstr>
      <vt:lpstr>FERPA Allowed Directory Information</vt:lpstr>
      <vt:lpstr>What is UW’s Directory Information?</vt:lpstr>
      <vt:lpstr>What is Allowed – Not UW Directory Information?</vt:lpstr>
      <vt:lpstr>What is an “Opt-Out”?</vt:lpstr>
      <vt:lpstr>What are not Educational Records?</vt:lpstr>
      <vt:lpstr>Who are School Officials?</vt:lpstr>
      <vt:lpstr>99.31 Exceptions?</vt:lpstr>
      <vt:lpstr>Who has FERPA Rights?</vt:lpstr>
      <vt:lpstr>Most Common Training Questions</vt:lpstr>
      <vt:lpstr>Emilee</vt:lpstr>
      <vt:lpstr>Jenny</vt:lpstr>
      <vt:lpstr>Biljana</vt:lpstr>
      <vt:lpstr>Challenging Scenarios</vt:lpstr>
      <vt:lpstr>Emilee</vt:lpstr>
      <vt:lpstr>Jenny</vt:lpstr>
      <vt:lpstr>Biljana</vt:lpstr>
      <vt:lpstr>Data Breach Prevention</vt:lpstr>
      <vt:lpstr>Parties Outside the Institution Want Your Student Data</vt:lpstr>
      <vt:lpstr>Data Breach Consequences</vt:lpstr>
      <vt:lpstr>  Data Breach - Notification Laws</vt:lpstr>
      <vt:lpstr>Accidental Breaches and Remediation</vt:lpstr>
      <vt:lpstr>Emilee</vt:lpstr>
      <vt:lpstr>Jenny</vt:lpstr>
      <vt:lpstr>Biljana</vt:lpstr>
      <vt:lpstr>Hot FERPA Topics</vt:lpstr>
      <vt:lpstr>What COVID-19 Has Done to FERPA and Privacy...</vt:lpstr>
      <vt:lpstr>FERPA Guidelines-Classroom Zoom and Other Recordings</vt:lpstr>
      <vt:lpstr>FERPA AND SCHOOL SAFETY</vt:lpstr>
      <vt:lpstr>Considering Releasing Student Data?</vt:lpstr>
      <vt:lpstr>When in Doubt, Don’t Give It Out</vt:lpstr>
      <vt:lpstr>When in Doubt, Don’t Give It Out</vt:lpstr>
      <vt:lpstr>Bonus FERPA Training Content-HBG</vt:lpstr>
      <vt:lpstr>Emails and FERPA Compliance</vt:lpstr>
      <vt:lpstr>Faculty Issues</vt:lpstr>
      <vt:lpstr>Law Enforcement Inquiries</vt:lpstr>
      <vt:lpstr>HIPAA/Medical Records</vt:lpstr>
      <vt:lpstr>Health and Safety Emergencies</vt:lpstr>
      <vt:lpstr>Health and Safety Emergencies</vt:lpstr>
      <vt:lpstr>Law Enforcement Inquiries</vt:lpstr>
      <vt:lpstr>Federal Employees/Military Requests</vt:lpstr>
      <vt:lpstr>Faculty Issues</vt:lpstr>
      <vt:lpstr>FERPA REQUESTS VS PUBLIC RECORDS</vt:lpstr>
      <vt:lpstr>Subpoenas/Judicial Orders</vt:lpstr>
      <vt:lpstr>Third Parties</vt:lpstr>
      <vt:lpstr>Registered Sex Offenders</vt:lpstr>
      <vt:lpstr>Disciplinary Records</vt:lpstr>
      <vt:lpstr>Using SSN/Passwords</vt:lpstr>
      <vt:lpstr>Authorized Representatives</vt:lpstr>
      <vt:lpstr>Campus Leaders</vt:lpstr>
      <vt:lpstr>Parents</vt:lpstr>
      <vt:lpstr>TIPS FOR NAVIGATING BREACHES</vt:lpstr>
      <vt:lpstr>IMPROVING THE EFFECTIVENESS AND EFFICIENCY OF FERPA ENFORCEMENT</vt:lpstr>
      <vt:lpstr>IMPROVING THE EFFECTIVENESS AND EFFICIENCY OF FERPA ENFORCEMENT</vt:lpstr>
      <vt:lpstr>TIPS FOR NAVIGATING BREACHES</vt:lpstr>
      <vt:lpstr>TIPS FOR NAVIGATING BREACHES</vt:lpstr>
      <vt:lpstr>TIPS FOR NAVIGATING BREACHES</vt:lpstr>
      <vt:lpstr>TIPS FOR NAVIGATING BREACHES</vt:lpstr>
      <vt:lpstr>UW PRIVACY OFFICE REMEDIATION</vt:lpstr>
      <vt:lpstr>UW PRIVACY OFFICE REMEDIATION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WaACRAO 2020  FERPA Tales From the Road:  Colleagues from All Sectors Share Their Stories and Wisdom</dc:title>
  <dc:creator>Helen B. Garrett</dc:creator>
  <cp:lastModifiedBy>Helen B. Garrett</cp:lastModifiedBy>
  <cp:revision>1</cp:revision>
  <dcterms:modified xsi:type="dcterms:W3CDTF">2020-08-06T22:10:13Z</dcterms:modified>
</cp:coreProperties>
</file>