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36"/>
  </p:notesMasterIdLst>
  <p:handoutMasterIdLst>
    <p:handoutMasterId r:id="rId37"/>
  </p:handoutMasterIdLst>
  <p:sldIdLst>
    <p:sldId id="257" r:id="rId2"/>
    <p:sldId id="362" r:id="rId3"/>
    <p:sldId id="439" r:id="rId4"/>
    <p:sldId id="479" r:id="rId5"/>
    <p:sldId id="420" r:id="rId6"/>
    <p:sldId id="502" r:id="rId7"/>
    <p:sldId id="500" r:id="rId8"/>
    <p:sldId id="481" r:id="rId9"/>
    <p:sldId id="482" r:id="rId10"/>
    <p:sldId id="483" r:id="rId11"/>
    <p:sldId id="484" r:id="rId12"/>
    <p:sldId id="489" r:id="rId13"/>
    <p:sldId id="436" r:id="rId14"/>
    <p:sldId id="485" r:id="rId15"/>
    <p:sldId id="486" r:id="rId16"/>
    <p:sldId id="487" r:id="rId17"/>
    <p:sldId id="437" r:id="rId18"/>
    <p:sldId id="490" r:id="rId19"/>
    <p:sldId id="491" r:id="rId20"/>
    <p:sldId id="492" r:id="rId21"/>
    <p:sldId id="431" r:id="rId22"/>
    <p:sldId id="493" r:id="rId23"/>
    <p:sldId id="494" r:id="rId24"/>
    <p:sldId id="403" r:id="rId25"/>
    <p:sldId id="499" r:id="rId26"/>
    <p:sldId id="498" r:id="rId27"/>
    <p:sldId id="497" r:id="rId28"/>
    <p:sldId id="404" r:id="rId29"/>
    <p:sldId id="405" r:id="rId30"/>
    <p:sldId id="406" r:id="rId31"/>
    <p:sldId id="409" r:id="rId32"/>
    <p:sldId id="407" r:id="rId33"/>
    <p:sldId id="411" r:id="rId34"/>
    <p:sldId id="47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dy Eccles" initials="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4A34A"/>
    <a:srgbClr val="006B63"/>
    <a:srgbClr val="CEE7EB"/>
    <a:srgbClr val="3D27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snapToObjects="1">
      <p:cViewPr varScale="1">
        <p:scale>
          <a:sx n="66" d="100"/>
          <a:sy n="66" d="100"/>
        </p:scale>
        <p:origin x="62" y="422"/>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dy\Desktop\HigherEducationHistoryCurrent(7.2018)%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ody\Desktop\gradrate201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ody\Desktop\gradrate201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ody\Desktop\gradrate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ody\Desktop\degrees-participationXXXX.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ody\Desktop\degrees-participationXXXX.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ody\Desktop\degrees-participationXXXX.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State Funds </a:t>
            </a:r>
            <a:r>
              <a:rPr lang="en-US" dirty="0" smtClean="0"/>
              <a:t>vs.</a:t>
            </a:r>
            <a:r>
              <a:rPr lang="en-US" baseline="0" dirty="0" smtClean="0"/>
              <a:t> </a:t>
            </a:r>
            <a:r>
              <a:rPr lang="en-US" baseline="0" dirty="0"/>
              <a:t>Tuition </a:t>
            </a:r>
          </a:p>
          <a:p>
            <a:pPr>
              <a:defRPr/>
            </a:pPr>
            <a:r>
              <a:rPr lang="en-US" baseline="0" dirty="0"/>
              <a:t>Per Student </a:t>
            </a:r>
          </a:p>
          <a:p>
            <a:pPr>
              <a:defRPr/>
            </a:pPr>
            <a:r>
              <a:rPr lang="en-US" baseline="0" dirty="0"/>
              <a:t> </a:t>
            </a:r>
            <a:r>
              <a:rPr lang="en-US" baseline="0" dirty="0" smtClean="0"/>
              <a:t>( Year 2000 </a:t>
            </a:r>
            <a:r>
              <a:rPr lang="en-US" baseline="0" dirty="0"/>
              <a:t>constant dollars)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'Constant$PerActFTE'!$A$14:$B$14</c:f>
              <c:strCache>
                <c:ptCount val="2"/>
                <c:pt idx="1">
                  <c:v>Total Four-Year Institutions</c:v>
                </c:pt>
              </c:strCache>
            </c:strRef>
          </c:tx>
          <c:spPr>
            <a:ln w="28575" cap="rnd">
              <a:solidFill>
                <a:schemeClr val="accent1"/>
              </a:solidFill>
              <a:round/>
            </a:ln>
            <a:effectLst/>
          </c:spPr>
          <c:marker>
            <c:symbol val="none"/>
          </c:marker>
          <c:cat>
            <c:strRef>
              <c:f>'Constant$PerActFTE'!$C$6:$AD$6</c:f>
              <c:strCache>
                <c:ptCount val="18"/>
                <c:pt idx="0">
                  <c:v>FY2000</c:v>
                </c:pt>
                <c:pt idx="1">
                  <c:v>FY2001*</c:v>
                </c:pt>
                <c:pt idx="2">
                  <c:v>FY2002</c:v>
                </c:pt>
                <c:pt idx="3">
                  <c:v>FY2003</c:v>
                </c:pt>
                <c:pt idx="4">
                  <c:v>FY2004*</c:v>
                </c:pt>
                <c:pt idx="5">
                  <c:v>FY2005*</c:v>
                </c:pt>
                <c:pt idx="6">
                  <c:v>FY2006</c:v>
                </c:pt>
                <c:pt idx="7">
                  <c:v>FY2007</c:v>
                </c:pt>
                <c:pt idx="8">
                  <c:v>FY2008</c:v>
                </c:pt>
                <c:pt idx="9">
                  <c:v>FY2009</c:v>
                </c:pt>
                <c:pt idx="10">
                  <c:v>FY2010</c:v>
                </c:pt>
                <c:pt idx="11">
                  <c:v>FY2011</c:v>
                </c:pt>
                <c:pt idx="12">
                  <c:v>FY2012</c:v>
                </c:pt>
                <c:pt idx="13">
                  <c:v>FY2013</c:v>
                </c:pt>
                <c:pt idx="14">
                  <c:v>FY2014</c:v>
                </c:pt>
                <c:pt idx="15">
                  <c:v>FY2015</c:v>
                </c:pt>
                <c:pt idx="16">
                  <c:v>FY2016</c:v>
                </c:pt>
                <c:pt idx="17">
                  <c:v>FY2017</c:v>
                </c:pt>
              </c:strCache>
            </c:strRef>
          </c:cat>
          <c:val>
            <c:numRef>
              <c:f>'Constant$PerActFTE'!$C$14:$AD$14</c:f>
              <c:numCache>
                <c:formatCode>#,##0</c:formatCode>
                <c:ptCount val="18"/>
                <c:pt idx="0">
                  <c:v>11198.708248952029</c:v>
                </c:pt>
                <c:pt idx="1">
                  <c:v>11321.57148738606</c:v>
                </c:pt>
                <c:pt idx="2">
                  <c:v>11236.687506112332</c:v>
                </c:pt>
                <c:pt idx="3">
                  <c:v>11122.463780974529</c:v>
                </c:pt>
                <c:pt idx="4">
                  <c:v>10826.601937310865</c:v>
                </c:pt>
                <c:pt idx="5">
                  <c:v>11301.767367196559</c:v>
                </c:pt>
                <c:pt idx="6">
                  <c:v>11449.995062065904</c:v>
                </c:pt>
                <c:pt idx="7">
                  <c:v>12042.508269221789</c:v>
                </c:pt>
                <c:pt idx="8">
                  <c:v>12424.609923120694</c:v>
                </c:pt>
                <c:pt idx="9">
                  <c:v>12154.406605030304</c:v>
                </c:pt>
                <c:pt idx="10">
                  <c:v>11093.116603026963</c:v>
                </c:pt>
                <c:pt idx="11">
                  <c:v>11197.515506388791</c:v>
                </c:pt>
                <c:pt idx="12">
                  <c:v>10461.410461106947</c:v>
                </c:pt>
                <c:pt idx="13">
                  <c:v>11067.480324901338</c:v>
                </c:pt>
                <c:pt idx="14">
                  <c:v>11247.756544722935</c:v>
                </c:pt>
                <c:pt idx="15">
                  <c:v>11827.24557547953</c:v>
                </c:pt>
                <c:pt idx="16">
                  <c:v>12129.51067611371</c:v>
                </c:pt>
                <c:pt idx="17">
                  <c:v>12330.809734946701</c:v>
                </c:pt>
              </c:numCache>
            </c:numRef>
          </c:val>
          <c:smooth val="0"/>
          <c:extLst>
            <c:ext xmlns:c16="http://schemas.microsoft.com/office/drawing/2014/chart" uri="{C3380CC4-5D6E-409C-BE32-E72D297353CC}">
              <c16:uniqueId val="{00000000-4344-497B-8B75-4D1245431D45}"/>
            </c:ext>
          </c:extLst>
        </c:ser>
        <c:ser>
          <c:idx val="1"/>
          <c:order val="1"/>
          <c:tx>
            <c:strRef>
              <c:f>'Constant$PerActFTE'!$A$34:$B$34</c:f>
              <c:strCache>
                <c:ptCount val="2"/>
                <c:pt idx="1">
                  <c:v>Total Four-Year Institutions</c:v>
                </c:pt>
              </c:strCache>
            </c:strRef>
          </c:tx>
          <c:spPr>
            <a:ln w="28575" cap="rnd">
              <a:solidFill>
                <a:schemeClr val="accent2"/>
              </a:solidFill>
              <a:round/>
            </a:ln>
            <a:effectLst/>
          </c:spPr>
          <c:marker>
            <c:symbol val="none"/>
          </c:marker>
          <c:cat>
            <c:strRef>
              <c:f>'Constant$PerActFTE'!$C$6:$AD$6</c:f>
              <c:strCache>
                <c:ptCount val="18"/>
                <c:pt idx="0">
                  <c:v>FY2000</c:v>
                </c:pt>
                <c:pt idx="1">
                  <c:v>FY2001*</c:v>
                </c:pt>
                <c:pt idx="2">
                  <c:v>FY2002</c:v>
                </c:pt>
                <c:pt idx="3">
                  <c:v>FY2003</c:v>
                </c:pt>
                <c:pt idx="4">
                  <c:v>FY2004*</c:v>
                </c:pt>
                <c:pt idx="5">
                  <c:v>FY2005*</c:v>
                </c:pt>
                <c:pt idx="6">
                  <c:v>FY2006</c:v>
                </c:pt>
                <c:pt idx="7">
                  <c:v>FY2007</c:v>
                </c:pt>
                <c:pt idx="8">
                  <c:v>FY2008</c:v>
                </c:pt>
                <c:pt idx="9">
                  <c:v>FY2009</c:v>
                </c:pt>
                <c:pt idx="10">
                  <c:v>FY2010</c:v>
                </c:pt>
                <c:pt idx="11">
                  <c:v>FY2011</c:v>
                </c:pt>
                <c:pt idx="12">
                  <c:v>FY2012</c:v>
                </c:pt>
                <c:pt idx="13">
                  <c:v>FY2013</c:v>
                </c:pt>
                <c:pt idx="14">
                  <c:v>FY2014</c:v>
                </c:pt>
                <c:pt idx="15">
                  <c:v>FY2015</c:v>
                </c:pt>
                <c:pt idx="16">
                  <c:v>FY2016</c:v>
                </c:pt>
                <c:pt idx="17">
                  <c:v>FY2017</c:v>
                </c:pt>
              </c:strCache>
            </c:strRef>
          </c:cat>
          <c:val>
            <c:numRef>
              <c:f>'Constant$PerActFTE'!$C$34:$AD$34</c:f>
              <c:numCache>
                <c:formatCode>#,##0</c:formatCode>
                <c:ptCount val="18"/>
                <c:pt idx="0">
                  <c:v>8030.5609593012714</c:v>
                </c:pt>
                <c:pt idx="1">
                  <c:v>8172.3135446052647</c:v>
                </c:pt>
                <c:pt idx="2">
                  <c:v>7968.2303756049587</c:v>
                </c:pt>
                <c:pt idx="3">
                  <c:v>7425.1145952095858</c:v>
                </c:pt>
                <c:pt idx="4">
                  <c:v>7029.8073348162698</c:v>
                </c:pt>
                <c:pt idx="5">
                  <c:v>7076.3490272923746</c:v>
                </c:pt>
                <c:pt idx="6">
                  <c:v>7281.3481856929384</c:v>
                </c:pt>
                <c:pt idx="7">
                  <c:v>7490.8567632854983</c:v>
                </c:pt>
                <c:pt idx="8">
                  <c:v>7771.1831972774189</c:v>
                </c:pt>
                <c:pt idx="9">
                  <c:v>7329.8284702673509</c:v>
                </c:pt>
                <c:pt idx="10">
                  <c:v>6068.4939546385822</c:v>
                </c:pt>
                <c:pt idx="11">
                  <c:v>5277.969473586405</c:v>
                </c:pt>
                <c:pt idx="12">
                  <c:v>3848.5763336782634</c:v>
                </c:pt>
                <c:pt idx="13">
                  <c:v>3760.4578602806355</c:v>
                </c:pt>
                <c:pt idx="14">
                  <c:v>4337.6805439650052</c:v>
                </c:pt>
                <c:pt idx="15">
                  <c:v>4098.77819899717</c:v>
                </c:pt>
                <c:pt idx="16">
                  <c:v>4765.5531934203327</c:v>
                </c:pt>
                <c:pt idx="17">
                  <c:v>5310.5854954658862</c:v>
                </c:pt>
              </c:numCache>
            </c:numRef>
          </c:val>
          <c:smooth val="0"/>
          <c:extLst>
            <c:ext xmlns:c16="http://schemas.microsoft.com/office/drawing/2014/chart" uri="{C3380CC4-5D6E-409C-BE32-E72D297353CC}">
              <c16:uniqueId val="{00000001-4344-497B-8B75-4D1245431D45}"/>
            </c:ext>
          </c:extLst>
        </c:ser>
        <c:ser>
          <c:idx val="2"/>
          <c:order val="2"/>
          <c:tx>
            <c:strRef>
              <c:f>'Constant$PerActFTE'!$A$54:$B$54</c:f>
              <c:strCache>
                <c:ptCount val="2"/>
                <c:pt idx="1">
                  <c:v>Total Four-Year Institutions</c:v>
                </c:pt>
              </c:strCache>
            </c:strRef>
          </c:tx>
          <c:spPr>
            <a:ln w="28575" cap="rnd">
              <a:solidFill>
                <a:schemeClr val="accent3"/>
              </a:solidFill>
              <a:round/>
            </a:ln>
            <a:effectLst/>
          </c:spPr>
          <c:marker>
            <c:symbol val="none"/>
          </c:marker>
          <c:cat>
            <c:strRef>
              <c:f>'Constant$PerActFTE'!$C$6:$AD$6</c:f>
              <c:strCache>
                <c:ptCount val="18"/>
                <c:pt idx="0">
                  <c:v>FY2000</c:v>
                </c:pt>
                <c:pt idx="1">
                  <c:v>FY2001*</c:v>
                </c:pt>
                <c:pt idx="2">
                  <c:v>FY2002</c:v>
                </c:pt>
                <c:pt idx="3">
                  <c:v>FY2003</c:v>
                </c:pt>
                <c:pt idx="4">
                  <c:v>FY2004*</c:v>
                </c:pt>
                <c:pt idx="5">
                  <c:v>FY2005*</c:v>
                </c:pt>
                <c:pt idx="6">
                  <c:v>FY2006</c:v>
                </c:pt>
                <c:pt idx="7">
                  <c:v>FY2007</c:v>
                </c:pt>
                <c:pt idx="8">
                  <c:v>FY2008</c:v>
                </c:pt>
                <c:pt idx="9">
                  <c:v>FY2009</c:v>
                </c:pt>
                <c:pt idx="10">
                  <c:v>FY2010</c:v>
                </c:pt>
                <c:pt idx="11">
                  <c:v>FY2011</c:v>
                </c:pt>
                <c:pt idx="12">
                  <c:v>FY2012</c:v>
                </c:pt>
                <c:pt idx="13">
                  <c:v>FY2013</c:v>
                </c:pt>
                <c:pt idx="14">
                  <c:v>FY2014</c:v>
                </c:pt>
                <c:pt idx="15">
                  <c:v>FY2015</c:v>
                </c:pt>
                <c:pt idx="16">
                  <c:v>FY2016</c:v>
                </c:pt>
                <c:pt idx="17">
                  <c:v>FY2017</c:v>
                </c:pt>
              </c:strCache>
            </c:strRef>
          </c:cat>
          <c:val>
            <c:numRef>
              <c:f>'Constant$PerActFTE'!$C$54:$AD$54</c:f>
              <c:numCache>
                <c:formatCode>#,##0</c:formatCode>
                <c:ptCount val="18"/>
                <c:pt idx="0">
                  <c:v>3168.1472896507571</c:v>
                </c:pt>
                <c:pt idx="1">
                  <c:v>3149.2579427807946</c:v>
                </c:pt>
                <c:pt idx="2">
                  <c:v>3268.4571305073723</c:v>
                </c:pt>
                <c:pt idx="3">
                  <c:v>3697.3491857649442</c:v>
                </c:pt>
                <c:pt idx="4">
                  <c:v>3796.794602494595</c:v>
                </c:pt>
                <c:pt idx="5">
                  <c:v>4225.418339904184</c:v>
                </c:pt>
                <c:pt idx="6">
                  <c:v>4168.6468763729654</c:v>
                </c:pt>
                <c:pt idx="7">
                  <c:v>4551.651505936291</c:v>
                </c:pt>
                <c:pt idx="8">
                  <c:v>4653.4267258432737</c:v>
                </c:pt>
                <c:pt idx="9">
                  <c:v>4824.5781347629536</c:v>
                </c:pt>
                <c:pt idx="10">
                  <c:v>5024.6226483883802</c:v>
                </c:pt>
                <c:pt idx="11">
                  <c:v>5919.5460328023846</c:v>
                </c:pt>
                <c:pt idx="12">
                  <c:v>6612.8341274286831</c:v>
                </c:pt>
                <c:pt idx="13">
                  <c:v>7307.0224646207034</c:v>
                </c:pt>
                <c:pt idx="14">
                  <c:v>6910.0760007579311</c:v>
                </c:pt>
                <c:pt idx="15">
                  <c:v>7728.4673764823592</c:v>
                </c:pt>
                <c:pt idx="16">
                  <c:v>7363.9574826933767</c:v>
                </c:pt>
                <c:pt idx="17">
                  <c:v>7020.2242394808145</c:v>
                </c:pt>
              </c:numCache>
            </c:numRef>
          </c:val>
          <c:smooth val="0"/>
          <c:extLst>
            <c:ext xmlns:c16="http://schemas.microsoft.com/office/drawing/2014/chart" uri="{C3380CC4-5D6E-409C-BE32-E72D297353CC}">
              <c16:uniqueId val="{00000002-4344-497B-8B75-4D1245431D45}"/>
            </c:ext>
          </c:extLst>
        </c:ser>
        <c:dLbls>
          <c:showLegendKey val="0"/>
          <c:showVal val="0"/>
          <c:showCatName val="0"/>
          <c:showSerName val="0"/>
          <c:showPercent val="0"/>
          <c:showBubbleSize val="0"/>
        </c:dLbls>
        <c:smooth val="0"/>
        <c:axId val="1476119056"/>
        <c:axId val="1476120304"/>
      </c:lineChart>
      <c:catAx>
        <c:axId val="147611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6120304"/>
        <c:crosses val="autoZero"/>
        <c:auto val="1"/>
        <c:lblAlgn val="ctr"/>
        <c:lblOffset val="100"/>
        <c:noMultiLvlLbl val="0"/>
      </c:catAx>
      <c:valAx>
        <c:axId val="1476120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6119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'2016 Rankings_CGE'!$O$4</c:f>
              <c:strCache>
                <c:ptCount val="1"/>
                <c:pt idx="0">
                  <c:v>4-YEAR</c:v>
                </c:pt>
              </c:strCache>
            </c:strRef>
          </c:tx>
          <c:spPr>
            <a:gradFill rotWithShape="1">
              <a:gsLst>
                <a:gs pos="0">
                  <a:schemeClr val="accent1">
                    <a:shade val="70000"/>
                    <a:satMod val="120000"/>
                  </a:schemeClr>
                </a:gs>
                <a:gs pos="35000">
                  <a:schemeClr val="accent1">
                    <a:shade val="100000"/>
                    <a:satMod val="150000"/>
                  </a:schemeClr>
                </a:gs>
                <a:gs pos="70000">
                  <a:schemeClr val="accent1">
                    <a:tint val="100000"/>
                    <a:shade val="100000"/>
                    <a:satMod val="200000"/>
                    <a:greenMod val="100000"/>
                  </a:schemeClr>
                </a:gs>
                <a:gs pos="100000">
                  <a:schemeClr val="accent1">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invertIfNegative val="0"/>
          <c:dPt>
            <c:idx val="5"/>
            <c:invertIfNegative val="0"/>
            <c:bubble3D val="0"/>
            <c:spPr>
              <a:gradFill rotWithShape="1">
                <a:gsLst>
                  <a:gs pos="0">
                    <a:schemeClr val="accent1">
                      <a:shade val="70000"/>
                      <a:satMod val="120000"/>
                    </a:schemeClr>
                  </a:gs>
                  <a:gs pos="35000">
                    <a:schemeClr val="accent1">
                      <a:shade val="100000"/>
                      <a:satMod val="150000"/>
                    </a:schemeClr>
                  </a:gs>
                  <a:gs pos="70000">
                    <a:schemeClr val="accent1">
                      <a:tint val="100000"/>
                      <a:shade val="100000"/>
                      <a:satMod val="200000"/>
                      <a:greenMod val="100000"/>
                    </a:schemeClr>
                  </a:gs>
                  <a:gs pos="100000">
                    <a:schemeClr val="accent1">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extLst>
              <c:ext xmlns:c16="http://schemas.microsoft.com/office/drawing/2014/chart" uri="{C3380CC4-5D6E-409C-BE32-E72D297353CC}">
                <c16:uniqueId val="{00000001-DF09-414E-9916-D4CB8030C2BE}"/>
              </c:ext>
            </c:extLst>
          </c:dPt>
          <c:dLbls>
            <c:dLbl>
              <c:idx val="5"/>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F09-414E-9916-D4CB8030C2B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'2016 Rankings_CGE'!$N$5:$N$55</c:f>
              <c:strCache>
                <c:ptCount val="51"/>
                <c:pt idx="0">
                  <c:v>DE</c:v>
                </c:pt>
                <c:pt idx="1">
                  <c:v>NH</c:v>
                </c:pt>
                <c:pt idx="2">
                  <c:v>VA</c:v>
                </c:pt>
                <c:pt idx="3">
                  <c:v>VT</c:v>
                </c:pt>
                <c:pt idx="4">
                  <c:v>IA</c:v>
                </c:pt>
                <c:pt idx="5">
                  <c:v>WA</c:v>
                </c:pt>
                <c:pt idx="6">
                  <c:v>NJ</c:v>
                </c:pt>
                <c:pt idx="7">
                  <c:v>SC</c:v>
                </c:pt>
                <c:pt idx="8">
                  <c:v>AZ</c:v>
                </c:pt>
                <c:pt idx="9">
                  <c:v>PA</c:v>
                </c:pt>
                <c:pt idx="10">
                  <c:v>MA</c:v>
                </c:pt>
                <c:pt idx="11">
                  <c:v>CT</c:v>
                </c:pt>
                <c:pt idx="12">
                  <c:v>NY</c:v>
                </c:pt>
                <c:pt idx="13">
                  <c:v>MD</c:v>
                </c:pt>
                <c:pt idx="14">
                  <c:v>NC</c:v>
                </c:pt>
                <c:pt idx="15">
                  <c:v>FL</c:v>
                </c:pt>
                <c:pt idx="16">
                  <c:v>IL</c:v>
                </c:pt>
                <c:pt idx="17">
                  <c:v>CA</c:v>
                </c:pt>
                <c:pt idx="18">
                  <c:v>MI</c:v>
                </c:pt>
                <c:pt idx="19">
                  <c:v>IN</c:v>
                </c:pt>
                <c:pt idx="20">
                  <c:v>RI</c:v>
                </c:pt>
                <c:pt idx="21">
                  <c:v>OR</c:v>
                </c:pt>
                <c:pt idx="22">
                  <c:v>CO</c:v>
                </c:pt>
                <c:pt idx="23">
                  <c:v>MO</c:v>
                </c:pt>
                <c:pt idx="24">
                  <c:v>OH</c:v>
                </c:pt>
                <c:pt idx="25">
                  <c:v>WI</c:v>
                </c:pt>
                <c:pt idx="26">
                  <c:v>KS</c:v>
                </c:pt>
                <c:pt idx="27">
                  <c:v>ME</c:v>
                </c:pt>
                <c:pt idx="28">
                  <c:v>AL</c:v>
                </c:pt>
                <c:pt idx="29">
                  <c:v>TX</c:v>
                </c:pt>
                <c:pt idx="30">
                  <c:v>MS</c:v>
                </c:pt>
                <c:pt idx="31">
                  <c:v>KY</c:v>
                </c:pt>
                <c:pt idx="32">
                  <c:v>SD</c:v>
                </c:pt>
                <c:pt idx="33">
                  <c:v>MN</c:v>
                </c:pt>
                <c:pt idx="34">
                  <c:v>WY</c:v>
                </c:pt>
                <c:pt idx="35">
                  <c:v>WV</c:v>
                </c:pt>
                <c:pt idx="36">
                  <c:v>OK</c:v>
                </c:pt>
                <c:pt idx="37">
                  <c:v>NE</c:v>
                </c:pt>
                <c:pt idx="38">
                  <c:v>AR</c:v>
                </c:pt>
                <c:pt idx="39">
                  <c:v>GA</c:v>
                </c:pt>
                <c:pt idx="40">
                  <c:v>LA</c:v>
                </c:pt>
                <c:pt idx="41">
                  <c:v>TN</c:v>
                </c:pt>
                <c:pt idx="42">
                  <c:v>ND</c:v>
                </c:pt>
                <c:pt idx="43">
                  <c:v>HI</c:v>
                </c:pt>
                <c:pt idx="44">
                  <c:v>MT</c:v>
                </c:pt>
                <c:pt idx="45">
                  <c:v>UT</c:v>
                </c:pt>
                <c:pt idx="46">
                  <c:v>ID</c:v>
                </c:pt>
                <c:pt idx="47">
                  <c:v>NV</c:v>
                </c:pt>
                <c:pt idx="48">
                  <c:v>NM</c:v>
                </c:pt>
                <c:pt idx="49">
                  <c:v>DC</c:v>
                </c:pt>
                <c:pt idx="50">
                  <c:v>AK</c:v>
                </c:pt>
              </c:strCache>
            </c:strRef>
          </c:cat>
          <c:val>
            <c:numRef>
              <c:f>'2016 Rankings_CGE'!$O$5:$O$55</c:f>
              <c:numCache>
                <c:formatCode>0%</c:formatCode>
                <c:ptCount val="51"/>
                <c:pt idx="0">
                  <c:v>0.61594543744120411</c:v>
                </c:pt>
                <c:pt idx="1">
                  <c:v>0.58358358358358353</c:v>
                </c:pt>
                <c:pt idx="2">
                  <c:v>0.5318198365158685</c:v>
                </c:pt>
                <c:pt idx="3">
                  <c:v>0.50954519932622122</c:v>
                </c:pt>
                <c:pt idx="4">
                  <c:v>0.46163718030983592</c:v>
                </c:pt>
                <c:pt idx="5">
                  <c:v>0.45711938317638878</c:v>
                </c:pt>
                <c:pt idx="6">
                  <c:v>0.45446803981052741</c:v>
                </c:pt>
                <c:pt idx="7">
                  <c:v>0.43821940333568238</c:v>
                </c:pt>
                <c:pt idx="8">
                  <c:v>0.43736447039199333</c:v>
                </c:pt>
                <c:pt idx="9">
                  <c:v>0.4368967915833406</c:v>
                </c:pt>
                <c:pt idx="10">
                  <c:v>0.43526383526383527</c:v>
                </c:pt>
                <c:pt idx="11">
                  <c:v>0.4330875781948168</c:v>
                </c:pt>
                <c:pt idx="12">
                  <c:v>0.42031271620312716</c:v>
                </c:pt>
                <c:pt idx="13">
                  <c:v>0.41648958776030598</c:v>
                </c:pt>
                <c:pt idx="14">
                  <c:v>0.41440805722166985</c:v>
                </c:pt>
                <c:pt idx="15">
                  <c:v>0.40990062374458186</c:v>
                </c:pt>
                <c:pt idx="16">
                  <c:v>0.40714115497656683</c:v>
                </c:pt>
                <c:pt idx="17">
                  <c:v>0.3671078377754281</c:v>
                </c:pt>
                <c:pt idx="18">
                  <c:v>0.36063408190224572</c:v>
                </c:pt>
                <c:pt idx="19">
                  <c:v>0.35398086062105333</c:v>
                </c:pt>
                <c:pt idx="20">
                  <c:v>0.35381799163179917</c:v>
                </c:pt>
                <c:pt idx="21">
                  <c:v>0.34651266103953798</c:v>
                </c:pt>
                <c:pt idx="22">
                  <c:v>0.32710005874290188</c:v>
                </c:pt>
                <c:pt idx="23">
                  <c:v>0.32491423457465318</c:v>
                </c:pt>
                <c:pt idx="24">
                  <c:v>0.32288227651281176</c:v>
                </c:pt>
                <c:pt idx="25">
                  <c:v>0.31008363578980591</c:v>
                </c:pt>
                <c:pt idx="26">
                  <c:v>0.30204657727593509</c:v>
                </c:pt>
                <c:pt idx="27">
                  <c:v>0.29987029831387807</c:v>
                </c:pt>
                <c:pt idx="28">
                  <c:v>0.29534325492078733</c:v>
                </c:pt>
                <c:pt idx="29">
                  <c:v>0.29120198265179675</c:v>
                </c:pt>
                <c:pt idx="30">
                  <c:v>0.28608141447368424</c:v>
                </c:pt>
                <c:pt idx="31">
                  <c:v>0.27628138870310692</c:v>
                </c:pt>
                <c:pt idx="32">
                  <c:v>0.27473684210526317</c:v>
                </c:pt>
                <c:pt idx="33">
                  <c:v>0.26954146568257104</c:v>
                </c:pt>
                <c:pt idx="34">
                  <c:v>0.26602343211578222</c:v>
                </c:pt>
                <c:pt idx="35">
                  <c:v>0.26272166538164998</c:v>
                </c:pt>
                <c:pt idx="36">
                  <c:v>0.262364338262073</c:v>
                </c:pt>
                <c:pt idx="37">
                  <c:v>0.25958516656191077</c:v>
                </c:pt>
                <c:pt idx="38">
                  <c:v>0.2573368716827974</c:v>
                </c:pt>
                <c:pt idx="39">
                  <c:v>0.25504159120906106</c:v>
                </c:pt>
                <c:pt idx="40">
                  <c:v>0.24474398953827584</c:v>
                </c:pt>
                <c:pt idx="41">
                  <c:v>0.24407559244075591</c:v>
                </c:pt>
                <c:pt idx="42">
                  <c:v>0.24231464737793851</c:v>
                </c:pt>
                <c:pt idx="43">
                  <c:v>0.21939007737824306</c:v>
                </c:pt>
                <c:pt idx="44">
                  <c:v>0.21622734761120263</c:v>
                </c:pt>
                <c:pt idx="45">
                  <c:v>0.20372435325602142</c:v>
                </c:pt>
                <c:pt idx="46">
                  <c:v>0.18629395852119027</c:v>
                </c:pt>
                <c:pt idx="47">
                  <c:v>0.16353704335950836</c:v>
                </c:pt>
                <c:pt idx="48">
                  <c:v>0.16058595909342177</c:v>
                </c:pt>
                <c:pt idx="49">
                  <c:v>0.13461538461538461</c:v>
                </c:pt>
                <c:pt idx="50">
                  <c:v>9.5965770171149142E-2</c:v>
                </c:pt>
              </c:numCache>
            </c:numRef>
          </c:val>
          <c:extLst>
            <c:ext xmlns:c16="http://schemas.microsoft.com/office/drawing/2014/chart" uri="{C3380CC4-5D6E-409C-BE32-E72D297353CC}">
              <c16:uniqueId val="{00000002-DF09-414E-9916-D4CB8030C2BE}"/>
            </c:ext>
          </c:extLst>
        </c:ser>
        <c:dLbls>
          <c:showLegendKey val="0"/>
          <c:showVal val="0"/>
          <c:showCatName val="0"/>
          <c:showSerName val="0"/>
          <c:showPercent val="0"/>
          <c:showBubbleSize val="0"/>
        </c:dLbls>
        <c:gapWidth val="100"/>
        <c:overlap val="-24"/>
        <c:axId val="1241571903"/>
        <c:axId val="1241568575"/>
      </c:barChart>
      <c:catAx>
        <c:axId val="124157190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1241568575"/>
        <c:crosses val="autoZero"/>
        <c:auto val="1"/>
        <c:lblAlgn val="ctr"/>
        <c:lblOffset val="100"/>
        <c:noMultiLvlLbl val="0"/>
      </c:catAx>
      <c:valAx>
        <c:axId val="1241568575"/>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41571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'2016 Rankings_CGE'!$R$4</c:f>
              <c:strCache>
                <c:ptCount val="1"/>
                <c:pt idx="0">
                  <c:v>5-YEAR</c:v>
                </c:pt>
              </c:strCache>
            </c:strRef>
          </c:tx>
          <c:spPr>
            <a:gradFill rotWithShape="1">
              <a:gsLst>
                <a:gs pos="0">
                  <a:schemeClr val="accent1">
                    <a:shade val="70000"/>
                    <a:satMod val="120000"/>
                  </a:schemeClr>
                </a:gs>
                <a:gs pos="35000">
                  <a:schemeClr val="accent1">
                    <a:shade val="100000"/>
                    <a:satMod val="150000"/>
                  </a:schemeClr>
                </a:gs>
                <a:gs pos="70000">
                  <a:schemeClr val="accent1">
                    <a:tint val="100000"/>
                    <a:shade val="100000"/>
                    <a:satMod val="200000"/>
                    <a:greenMod val="100000"/>
                  </a:schemeClr>
                </a:gs>
                <a:gs pos="100000">
                  <a:schemeClr val="accent1">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invertIfNegative val="0"/>
          <c:dPt>
            <c:idx val="4"/>
            <c:invertIfNegative val="0"/>
            <c:bubble3D val="0"/>
            <c:spPr>
              <a:solidFill>
                <a:srgbClr val="FFC00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extLst>
              <c:ext xmlns:c16="http://schemas.microsoft.com/office/drawing/2014/chart" uri="{C3380CC4-5D6E-409C-BE32-E72D297353CC}">
                <c16:uniqueId val="{00000001-8598-45FF-B950-A99C0FEDF6E4}"/>
              </c:ext>
            </c:extLst>
          </c:dPt>
          <c:dLbls>
            <c:dLbl>
              <c:idx val="4"/>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598-45FF-B950-A99C0FEDF6E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'2016 Rankings_CGE'!$Q$5:$Q$55</c:f>
              <c:strCache>
                <c:ptCount val="51"/>
                <c:pt idx="0">
                  <c:v>DE</c:v>
                </c:pt>
                <c:pt idx="1">
                  <c:v>VA</c:v>
                </c:pt>
                <c:pt idx="2">
                  <c:v>IA</c:v>
                </c:pt>
                <c:pt idx="3">
                  <c:v>NH</c:v>
                </c:pt>
                <c:pt idx="4">
                  <c:v>WA</c:v>
                </c:pt>
                <c:pt idx="5">
                  <c:v>NJ</c:v>
                </c:pt>
                <c:pt idx="6">
                  <c:v>VT</c:v>
                </c:pt>
                <c:pt idx="7">
                  <c:v>CA</c:v>
                </c:pt>
                <c:pt idx="8">
                  <c:v>PA</c:v>
                </c:pt>
                <c:pt idx="9">
                  <c:v>NC</c:v>
                </c:pt>
                <c:pt idx="10">
                  <c:v>CT</c:v>
                </c:pt>
                <c:pt idx="11">
                  <c:v>FL</c:v>
                </c:pt>
                <c:pt idx="12">
                  <c:v>MD</c:v>
                </c:pt>
                <c:pt idx="13">
                  <c:v>SC</c:v>
                </c:pt>
                <c:pt idx="14">
                  <c:v>MA</c:v>
                </c:pt>
                <c:pt idx="15">
                  <c:v>NY</c:v>
                </c:pt>
                <c:pt idx="16">
                  <c:v>AZ</c:v>
                </c:pt>
                <c:pt idx="17">
                  <c:v>IL</c:v>
                </c:pt>
                <c:pt idx="18">
                  <c:v>MI</c:v>
                </c:pt>
                <c:pt idx="19">
                  <c:v>WI</c:v>
                </c:pt>
                <c:pt idx="20">
                  <c:v>OR</c:v>
                </c:pt>
                <c:pt idx="21">
                  <c:v>RI</c:v>
                </c:pt>
                <c:pt idx="22">
                  <c:v>IN</c:v>
                </c:pt>
                <c:pt idx="23">
                  <c:v>MO</c:v>
                </c:pt>
                <c:pt idx="24">
                  <c:v>CO</c:v>
                </c:pt>
                <c:pt idx="25">
                  <c:v>KS</c:v>
                </c:pt>
                <c:pt idx="26">
                  <c:v>WY</c:v>
                </c:pt>
                <c:pt idx="27">
                  <c:v>OH</c:v>
                </c:pt>
                <c:pt idx="28">
                  <c:v>NE</c:v>
                </c:pt>
                <c:pt idx="29">
                  <c:v>AL</c:v>
                </c:pt>
                <c:pt idx="30">
                  <c:v>TX</c:v>
                </c:pt>
                <c:pt idx="31">
                  <c:v>MS</c:v>
                </c:pt>
                <c:pt idx="32">
                  <c:v>HI</c:v>
                </c:pt>
                <c:pt idx="33">
                  <c:v>MN</c:v>
                </c:pt>
                <c:pt idx="34">
                  <c:v>ND</c:v>
                </c:pt>
                <c:pt idx="35">
                  <c:v>SD</c:v>
                </c:pt>
                <c:pt idx="36">
                  <c:v>ME</c:v>
                </c:pt>
                <c:pt idx="37">
                  <c:v>GA</c:v>
                </c:pt>
                <c:pt idx="38">
                  <c:v>KY</c:v>
                </c:pt>
                <c:pt idx="39">
                  <c:v>OK</c:v>
                </c:pt>
                <c:pt idx="40">
                  <c:v>TN</c:v>
                </c:pt>
                <c:pt idx="41">
                  <c:v>WV</c:v>
                </c:pt>
                <c:pt idx="42">
                  <c:v>LA</c:v>
                </c:pt>
                <c:pt idx="43">
                  <c:v>MT</c:v>
                </c:pt>
                <c:pt idx="44">
                  <c:v>AR</c:v>
                </c:pt>
                <c:pt idx="45">
                  <c:v>NV</c:v>
                </c:pt>
                <c:pt idx="46">
                  <c:v>ID</c:v>
                </c:pt>
                <c:pt idx="47">
                  <c:v>UT</c:v>
                </c:pt>
                <c:pt idx="48">
                  <c:v>NM</c:v>
                </c:pt>
                <c:pt idx="49">
                  <c:v>DC</c:v>
                </c:pt>
                <c:pt idx="50">
                  <c:v>AK</c:v>
                </c:pt>
              </c:strCache>
            </c:strRef>
          </c:cat>
          <c:val>
            <c:numRef>
              <c:f>'2016 Rankings_CGE'!$R$5:$R$55</c:f>
              <c:numCache>
                <c:formatCode>0%</c:formatCode>
                <c:ptCount val="51"/>
                <c:pt idx="0">
                  <c:v>0.72107243650047037</c:v>
                </c:pt>
                <c:pt idx="1">
                  <c:v>0.68209948042492641</c:v>
                </c:pt>
                <c:pt idx="2">
                  <c:v>0.68200568338069489</c:v>
                </c:pt>
                <c:pt idx="3">
                  <c:v>0.67507507507507503</c:v>
                </c:pt>
                <c:pt idx="4">
                  <c:v>0.65145674018833344</c:v>
                </c:pt>
                <c:pt idx="5">
                  <c:v>0.64053435520783442</c:v>
                </c:pt>
                <c:pt idx="6">
                  <c:v>0.62071869736103313</c:v>
                </c:pt>
                <c:pt idx="7">
                  <c:v>0.61145343396409868</c:v>
                </c:pt>
                <c:pt idx="8">
                  <c:v>0.60707764542213716</c:v>
                </c:pt>
                <c:pt idx="9">
                  <c:v>0.60047470892003718</c:v>
                </c:pt>
                <c:pt idx="10">
                  <c:v>0.6000893655049151</c:v>
                </c:pt>
                <c:pt idx="11">
                  <c:v>0.59884765831483244</c:v>
                </c:pt>
                <c:pt idx="12">
                  <c:v>0.58450205411531375</c:v>
                </c:pt>
                <c:pt idx="13">
                  <c:v>0.58333333333333337</c:v>
                </c:pt>
                <c:pt idx="14">
                  <c:v>0.58133848133848132</c:v>
                </c:pt>
                <c:pt idx="15">
                  <c:v>0.57907845579078454</c:v>
                </c:pt>
                <c:pt idx="16">
                  <c:v>0.57903808729496797</c:v>
                </c:pt>
                <c:pt idx="17">
                  <c:v>0.57272221780919852</c:v>
                </c:pt>
                <c:pt idx="18">
                  <c:v>0.57017173051519154</c:v>
                </c:pt>
                <c:pt idx="19">
                  <c:v>0.55712482247120088</c:v>
                </c:pt>
                <c:pt idx="20">
                  <c:v>0.54118169702354513</c:v>
                </c:pt>
                <c:pt idx="21">
                  <c:v>0.53399581589958156</c:v>
                </c:pt>
                <c:pt idx="22">
                  <c:v>0.51536358310005859</c:v>
                </c:pt>
                <c:pt idx="23">
                  <c:v>0.50783075622731566</c:v>
                </c:pt>
                <c:pt idx="24">
                  <c:v>0.50587429018993535</c:v>
                </c:pt>
                <c:pt idx="25">
                  <c:v>0.50114678899082565</c:v>
                </c:pt>
                <c:pt idx="26">
                  <c:v>0.50034458993797382</c:v>
                </c:pt>
                <c:pt idx="27">
                  <c:v>0.49172506336663185</c:v>
                </c:pt>
                <c:pt idx="28">
                  <c:v>0.4876178504085481</c:v>
                </c:pt>
                <c:pt idx="29">
                  <c:v>0.4743158905424868</c:v>
                </c:pt>
                <c:pt idx="30">
                  <c:v>0.47021488802248618</c:v>
                </c:pt>
                <c:pt idx="31">
                  <c:v>0.46669407894736842</c:v>
                </c:pt>
                <c:pt idx="32">
                  <c:v>0.4642694583522986</c:v>
                </c:pt>
                <c:pt idx="33">
                  <c:v>0.46167257511477888</c:v>
                </c:pt>
                <c:pt idx="34">
                  <c:v>0.45804701627486438</c:v>
                </c:pt>
                <c:pt idx="35">
                  <c:v>0.45726315789473682</c:v>
                </c:pt>
                <c:pt idx="36">
                  <c:v>0.44954604409857329</c:v>
                </c:pt>
                <c:pt idx="37">
                  <c:v>0.44608490131679918</c:v>
                </c:pt>
                <c:pt idx="38">
                  <c:v>0.43874262783486351</c:v>
                </c:pt>
                <c:pt idx="39">
                  <c:v>0.43302498361133368</c:v>
                </c:pt>
                <c:pt idx="40">
                  <c:v>0.43230676932306772</c:v>
                </c:pt>
                <c:pt idx="41">
                  <c:v>0.43109097918272937</c:v>
                </c:pt>
                <c:pt idx="42">
                  <c:v>0.41821748315058849</c:v>
                </c:pt>
                <c:pt idx="43">
                  <c:v>0.40671334431630973</c:v>
                </c:pt>
                <c:pt idx="44">
                  <c:v>0.39096159850140494</c:v>
                </c:pt>
                <c:pt idx="45">
                  <c:v>0.3678729941959713</c:v>
                </c:pt>
                <c:pt idx="46">
                  <c:v>0.35473399458972049</c:v>
                </c:pt>
                <c:pt idx="47">
                  <c:v>0.35136039250669043</c:v>
                </c:pt>
                <c:pt idx="48">
                  <c:v>0.34660033167495852</c:v>
                </c:pt>
                <c:pt idx="49">
                  <c:v>0.25</c:v>
                </c:pt>
                <c:pt idx="50">
                  <c:v>0.20537897310513448</c:v>
                </c:pt>
              </c:numCache>
            </c:numRef>
          </c:val>
          <c:extLst>
            <c:ext xmlns:c16="http://schemas.microsoft.com/office/drawing/2014/chart" uri="{C3380CC4-5D6E-409C-BE32-E72D297353CC}">
              <c16:uniqueId val="{00000002-8598-45FF-B950-A99C0FEDF6E4}"/>
            </c:ext>
          </c:extLst>
        </c:ser>
        <c:dLbls>
          <c:showLegendKey val="0"/>
          <c:showVal val="0"/>
          <c:showCatName val="0"/>
          <c:showSerName val="0"/>
          <c:showPercent val="0"/>
          <c:showBubbleSize val="0"/>
        </c:dLbls>
        <c:gapWidth val="100"/>
        <c:overlap val="-24"/>
        <c:axId val="1323121599"/>
        <c:axId val="1323113279"/>
      </c:barChart>
      <c:catAx>
        <c:axId val="132312159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2"/>
                </a:solidFill>
                <a:latin typeface="+mn-lt"/>
                <a:ea typeface="+mn-ea"/>
                <a:cs typeface="+mn-cs"/>
              </a:defRPr>
            </a:pPr>
            <a:endParaRPr lang="en-US"/>
          </a:p>
        </c:txPr>
        <c:crossAx val="1323113279"/>
        <c:crosses val="autoZero"/>
        <c:auto val="1"/>
        <c:lblAlgn val="ctr"/>
        <c:lblOffset val="100"/>
        <c:noMultiLvlLbl val="0"/>
      </c:catAx>
      <c:valAx>
        <c:axId val="1323113279"/>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23121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'2016 Rankings_CGE'!$U$4</c:f>
              <c:strCache>
                <c:ptCount val="1"/>
                <c:pt idx="0">
                  <c:v>6-YEAR</c:v>
                </c:pt>
              </c:strCache>
            </c:strRef>
          </c:tx>
          <c:spPr>
            <a:gradFill rotWithShape="1">
              <a:gsLst>
                <a:gs pos="0">
                  <a:schemeClr val="accent1">
                    <a:shade val="70000"/>
                    <a:satMod val="120000"/>
                  </a:schemeClr>
                </a:gs>
                <a:gs pos="35000">
                  <a:schemeClr val="accent1">
                    <a:shade val="100000"/>
                    <a:satMod val="150000"/>
                  </a:schemeClr>
                </a:gs>
                <a:gs pos="70000">
                  <a:schemeClr val="accent1">
                    <a:tint val="100000"/>
                    <a:shade val="100000"/>
                    <a:satMod val="200000"/>
                    <a:greenMod val="100000"/>
                  </a:schemeClr>
                </a:gs>
                <a:gs pos="100000">
                  <a:schemeClr val="accent1">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invertIfNegative val="0"/>
          <c:dPt>
            <c:idx val="4"/>
            <c:invertIfNegative val="0"/>
            <c:bubble3D val="0"/>
            <c:spPr>
              <a:solidFill>
                <a:srgbClr val="FFC00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extLst>
              <c:ext xmlns:c16="http://schemas.microsoft.com/office/drawing/2014/chart" uri="{C3380CC4-5D6E-409C-BE32-E72D297353CC}">
                <c16:uniqueId val="{00000001-891A-46A0-9783-71C1DA76A98C}"/>
              </c:ext>
            </c:extLst>
          </c:dPt>
          <c:dLbls>
            <c:dLbl>
              <c:idx val="4"/>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1A-46A0-9783-71C1DA76A98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'2016 Rankings_CGE'!$T$5:$T$55</c:f>
              <c:strCache>
                <c:ptCount val="51"/>
                <c:pt idx="0">
                  <c:v>DE</c:v>
                </c:pt>
                <c:pt idx="1">
                  <c:v>VA</c:v>
                </c:pt>
                <c:pt idx="2">
                  <c:v>IA</c:v>
                </c:pt>
                <c:pt idx="3">
                  <c:v>CA</c:v>
                </c:pt>
                <c:pt idx="4">
                  <c:v>WA</c:v>
                </c:pt>
                <c:pt idx="5">
                  <c:v>NH</c:v>
                </c:pt>
                <c:pt idx="6">
                  <c:v>NJ</c:v>
                </c:pt>
                <c:pt idx="7">
                  <c:v>FL</c:v>
                </c:pt>
                <c:pt idx="8">
                  <c:v>VT</c:v>
                </c:pt>
                <c:pt idx="9">
                  <c:v>NC</c:v>
                </c:pt>
                <c:pt idx="10">
                  <c:v>PA</c:v>
                </c:pt>
                <c:pt idx="11">
                  <c:v>CT</c:v>
                </c:pt>
                <c:pt idx="12">
                  <c:v>MI</c:v>
                </c:pt>
                <c:pt idx="13">
                  <c:v>MD</c:v>
                </c:pt>
                <c:pt idx="14">
                  <c:v>NY</c:v>
                </c:pt>
                <c:pt idx="15">
                  <c:v>MA</c:v>
                </c:pt>
                <c:pt idx="16">
                  <c:v>AZ</c:v>
                </c:pt>
                <c:pt idx="17">
                  <c:v>SC</c:v>
                </c:pt>
                <c:pt idx="18">
                  <c:v>IL</c:v>
                </c:pt>
                <c:pt idx="19">
                  <c:v>WI</c:v>
                </c:pt>
                <c:pt idx="20">
                  <c:v>MN</c:v>
                </c:pt>
                <c:pt idx="21">
                  <c:v>OR</c:v>
                </c:pt>
                <c:pt idx="22">
                  <c:v>RI</c:v>
                </c:pt>
                <c:pt idx="23">
                  <c:v>NE</c:v>
                </c:pt>
                <c:pt idx="24">
                  <c:v>IN</c:v>
                </c:pt>
                <c:pt idx="25">
                  <c:v>WY</c:v>
                </c:pt>
                <c:pt idx="26">
                  <c:v>MO</c:v>
                </c:pt>
                <c:pt idx="27">
                  <c:v>KS</c:v>
                </c:pt>
                <c:pt idx="28">
                  <c:v>CO</c:v>
                </c:pt>
                <c:pt idx="29">
                  <c:v>HI</c:v>
                </c:pt>
                <c:pt idx="30">
                  <c:v>OH</c:v>
                </c:pt>
                <c:pt idx="31">
                  <c:v>AL</c:v>
                </c:pt>
                <c:pt idx="32">
                  <c:v>TX</c:v>
                </c:pt>
                <c:pt idx="33">
                  <c:v>ND</c:v>
                </c:pt>
                <c:pt idx="34">
                  <c:v>MS</c:v>
                </c:pt>
                <c:pt idx="35">
                  <c:v>KY</c:v>
                </c:pt>
                <c:pt idx="36">
                  <c:v>GA</c:v>
                </c:pt>
                <c:pt idx="37">
                  <c:v>SD</c:v>
                </c:pt>
                <c:pt idx="38">
                  <c:v>TN</c:v>
                </c:pt>
                <c:pt idx="39">
                  <c:v>ME</c:v>
                </c:pt>
                <c:pt idx="40">
                  <c:v>OK</c:v>
                </c:pt>
                <c:pt idx="41">
                  <c:v>WV</c:v>
                </c:pt>
                <c:pt idx="42">
                  <c:v>LA</c:v>
                </c:pt>
                <c:pt idx="43">
                  <c:v>MT</c:v>
                </c:pt>
                <c:pt idx="44">
                  <c:v>NV</c:v>
                </c:pt>
                <c:pt idx="45">
                  <c:v>UT</c:v>
                </c:pt>
                <c:pt idx="46">
                  <c:v>AR</c:v>
                </c:pt>
                <c:pt idx="47">
                  <c:v>NM</c:v>
                </c:pt>
                <c:pt idx="48">
                  <c:v>ID</c:v>
                </c:pt>
                <c:pt idx="49">
                  <c:v>DC</c:v>
                </c:pt>
                <c:pt idx="50">
                  <c:v>AK</c:v>
                </c:pt>
              </c:strCache>
            </c:strRef>
          </c:cat>
          <c:val>
            <c:numRef>
              <c:f>'2016 Rankings_CGE'!$U$5:$U$55</c:f>
              <c:numCache>
                <c:formatCode>0.0%</c:formatCode>
                <c:ptCount val="51"/>
                <c:pt idx="0">
                  <c:v>0.74506114769520226</c:v>
                </c:pt>
                <c:pt idx="1">
                  <c:v>0.72075321838700068</c:v>
                </c:pt>
                <c:pt idx="2">
                  <c:v>0.71665597213310106</c:v>
                </c:pt>
                <c:pt idx="3">
                  <c:v>0.69376891384402228</c:v>
                </c:pt>
                <c:pt idx="4">
                  <c:v>0.69158819440055597</c:v>
                </c:pt>
                <c:pt idx="5">
                  <c:v>0.68928928928928934</c:v>
                </c:pt>
                <c:pt idx="6">
                  <c:v>0.6828995688966949</c:v>
                </c:pt>
                <c:pt idx="7">
                  <c:v>0.65768051591077281</c:v>
                </c:pt>
                <c:pt idx="8">
                  <c:v>0.64177428411005055</c:v>
                </c:pt>
                <c:pt idx="9">
                  <c:v>0.63841934759598418</c:v>
                </c:pt>
                <c:pt idx="10">
                  <c:v>0.63703156247282844</c:v>
                </c:pt>
                <c:pt idx="11">
                  <c:v>0.63628239499553174</c:v>
                </c:pt>
                <c:pt idx="12">
                  <c:v>0.63025099075297231</c:v>
                </c:pt>
                <c:pt idx="13">
                  <c:v>0.62650517070406575</c:v>
                </c:pt>
                <c:pt idx="14">
                  <c:v>0.6164937041649371</c:v>
                </c:pt>
                <c:pt idx="15">
                  <c:v>0.61499356499356495</c:v>
                </c:pt>
                <c:pt idx="16">
                  <c:v>0.61495690853489016</c:v>
                </c:pt>
                <c:pt idx="17">
                  <c:v>0.61387127084801507</c:v>
                </c:pt>
                <c:pt idx="18">
                  <c:v>0.61164508698069742</c:v>
                </c:pt>
                <c:pt idx="19">
                  <c:v>0.6088843301246647</c:v>
                </c:pt>
                <c:pt idx="20">
                  <c:v>0.59644330795606437</c:v>
                </c:pt>
                <c:pt idx="21">
                  <c:v>0.58969346956908042</c:v>
                </c:pt>
                <c:pt idx="22">
                  <c:v>0.58420502092050208</c:v>
                </c:pt>
                <c:pt idx="23">
                  <c:v>0.57573852922690127</c:v>
                </c:pt>
                <c:pt idx="24">
                  <c:v>0.56103118286569886</c:v>
                </c:pt>
                <c:pt idx="25">
                  <c:v>0.55410062026188833</c:v>
                </c:pt>
                <c:pt idx="26">
                  <c:v>0.55337344006364042</c:v>
                </c:pt>
                <c:pt idx="27">
                  <c:v>0.54913549752999291</c:v>
                </c:pt>
                <c:pt idx="28">
                  <c:v>0.54699432151948302</c:v>
                </c:pt>
                <c:pt idx="29">
                  <c:v>0.53436504324078293</c:v>
                </c:pt>
                <c:pt idx="30">
                  <c:v>0.53206671068606359</c:v>
                </c:pt>
                <c:pt idx="31">
                  <c:v>0.53178108497359577</c:v>
                </c:pt>
                <c:pt idx="32">
                  <c:v>0.5229546347508085</c:v>
                </c:pt>
                <c:pt idx="33">
                  <c:v>0.51754068716094037</c:v>
                </c:pt>
                <c:pt idx="34">
                  <c:v>0.51264391447368418</c:v>
                </c:pt>
                <c:pt idx="35">
                  <c:v>0.50635374232382802</c:v>
                </c:pt>
                <c:pt idx="36">
                  <c:v>0.50062923969428164</c:v>
                </c:pt>
                <c:pt idx="37">
                  <c:v>0.49473684210526314</c:v>
                </c:pt>
                <c:pt idx="38">
                  <c:v>0.48690130986901309</c:v>
                </c:pt>
                <c:pt idx="39">
                  <c:v>0.48482490272373541</c:v>
                </c:pt>
                <c:pt idx="40">
                  <c:v>0.48087988928545417</c:v>
                </c:pt>
                <c:pt idx="41">
                  <c:v>0.47436391673091749</c:v>
                </c:pt>
                <c:pt idx="42">
                  <c:v>0.47379539281762401</c:v>
                </c:pt>
                <c:pt idx="43">
                  <c:v>0.46890444810543658</c:v>
                </c:pt>
                <c:pt idx="44">
                  <c:v>0.45851826561966541</c:v>
                </c:pt>
                <c:pt idx="45">
                  <c:v>0.43599464763603923</c:v>
                </c:pt>
                <c:pt idx="46">
                  <c:v>0.43412425850764907</c:v>
                </c:pt>
                <c:pt idx="47">
                  <c:v>0.41597567716970701</c:v>
                </c:pt>
                <c:pt idx="48">
                  <c:v>0.40919747520288546</c:v>
                </c:pt>
                <c:pt idx="49">
                  <c:v>0.32692307692307693</c:v>
                </c:pt>
                <c:pt idx="50">
                  <c:v>0.28056234718826406</c:v>
                </c:pt>
              </c:numCache>
            </c:numRef>
          </c:val>
          <c:extLst>
            <c:ext xmlns:c16="http://schemas.microsoft.com/office/drawing/2014/chart" uri="{C3380CC4-5D6E-409C-BE32-E72D297353CC}">
              <c16:uniqueId val="{00000002-891A-46A0-9783-71C1DA76A98C}"/>
            </c:ext>
          </c:extLst>
        </c:ser>
        <c:dLbls>
          <c:showLegendKey val="0"/>
          <c:showVal val="0"/>
          <c:showCatName val="0"/>
          <c:showSerName val="0"/>
          <c:showPercent val="0"/>
          <c:showBubbleSize val="0"/>
        </c:dLbls>
        <c:gapWidth val="100"/>
        <c:overlap val="-24"/>
        <c:axId val="1247006991"/>
        <c:axId val="1247005327"/>
      </c:barChart>
      <c:catAx>
        <c:axId val="124700699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1247005327"/>
        <c:crosses val="autoZero"/>
        <c:auto val="1"/>
        <c:lblAlgn val="ctr"/>
        <c:lblOffset val="100"/>
        <c:noMultiLvlLbl val="0"/>
      </c:catAx>
      <c:valAx>
        <c:axId val="1247005327"/>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470069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'RANKING CHARTS CGE'!$J$1</c:f>
              <c:strCache>
                <c:ptCount val="1"/>
                <c:pt idx="0">
                  <c:v>Undergrad degrees per 100 UG FTE</c:v>
                </c:pt>
              </c:strCache>
            </c:strRef>
          </c:tx>
          <c:spPr>
            <a:gradFill rotWithShape="1">
              <a:gsLst>
                <a:gs pos="0">
                  <a:schemeClr val="accent1">
                    <a:shade val="70000"/>
                    <a:satMod val="120000"/>
                  </a:schemeClr>
                </a:gs>
                <a:gs pos="35000">
                  <a:schemeClr val="accent1">
                    <a:shade val="100000"/>
                    <a:satMod val="150000"/>
                  </a:schemeClr>
                </a:gs>
                <a:gs pos="70000">
                  <a:schemeClr val="accent1">
                    <a:tint val="100000"/>
                    <a:shade val="100000"/>
                    <a:satMod val="200000"/>
                    <a:greenMod val="100000"/>
                  </a:schemeClr>
                </a:gs>
                <a:gs pos="100000">
                  <a:schemeClr val="accent1">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invertIfNegative val="0"/>
          <c:dPt>
            <c:idx val="2"/>
            <c:invertIfNegative val="0"/>
            <c:bubble3D val="0"/>
            <c:spPr>
              <a:solidFill>
                <a:srgbClr val="FFC00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extLst>
              <c:ext xmlns:c16="http://schemas.microsoft.com/office/drawing/2014/chart" uri="{C3380CC4-5D6E-409C-BE32-E72D297353CC}">
                <c16:uniqueId val="{00000001-E039-48B7-A247-68749F4CEC44}"/>
              </c:ext>
            </c:extLst>
          </c:dPt>
          <c:dLbls>
            <c:dLbl>
              <c:idx val="2"/>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039-48B7-A247-68749F4CEC4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'RANKING CHARTS CGE'!$I$2:$I$52</c:f>
              <c:strCache>
                <c:ptCount val="51"/>
                <c:pt idx="0">
                  <c:v>HI</c:v>
                </c:pt>
                <c:pt idx="1">
                  <c:v>FL</c:v>
                </c:pt>
                <c:pt idx="2">
                  <c:v>WA</c:v>
                </c:pt>
                <c:pt idx="3">
                  <c:v>MD</c:v>
                </c:pt>
                <c:pt idx="4">
                  <c:v>IL</c:v>
                </c:pt>
                <c:pt idx="5">
                  <c:v>NJ</c:v>
                </c:pt>
                <c:pt idx="6">
                  <c:v>CA</c:v>
                </c:pt>
                <c:pt idx="7">
                  <c:v>VA</c:v>
                </c:pt>
                <c:pt idx="8">
                  <c:v>WY</c:v>
                </c:pt>
                <c:pt idx="9">
                  <c:v>OR</c:v>
                </c:pt>
                <c:pt idx="10">
                  <c:v>RI</c:v>
                </c:pt>
                <c:pt idx="11">
                  <c:v>MA</c:v>
                </c:pt>
                <c:pt idx="12">
                  <c:v>TX</c:v>
                </c:pt>
                <c:pt idx="13">
                  <c:v>CT</c:v>
                </c:pt>
                <c:pt idx="14">
                  <c:v>MN</c:v>
                </c:pt>
                <c:pt idx="15">
                  <c:v>AZ</c:v>
                </c:pt>
                <c:pt idx="16">
                  <c:v>NC</c:v>
                </c:pt>
                <c:pt idx="17">
                  <c:v>NY</c:v>
                </c:pt>
                <c:pt idx="18">
                  <c:v>OH</c:v>
                </c:pt>
                <c:pt idx="19">
                  <c:v>KS</c:v>
                </c:pt>
                <c:pt idx="20">
                  <c:v>MI</c:v>
                </c:pt>
                <c:pt idx="21">
                  <c:v>PA</c:v>
                </c:pt>
                <c:pt idx="22">
                  <c:v>NH</c:v>
                </c:pt>
                <c:pt idx="23">
                  <c:v>VT</c:v>
                </c:pt>
                <c:pt idx="24">
                  <c:v>NM</c:v>
                </c:pt>
                <c:pt idx="25">
                  <c:v>IA</c:v>
                </c:pt>
                <c:pt idx="26">
                  <c:v>SC</c:v>
                </c:pt>
                <c:pt idx="27">
                  <c:v>DE</c:v>
                </c:pt>
                <c:pt idx="28">
                  <c:v>WI</c:v>
                </c:pt>
                <c:pt idx="29">
                  <c:v>TN</c:v>
                </c:pt>
                <c:pt idx="30">
                  <c:v>CO</c:v>
                </c:pt>
                <c:pt idx="31">
                  <c:v>OK</c:v>
                </c:pt>
                <c:pt idx="32">
                  <c:v>ND</c:v>
                </c:pt>
                <c:pt idx="33">
                  <c:v>MO</c:v>
                </c:pt>
                <c:pt idx="34">
                  <c:v>NE</c:v>
                </c:pt>
                <c:pt idx="35">
                  <c:v>IN</c:v>
                </c:pt>
                <c:pt idx="36">
                  <c:v>AL</c:v>
                </c:pt>
                <c:pt idx="37">
                  <c:v>MS</c:v>
                </c:pt>
                <c:pt idx="38">
                  <c:v>WV</c:v>
                </c:pt>
                <c:pt idx="39">
                  <c:v>ME</c:v>
                </c:pt>
                <c:pt idx="40">
                  <c:v>KY</c:v>
                </c:pt>
                <c:pt idx="41">
                  <c:v>NV</c:v>
                </c:pt>
                <c:pt idx="42">
                  <c:v>GA</c:v>
                </c:pt>
                <c:pt idx="43">
                  <c:v>AR</c:v>
                </c:pt>
                <c:pt idx="44">
                  <c:v>ID</c:v>
                </c:pt>
                <c:pt idx="45">
                  <c:v>SD</c:v>
                </c:pt>
                <c:pt idx="46">
                  <c:v>LA</c:v>
                </c:pt>
                <c:pt idx="47">
                  <c:v>MT</c:v>
                </c:pt>
                <c:pt idx="48">
                  <c:v>UT</c:v>
                </c:pt>
                <c:pt idx="49">
                  <c:v>DC</c:v>
                </c:pt>
                <c:pt idx="50">
                  <c:v>AK</c:v>
                </c:pt>
              </c:strCache>
            </c:strRef>
          </c:cat>
          <c:val>
            <c:numRef>
              <c:f>'RANKING CHARTS CGE'!$J$2:$J$52</c:f>
              <c:numCache>
                <c:formatCode>General</c:formatCode>
                <c:ptCount val="51"/>
                <c:pt idx="0">
                  <c:v>28.267558356341183</c:v>
                </c:pt>
                <c:pt idx="1">
                  <c:v>27.45046388448587</c:v>
                </c:pt>
                <c:pt idx="2">
                  <c:v>25.849608866234753</c:v>
                </c:pt>
                <c:pt idx="3">
                  <c:v>25.486990812097748</c:v>
                </c:pt>
                <c:pt idx="4">
                  <c:v>25.060362066772505</c:v>
                </c:pt>
                <c:pt idx="5">
                  <c:v>24.854607958915427</c:v>
                </c:pt>
                <c:pt idx="6">
                  <c:v>24.68266713939823</c:v>
                </c:pt>
                <c:pt idx="7">
                  <c:v>23.902772749040736</c:v>
                </c:pt>
                <c:pt idx="8">
                  <c:v>23.875858170155446</c:v>
                </c:pt>
                <c:pt idx="9">
                  <c:v>23.853522567295006</c:v>
                </c:pt>
                <c:pt idx="10">
                  <c:v>23.844797750069223</c:v>
                </c:pt>
                <c:pt idx="11">
                  <c:v>23.736243735744036</c:v>
                </c:pt>
                <c:pt idx="12">
                  <c:v>23.707742279456507</c:v>
                </c:pt>
                <c:pt idx="13">
                  <c:v>23.433866235895668</c:v>
                </c:pt>
                <c:pt idx="14">
                  <c:v>23.194159245840012</c:v>
                </c:pt>
                <c:pt idx="15">
                  <c:v>23.013784332881865</c:v>
                </c:pt>
                <c:pt idx="16">
                  <c:v>22.945568238647198</c:v>
                </c:pt>
                <c:pt idx="17">
                  <c:v>22.914473478933477</c:v>
                </c:pt>
                <c:pt idx="18">
                  <c:v>22.561537729789134</c:v>
                </c:pt>
                <c:pt idx="19">
                  <c:v>22.503271295887455</c:v>
                </c:pt>
                <c:pt idx="20">
                  <c:v>22.482312586844877</c:v>
                </c:pt>
                <c:pt idx="21">
                  <c:v>22.446339943656447</c:v>
                </c:pt>
                <c:pt idx="22">
                  <c:v>22.418218055552295</c:v>
                </c:pt>
                <c:pt idx="23">
                  <c:v>22.013048792641477</c:v>
                </c:pt>
                <c:pt idx="24">
                  <c:v>21.992378988894227</c:v>
                </c:pt>
                <c:pt idx="25">
                  <c:v>21.676983588721491</c:v>
                </c:pt>
                <c:pt idx="26">
                  <c:v>21.607401126793267</c:v>
                </c:pt>
                <c:pt idx="27">
                  <c:v>21.543837135792568</c:v>
                </c:pt>
                <c:pt idx="28">
                  <c:v>21.429939061646252</c:v>
                </c:pt>
                <c:pt idx="29">
                  <c:v>21.407297615675429</c:v>
                </c:pt>
                <c:pt idx="30">
                  <c:v>21.224065827342361</c:v>
                </c:pt>
                <c:pt idx="31">
                  <c:v>21.034482707106285</c:v>
                </c:pt>
                <c:pt idx="32">
                  <c:v>20.895916094213963</c:v>
                </c:pt>
                <c:pt idx="33">
                  <c:v>20.755203648726191</c:v>
                </c:pt>
                <c:pt idx="34">
                  <c:v>20.69642072982527</c:v>
                </c:pt>
                <c:pt idx="35">
                  <c:v>20.694765201758599</c:v>
                </c:pt>
                <c:pt idx="36">
                  <c:v>20.453093654407077</c:v>
                </c:pt>
                <c:pt idx="37">
                  <c:v>20.356025731157711</c:v>
                </c:pt>
                <c:pt idx="38">
                  <c:v>20.126622079723276</c:v>
                </c:pt>
                <c:pt idx="39">
                  <c:v>20.117715856678181</c:v>
                </c:pt>
                <c:pt idx="40">
                  <c:v>20.057459830898907</c:v>
                </c:pt>
                <c:pt idx="41">
                  <c:v>20.04640559148773</c:v>
                </c:pt>
                <c:pt idx="42">
                  <c:v>19.484233071178984</c:v>
                </c:pt>
                <c:pt idx="43">
                  <c:v>19.298329136654509</c:v>
                </c:pt>
                <c:pt idx="44">
                  <c:v>19.117900757883774</c:v>
                </c:pt>
                <c:pt idx="45">
                  <c:v>18.913210168395263</c:v>
                </c:pt>
                <c:pt idx="46">
                  <c:v>17.995647500778958</c:v>
                </c:pt>
                <c:pt idx="47">
                  <c:v>17.731473864217747</c:v>
                </c:pt>
                <c:pt idx="48">
                  <c:v>17.64301929987213</c:v>
                </c:pt>
                <c:pt idx="49">
                  <c:v>13.172227636041816</c:v>
                </c:pt>
                <c:pt idx="50">
                  <c:v>11.168182235632194</c:v>
                </c:pt>
              </c:numCache>
            </c:numRef>
          </c:val>
          <c:extLst>
            <c:ext xmlns:c16="http://schemas.microsoft.com/office/drawing/2014/chart" uri="{C3380CC4-5D6E-409C-BE32-E72D297353CC}">
              <c16:uniqueId val="{00000002-E039-48B7-A247-68749F4CEC44}"/>
            </c:ext>
          </c:extLst>
        </c:ser>
        <c:dLbls>
          <c:showLegendKey val="0"/>
          <c:showVal val="0"/>
          <c:showCatName val="0"/>
          <c:showSerName val="0"/>
          <c:showPercent val="0"/>
          <c:showBubbleSize val="0"/>
        </c:dLbls>
        <c:gapWidth val="100"/>
        <c:overlap val="-24"/>
        <c:axId val="1355527055"/>
        <c:axId val="1355527887"/>
      </c:barChart>
      <c:catAx>
        <c:axId val="135552705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1355527887"/>
        <c:crosses val="autoZero"/>
        <c:auto val="1"/>
        <c:lblAlgn val="ctr"/>
        <c:lblOffset val="100"/>
        <c:noMultiLvlLbl val="0"/>
      </c:catAx>
      <c:valAx>
        <c:axId val="135552788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55527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'RANKING CHARTS CGE'!$N$1</c:f>
              <c:strCache>
                <c:ptCount val="1"/>
                <c:pt idx="0">
                  <c:v>Bach Undergrad enrollment by population</c:v>
                </c:pt>
              </c:strCache>
            </c:strRef>
          </c:tx>
          <c:spPr>
            <a:gradFill rotWithShape="1">
              <a:gsLst>
                <a:gs pos="0">
                  <a:schemeClr val="accent1">
                    <a:shade val="70000"/>
                    <a:satMod val="120000"/>
                  </a:schemeClr>
                </a:gs>
                <a:gs pos="35000">
                  <a:schemeClr val="accent1">
                    <a:shade val="100000"/>
                    <a:satMod val="150000"/>
                  </a:schemeClr>
                </a:gs>
                <a:gs pos="70000">
                  <a:schemeClr val="accent1">
                    <a:tint val="100000"/>
                    <a:shade val="100000"/>
                    <a:satMod val="200000"/>
                    <a:greenMod val="100000"/>
                  </a:schemeClr>
                </a:gs>
                <a:gs pos="100000">
                  <a:schemeClr val="accent1">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invertIfNegative val="0"/>
          <c:dPt>
            <c:idx val="47"/>
            <c:invertIfNegative val="0"/>
            <c:bubble3D val="0"/>
            <c:spPr>
              <a:solidFill>
                <a:srgbClr val="FFC00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extLst>
              <c:ext xmlns:c16="http://schemas.microsoft.com/office/drawing/2014/chart" uri="{C3380CC4-5D6E-409C-BE32-E72D297353CC}">
                <c16:uniqueId val="{00000001-06F9-4184-9C03-DE81B93F1377}"/>
              </c:ext>
            </c:extLst>
          </c:dPt>
          <c:dLbls>
            <c:dLbl>
              <c:idx val="47"/>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6F9-4184-9C03-DE81B93F137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'RANKING CHARTS CGE'!$M$2:$M$52</c:f>
              <c:strCache>
                <c:ptCount val="51"/>
                <c:pt idx="0">
                  <c:v>SD</c:v>
                </c:pt>
                <c:pt idx="1">
                  <c:v>ND</c:v>
                </c:pt>
                <c:pt idx="2">
                  <c:v>UT</c:v>
                </c:pt>
                <c:pt idx="3">
                  <c:v>MT</c:v>
                </c:pt>
                <c:pt idx="4">
                  <c:v>AK</c:v>
                </c:pt>
                <c:pt idx="5">
                  <c:v>WV</c:v>
                </c:pt>
                <c:pt idx="6">
                  <c:v>AL</c:v>
                </c:pt>
                <c:pt idx="7">
                  <c:v>IN</c:v>
                </c:pt>
                <c:pt idx="8">
                  <c:v>KS</c:v>
                </c:pt>
                <c:pt idx="9">
                  <c:v>AR</c:v>
                </c:pt>
                <c:pt idx="10">
                  <c:v>ID</c:v>
                </c:pt>
                <c:pt idx="11">
                  <c:v>VT</c:v>
                </c:pt>
                <c:pt idx="12">
                  <c:v>DE</c:v>
                </c:pt>
                <c:pt idx="13">
                  <c:v>WI</c:v>
                </c:pt>
                <c:pt idx="14">
                  <c:v>LA</c:v>
                </c:pt>
                <c:pt idx="15">
                  <c:v>NE</c:v>
                </c:pt>
                <c:pt idx="16">
                  <c:v>MI</c:v>
                </c:pt>
                <c:pt idx="17">
                  <c:v>KY</c:v>
                </c:pt>
                <c:pt idx="18">
                  <c:v>CO</c:v>
                </c:pt>
                <c:pt idx="19">
                  <c:v>ME</c:v>
                </c:pt>
                <c:pt idx="20">
                  <c:v>OK</c:v>
                </c:pt>
                <c:pt idx="21">
                  <c:v>MS</c:v>
                </c:pt>
                <c:pt idx="22">
                  <c:v>MD</c:v>
                </c:pt>
                <c:pt idx="23">
                  <c:v>NM</c:v>
                </c:pt>
                <c:pt idx="24">
                  <c:v>OR</c:v>
                </c:pt>
                <c:pt idx="25">
                  <c:v>MO</c:v>
                </c:pt>
                <c:pt idx="26">
                  <c:v>OH</c:v>
                </c:pt>
                <c:pt idx="27">
                  <c:v>GA</c:v>
                </c:pt>
                <c:pt idx="28">
                  <c:v>IA</c:v>
                </c:pt>
                <c:pt idx="29">
                  <c:v>VA</c:v>
                </c:pt>
                <c:pt idx="30">
                  <c:v>MN</c:v>
                </c:pt>
                <c:pt idx="31">
                  <c:v>RI</c:v>
                </c:pt>
                <c:pt idx="32">
                  <c:v>NH</c:v>
                </c:pt>
                <c:pt idx="33">
                  <c:v>AZ</c:v>
                </c:pt>
                <c:pt idx="34">
                  <c:v>SC</c:v>
                </c:pt>
                <c:pt idx="35">
                  <c:v>NC</c:v>
                </c:pt>
                <c:pt idx="36">
                  <c:v>PA</c:v>
                </c:pt>
                <c:pt idx="37">
                  <c:v>TN</c:v>
                </c:pt>
                <c:pt idx="38">
                  <c:v>NJ</c:v>
                </c:pt>
                <c:pt idx="39">
                  <c:v>TX</c:v>
                </c:pt>
                <c:pt idx="40">
                  <c:v>WY</c:v>
                </c:pt>
                <c:pt idx="41">
                  <c:v>CT</c:v>
                </c:pt>
                <c:pt idx="42">
                  <c:v>NV</c:v>
                </c:pt>
                <c:pt idx="43">
                  <c:v>HI</c:v>
                </c:pt>
                <c:pt idx="44">
                  <c:v>NY</c:v>
                </c:pt>
                <c:pt idx="45">
                  <c:v>CA</c:v>
                </c:pt>
                <c:pt idx="46">
                  <c:v>FL</c:v>
                </c:pt>
                <c:pt idx="47">
                  <c:v>WA</c:v>
                </c:pt>
                <c:pt idx="48">
                  <c:v>MA</c:v>
                </c:pt>
                <c:pt idx="49">
                  <c:v>IL</c:v>
                </c:pt>
                <c:pt idx="50">
                  <c:v>DC</c:v>
                </c:pt>
              </c:strCache>
            </c:strRef>
          </c:cat>
          <c:val>
            <c:numRef>
              <c:f>'RANKING CHARTS CGE'!$N$2:$N$52</c:f>
              <c:numCache>
                <c:formatCode>General</c:formatCode>
                <c:ptCount val="51"/>
                <c:pt idx="0">
                  <c:v>0.18130788661240527</c:v>
                </c:pt>
                <c:pt idx="1">
                  <c:v>0.17228309284551094</c:v>
                </c:pt>
                <c:pt idx="2">
                  <c:v>0.16524136588382488</c:v>
                </c:pt>
                <c:pt idx="3">
                  <c:v>0.16170900534002761</c:v>
                </c:pt>
                <c:pt idx="4">
                  <c:v>0.16029901872886124</c:v>
                </c:pt>
                <c:pt idx="5">
                  <c:v>0.15277947119716656</c:v>
                </c:pt>
                <c:pt idx="6">
                  <c:v>0.13655498834895805</c:v>
                </c:pt>
                <c:pt idx="7">
                  <c:v>0.13596212223711426</c:v>
                </c:pt>
                <c:pt idx="8">
                  <c:v>0.13324448776896516</c:v>
                </c:pt>
                <c:pt idx="9">
                  <c:v>0.13274660366213822</c:v>
                </c:pt>
                <c:pt idx="10">
                  <c:v>0.13006450053624569</c:v>
                </c:pt>
                <c:pt idx="11">
                  <c:v>0.12929101980728053</c:v>
                </c:pt>
                <c:pt idx="12">
                  <c:v>0.12429405958218036</c:v>
                </c:pt>
                <c:pt idx="13">
                  <c:v>0.12390464582849769</c:v>
                </c:pt>
                <c:pt idx="14">
                  <c:v>0.11959259192367971</c:v>
                </c:pt>
                <c:pt idx="15">
                  <c:v>0.11877828928555788</c:v>
                </c:pt>
                <c:pt idx="16">
                  <c:v>0.11877818398896432</c:v>
                </c:pt>
                <c:pt idx="17">
                  <c:v>0.11859510310167562</c:v>
                </c:pt>
                <c:pt idx="18">
                  <c:v>0.11498054072386026</c:v>
                </c:pt>
                <c:pt idx="19">
                  <c:v>0.11367425037818565</c:v>
                </c:pt>
                <c:pt idx="20">
                  <c:v>0.11288793453716267</c:v>
                </c:pt>
                <c:pt idx="21">
                  <c:v>0.10963120413064763</c:v>
                </c:pt>
                <c:pt idx="22">
                  <c:v>0.10827389915771707</c:v>
                </c:pt>
                <c:pt idx="23">
                  <c:v>0.10745602980395545</c:v>
                </c:pt>
                <c:pt idx="24">
                  <c:v>0.10329627481003148</c:v>
                </c:pt>
                <c:pt idx="25">
                  <c:v>0.1026399546671152</c:v>
                </c:pt>
                <c:pt idx="26">
                  <c:v>0.1020515657033025</c:v>
                </c:pt>
                <c:pt idx="27">
                  <c:v>0.10202207845909389</c:v>
                </c:pt>
                <c:pt idx="28">
                  <c:v>0.10178491930550529</c:v>
                </c:pt>
                <c:pt idx="29">
                  <c:v>0.10084430186652311</c:v>
                </c:pt>
                <c:pt idx="30">
                  <c:v>9.7827881947062142E-2</c:v>
                </c:pt>
                <c:pt idx="31">
                  <c:v>9.5844772103339818E-2</c:v>
                </c:pt>
                <c:pt idx="32">
                  <c:v>9.5670717340691908E-2</c:v>
                </c:pt>
                <c:pt idx="33">
                  <c:v>9.470352184641459E-2</c:v>
                </c:pt>
                <c:pt idx="34">
                  <c:v>9.4490463367591288E-2</c:v>
                </c:pt>
                <c:pt idx="35">
                  <c:v>9.2532068628532291E-2</c:v>
                </c:pt>
                <c:pt idx="36">
                  <c:v>8.8582839106739836E-2</c:v>
                </c:pt>
                <c:pt idx="37">
                  <c:v>8.4834893415243889E-2</c:v>
                </c:pt>
                <c:pt idx="38">
                  <c:v>8.4405292368532531E-2</c:v>
                </c:pt>
                <c:pt idx="39">
                  <c:v>8.4223022518391671E-2</c:v>
                </c:pt>
                <c:pt idx="40">
                  <c:v>8.3784437530757108E-2</c:v>
                </c:pt>
                <c:pt idx="41">
                  <c:v>7.8263295747201492E-2</c:v>
                </c:pt>
                <c:pt idx="42">
                  <c:v>7.4471229501835365E-2</c:v>
                </c:pt>
                <c:pt idx="43">
                  <c:v>7.2524453601852154E-2</c:v>
                </c:pt>
                <c:pt idx="44">
                  <c:v>7.1971298429503533E-2</c:v>
                </c:pt>
                <c:pt idx="45">
                  <c:v>7.172795215110013E-2</c:v>
                </c:pt>
                <c:pt idx="46">
                  <c:v>7.0006110048419834E-2</c:v>
                </c:pt>
                <c:pt idx="47">
                  <c:v>6.8577409278974308E-2</c:v>
                </c:pt>
                <c:pt idx="48">
                  <c:v>6.8232815198618305E-2</c:v>
                </c:pt>
                <c:pt idx="49">
                  <c:v>5.442297774006799E-2</c:v>
                </c:pt>
                <c:pt idx="50">
                  <c:v>2.1175237483711355E-2</c:v>
                </c:pt>
              </c:numCache>
            </c:numRef>
          </c:val>
          <c:extLst>
            <c:ext xmlns:c16="http://schemas.microsoft.com/office/drawing/2014/chart" uri="{C3380CC4-5D6E-409C-BE32-E72D297353CC}">
              <c16:uniqueId val="{00000002-06F9-4184-9C03-DE81B93F1377}"/>
            </c:ext>
          </c:extLst>
        </c:ser>
        <c:dLbls>
          <c:showLegendKey val="0"/>
          <c:showVal val="0"/>
          <c:showCatName val="0"/>
          <c:showSerName val="0"/>
          <c:showPercent val="0"/>
          <c:showBubbleSize val="0"/>
        </c:dLbls>
        <c:gapWidth val="100"/>
        <c:overlap val="-24"/>
        <c:axId val="1680188927"/>
        <c:axId val="1680200159"/>
      </c:barChart>
      <c:catAx>
        <c:axId val="168018892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1680200159"/>
        <c:crosses val="autoZero"/>
        <c:auto val="1"/>
        <c:lblAlgn val="ctr"/>
        <c:lblOffset val="100"/>
        <c:noMultiLvlLbl val="0"/>
      </c:catAx>
      <c:valAx>
        <c:axId val="1680200159"/>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801889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14763968564389E-2"/>
          <c:y val="0.14419647609465303"/>
          <c:w val="0.94598527362022289"/>
          <c:h val="0.78865972569138831"/>
        </c:manualLayout>
      </c:layout>
      <c:barChart>
        <c:barDir val="col"/>
        <c:grouping val="clustered"/>
        <c:varyColors val="0"/>
        <c:ser>
          <c:idx val="0"/>
          <c:order val="0"/>
          <c:tx>
            <c:strRef>
              <c:f>'RANKING CHARTS CGE'!$B$1</c:f>
              <c:strCache>
                <c:ptCount val="1"/>
                <c:pt idx="0">
                  <c:v>Undergrad degrees per 1000 population</c:v>
                </c:pt>
              </c:strCache>
            </c:strRef>
          </c:tx>
          <c:spPr>
            <a:gradFill rotWithShape="1">
              <a:gsLst>
                <a:gs pos="0">
                  <a:schemeClr val="accent1">
                    <a:shade val="70000"/>
                    <a:satMod val="120000"/>
                  </a:schemeClr>
                </a:gs>
                <a:gs pos="35000">
                  <a:schemeClr val="accent1">
                    <a:shade val="100000"/>
                    <a:satMod val="150000"/>
                  </a:schemeClr>
                </a:gs>
                <a:gs pos="70000">
                  <a:schemeClr val="accent1">
                    <a:tint val="100000"/>
                    <a:shade val="100000"/>
                    <a:satMod val="200000"/>
                    <a:greenMod val="100000"/>
                  </a:schemeClr>
                </a:gs>
                <a:gs pos="100000">
                  <a:schemeClr val="accent1">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invertIfNegative val="0"/>
          <c:dPt>
            <c:idx val="42"/>
            <c:invertIfNegative val="0"/>
            <c:bubble3D val="0"/>
            <c:spPr>
              <a:solidFill>
                <a:srgbClr val="FFC000"/>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c:spPr>
            <c:extLst>
              <c:ext xmlns:c16="http://schemas.microsoft.com/office/drawing/2014/chart" uri="{C3380CC4-5D6E-409C-BE32-E72D297353CC}">
                <c16:uniqueId val="{00000001-30AA-4466-995F-5FCAA62E7EE1}"/>
              </c:ext>
            </c:extLst>
          </c:dPt>
          <c:dLbls>
            <c:dLbl>
              <c:idx val="42"/>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AA-4466-995F-5FCAA62E7EE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'RANKING CHARTS CGE'!$A$2:$A$52</c:f>
              <c:strCache>
                <c:ptCount val="51"/>
                <c:pt idx="0">
                  <c:v>ND</c:v>
                </c:pt>
                <c:pt idx="1">
                  <c:v>WV</c:v>
                </c:pt>
                <c:pt idx="2">
                  <c:v>SD</c:v>
                </c:pt>
                <c:pt idx="3">
                  <c:v>VT</c:v>
                </c:pt>
                <c:pt idx="4">
                  <c:v>KS</c:v>
                </c:pt>
                <c:pt idx="5">
                  <c:v>MT</c:v>
                </c:pt>
                <c:pt idx="6">
                  <c:v>DE</c:v>
                </c:pt>
                <c:pt idx="7">
                  <c:v>AL</c:v>
                </c:pt>
                <c:pt idx="8">
                  <c:v>WI</c:v>
                </c:pt>
                <c:pt idx="9">
                  <c:v>IN</c:v>
                </c:pt>
                <c:pt idx="10">
                  <c:v>MI</c:v>
                </c:pt>
                <c:pt idx="11">
                  <c:v>VA</c:v>
                </c:pt>
                <c:pt idx="12">
                  <c:v>MD</c:v>
                </c:pt>
                <c:pt idx="13">
                  <c:v>NE</c:v>
                </c:pt>
                <c:pt idx="14">
                  <c:v>AR</c:v>
                </c:pt>
                <c:pt idx="15">
                  <c:v>UT</c:v>
                </c:pt>
                <c:pt idx="16">
                  <c:v>MS</c:v>
                </c:pt>
                <c:pt idx="17">
                  <c:v>CO</c:v>
                </c:pt>
                <c:pt idx="18">
                  <c:v>IA</c:v>
                </c:pt>
                <c:pt idx="19">
                  <c:v>KY</c:v>
                </c:pt>
                <c:pt idx="20">
                  <c:v>RI</c:v>
                </c:pt>
                <c:pt idx="21">
                  <c:v>OK</c:v>
                </c:pt>
                <c:pt idx="22">
                  <c:v>OR</c:v>
                </c:pt>
                <c:pt idx="23">
                  <c:v>OH</c:v>
                </c:pt>
                <c:pt idx="24">
                  <c:v>NH</c:v>
                </c:pt>
                <c:pt idx="25">
                  <c:v>NM</c:v>
                </c:pt>
                <c:pt idx="26">
                  <c:v>ID</c:v>
                </c:pt>
                <c:pt idx="27">
                  <c:v>NC</c:v>
                </c:pt>
                <c:pt idx="28">
                  <c:v>AZ</c:v>
                </c:pt>
                <c:pt idx="29">
                  <c:v>SC</c:v>
                </c:pt>
                <c:pt idx="30">
                  <c:v>MN</c:v>
                </c:pt>
                <c:pt idx="31">
                  <c:v>PA</c:v>
                </c:pt>
                <c:pt idx="32">
                  <c:v>LA</c:v>
                </c:pt>
                <c:pt idx="33">
                  <c:v>NJ</c:v>
                </c:pt>
                <c:pt idx="34">
                  <c:v>ME</c:v>
                </c:pt>
                <c:pt idx="35">
                  <c:v>MO</c:v>
                </c:pt>
                <c:pt idx="36">
                  <c:v>WY</c:v>
                </c:pt>
                <c:pt idx="37">
                  <c:v>HI</c:v>
                </c:pt>
                <c:pt idx="38">
                  <c:v>GA</c:v>
                </c:pt>
                <c:pt idx="39">
                  <c:v>TX</c:v>
                </c:pt>
                <c:pt idx="40">
                  <c:v>CT</c:v>
                </c:pt>
                <c:pt idx="41">
                  <c:v>CA</c:v>
                </c:pt>
                <c:pt idx="42">
                  <c:v>WA</c:v>
                </c:pt>
                <c:pt idx="43">
                  <c:v>TN</c:v>
                </c:pt>
                <c:pt idx="44">
                  <c:v>FL</c:v>
                </c:pt>
                <c:pt idx="45">
                  <c:v>NY</c:v>
                </c:pt>
                <c:pt idx="46">
                  <c:v>MA</c:v>
                </c:pt>
                <c:pt idx="47">
                  <c:v>NV</c:v>
                </c:pt>
                <c:pt idx="48">
                  <c:v>IL</c:v>
                </c:pt>
                <c:pt idx="49">
                  <c:v>AK</c:v>
                </c:pt>
                <c:pt idx="50">
                  <c:v>DC</c:v>
                </c:pt>
              </c:strCache>
            </c:strRef>
          </c:cat>
          <c:val>
            <c:numRef>
              <c:f>'RANKING CHARTS CGE'!$B$2:$B$52</c:f>
              <c:numCache>
                <c:formatCode>General</c:formatCode>
                <c:ptCount val="51"/>
                <c:pt idx="0">
                  <c:v>31.519697683259665</c:v>
                </c:pt>
                <c:pt idx="1">
                  <c:v>27.935967930436643</c:v>
                </c:pt>
                <c:pt idx="2">
                  <c:v>27.48152306109084</c:v>
                </c:pt>
                <c:pt idx="3">
                  <c:v>26.498929336188436</c:v>
                </c:pt>
                <c:pt idx="4">
                  <c:v>26.288970766173698</c:v>
                </c:pt>
                <c:pt idx="5">
                  <c:v>25.476893449991895</c:v>
                </c:pt>
                <c:pt idx="6">
                  <c:v>25.44352206957188</c:v>
                </c:pt>
                <c:pt idx="7">
                  <c:v>24.795327952947236</c:v>
                </c:pt>
                <c:pt idx="8">
                  <c:v>24.244515617153581</c:v>
                </c:pt>
                <c:pt idx="9">
                  <c:v>23.931492318973941</c:v>
                </c:pt>
                <c:pt idx="10">
                  <c:v>23.912851260092314</c:v>
                </c:pt>
                <c:pt idx="11">
                  <c:v>22.501673367051655</c:v>
                </c:pt>
                <c:pt idx="12">
                  <c:v>22.418129767834387</c:v>
                </c:pt>
                <c:pt idx="13">
                  <c:v>22.304258109058495</c:v>
                </c:pt>
                <c:pt idx="14">
                  <c:v>21.944139735043453</c:v>
                </c:pt>
                <c:pt idx="15">
                  <c:v>21.849045043703814</c:v>
                </c:pt>
                <c:pt idx="16">
                  <c:v>20.949479903261171</c:v>
                </c:pt>
                <c:pt idx="17">
                  <c:v>20.867954025650675</c:v>
                </c:pt>
                <c:pt idx="18">
                  <c:v>20.851816146585655</c:v>
                </c:pt>
                <c:pt idx="19">
                  <c:v>20.795142203259232</c:v>
                </c:pt>
                <c:pt idx="20">
                  <c:v>20.739777830300167</c:v>
                </c:pt>
                <c:pt idx="21">
                  <c:v>20.739091784394216</c:v>
                </c:pt>
                <c:pt idx="22">
                  <c:v>20.70751980522877</c:v>
                </c:pt>
                <c:pt idx="23">
                  <c:v>20.698710747409194</c:v>
                </c:pt>
                <c:pt idx="24">
                  <c:v>20.482327054322695</c:v>
                </c:pt>
                <c:pt idx="25">
                  <c:v>20.031733915201791</c:v>
                </c:pt>
                <c:pt idx="26">
                  <c:v>19.818431745744022</c:v>
                </c:pt>
                <c:pt idx="27">
                  <c:v>19.602069423675253</c:v>
                </c:pt>
                <c:pt idx="28">
                  <c:v>19.528070444049607</c:v>
                </c:pt>
                <c:pt idx="29">
                  <c:v>19.289641756400979</c:v>
                </c:pt>
                <c:pt idx="30">
                  <c:v>19.142676618094221</c:v>
                </c:pt>
                <c:pt idx="31">
                  <c:v>18.65615142708053</c:v>
                </c:pt>
                <c:pt idx="32">
                  <c:v>18.579389590244041</c:v>
                </c:pt>
                <c:pt idx="33">
                  <c:v>18.432653619451788</c:v>
                </c:pt>
                <c:pt idx="34">
                  <c:v>18.320041482573462</c:v>
                </c:pt>
                <c:pt idx="35">
                  <c:v>18.262979722679017</c:v>
                </c:pt>
                <c:pt idx="36">
                  <c:v>18.00802395509254</c:v>
                </c:pt>
                <c:pt idx="37">
                  <c:v>17.812635007144994</c:v>
                </c:pt>
                <c:pt idx="38">
                  <c:v>17.397480152127066</c:v>
                </c:pt>
                <c:pt idx="39">
                  <c:v>17.076477512708777</c:v>
                </c:pt>
                <c:pt idx="40">
                  <c:v>16.625253264500898</c:v>
                </c:pt>
                <c:pt idx="41">
                  <c:v>16.573396345128558</c:v>
                </c:pt>
                <c:pt idx="42">
                  <c:v>16.551701581383181</c:v>
                </c:pt>
                <c:pt idx="43">
                  <c:v>16.308833194781656</c:v>
                </c:pt>
                <c:pt idx="44">
                  <c:v>16.227193502265425</c:v>
                </c:pt>
                <c:pt idx="45">
                  <c:v>14.459588587373888</c:v>
                </c:pt>
                <c:pt idx="46">
                  <c:v>14.44006908462867</c:v>
                </c:pt>
                <c:pt idx="47">
                  <c:v>12.671667742729149</c:v>
                </c:pt>
                <c:pt idx="48">
                  <c:v>12.55121989853979</c:v>
                </c:pt>
                <c:pt idx="49">
                  <c:v>11.84079540465841</c:v>
                </c:pt>
                <c:pt idx="50">
                  <c:v>1.8271609601329533</c:v>
                </c:pt>
              </c:numCache>
            </c:numRef>
          </c:val>
          <c:extLst>
            <c:ext xmlns:c16="http://schemas.microsoft.com/office/drawing/2014/chart" uri="{C3380CC4-5D6E-409C-BE32-E72D297353CC}">
              <c16:uniqueId val="{00000002-30AA-4466-995F-5FCAA62E7EE1}"/>
            </c:ext>
          </c:extLst>
        </c:ser>
        <c:dLbls>
          <c:showLegendKey val="0"/>
          <c:showVal val="0"/>
          <c:showCatName val="0"/>
          <c:showSerName val="0"/>
          <c:showPercent val="0"/>
          <c:showBubbleSize val="0"/>
        </c:dLbls>
        <c:gapWidth val="100"/>
        <c:overlap val="-24"/>
        <c:axId val="1355519983"/>
        <c:axId val="1355513327"/>
      </c:barChart>
      <c:catAx>
        <c:axId val="135551998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mn-lt"/>
                <a:ea typeface="+mn-ea"/>
                <a:cs typeface="+mn-cs"/>
              </a:defRPr>
            </a:pPr>
            <a:endParaRPr lang="en-US"/>
          </a:p>
        </c:txPr>
        <c:crossAx val="1355513327"/>
        <c:crosses val="autoZero"/>
        <c:auto val="1"/>
        <c:lblAlgn val="ctr"/>
        <c:lblOffset val="100"/>
        <c:noMultiLvlLbl val="0"/>
      </c:catAx>
      <c:valAx>
        <c:axId val="135551332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5551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739E8-7B48-4EDC-B939-BE82E9792BD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077AB04-9C5F-4725-8257-466D597DE8CB}">
      <dgm:prSet phldrT="[Text]" custT="1"/>
      <dgm:spPr>
        <a:solidFill>
          <a:srgbClr val="41B7C7"/>
        </a:solidFill>
      </dgm:spPr>
      <dgm:t>
        <a:bodyPr/>
        <a:lstStyle/>
        <a:p>
          <a:pPr algn="ctr"/>
          <a:r>
            <a:rPr lang="en-US" sz="1600" b="1" baseline="0"/>
            <a:t>Leadership</a:t>
          </a:r>
        </a:p>
      </dgm:t>
    </dgm:pt>
    <dgm:pt modelId="{68D8F8C0-8D1B-4AB1-8C83-EF2E56178D48}" type="parTrans" cxnId="{CE6C5EF2-62E9-4312-85AA-3283BE0F64FA}">
      <dgm:prSet/>
      <dgm:spPr/>
      <dgm:t>
        <a:bodyPr/>
        <a:lstStyle/>
        <a:p>
          <a:pPr algn="ctr"/>
          <a:endParaRPr lang="en-US"/>
        </a:p>
      </dgm:t>
    </dgm:pt>
    <dgm:pt modelId="{12AB79A5-F5FD-42DC-8328-C3E7BBDF7665}" type="sibTrans" cxnId="{CE6C5EF2-62E9-4312-85AA-3283BE0F64FA}">
      <dgm:prSet/>
      <dgm:spPr/>
      <dgm:t>
        <a:bodyPr/>
        <a:lstStyle/>
        <a:p>
          <a:pPr algn="ctr"/>
          <a:endParaRPr lang="en-US"/>
        </a:p>
      </dgm:t>
    </dgm:pt>
    <dgm:pt modelId="{EAC72CB9-EDB3-4BB4-B6C5-2DD1A43592A2}">
      <dgm:prSet phldrT="[Text]" custT="1"/>
      <dgm:spPr>
        <a:solidFill>
          <a:srgbClr val="41B7C7"/>
        </a:solidFill>
      </dgm:spPr>
      <dgm:t>
        <a:bodyPr/>
        <a:lstStyle/>
        <a:p>
          <a:pPr algn="ctr"/>
          <a:r>
            <a:rPr lang="en-US" sz="1600" b="1" baseline="0"/>
            <a:t>Policy</a:t>
          </a:r>
        </a:p>
      </dgm:t>
    </dgm:pt>
    <dgm:pt modelId="{C088DF69-705D-48F7-9FC1-31EF7889E514}" type="parTrans" cxnId="{C645ED11-3FDE-4262-9E2B-3C3222146D99}">
      <dgm:prSet/>
      <dgm:spPr/>
      <dgm:t>
        <a:bodyPr/>
        <a:lstStyle/>
        <a:p>
          <a:pPr algn="ctr"/>
          <a:endParaRPr lang="en-US"/>
        </a:p>
      </dgm:t>
    </dgm:pt>
    <dgm:pt modelId="{61E739F1-51C1-48F0-96E3-38DF111AC60A}" type="sibTrans" cxnId="{C645ED11-3FDE-4262-9E2B-3C3222146D99}">
      <dgm:prSet/>
      <dgm:spPr/>
      <dgm:t>
        <a:bodyPr/>
        <a:lstStyle/>
        <a:p>
          <a:pPr algn="ctr"/>
          <a:endParaRPr lang="en-US"/>
        </a:p>
      </dgm:t>
    </dgm:pt>
    <dgm:pt modelId="{56B5CBE7-C0F4-4DBE-9F5E-CBF7573394FC}">
      <dgm:prSet phldrT="[Text]" custT="1"/>
      <dgm:spPr>
        <a:solidFill>
          <a:srgbClr val="41B7C7"/>
        </a:solidFill>
      </dgm:spPr>
      <dgm:t>
        <a:bodyPr/>
        <a:lstStyle/>
        <a:p>
          <a:pPr algn="ctr"/>
          <a:r>
            <a:rPr lang="en-US" sz="1600" b="1" baseline="0"/>
            <a:t>Legislative</a:t>
          </a:r>
        </a:p>
      </dgm:t>
    </dgm:pt>
    <dgm:pt modelId="{C5E4DFE7-09B0-4787-A212-75844D43CC78}" type="parTrans" cxnId="{D376FC21-9A80-452B-BDB8-AF4B47D16FCD}">
      <dgm:prSet/>
      <dgm:spPr/>
      <dgm:t>
        <a:bodyPr/>
        <a:lstStyle/>
        <a:p>
          <a:pPr algn="ctr"/>
          <a:endParaRPr lang="en-US"/>
        </a:p>
      </dgm:t>
    </dgm:pt>
    <dgm:pt modelId="{8DD6E620-A2C7-4A52-B8BB-67778239C5EE}" type="sibTrans" cxnId="{D376FC21-9A80-452B-BDB8-AF4B47D16FCD}">
      <dgm:prSet/>
      <dgm:spPr/>
      <dgm:t>
        <a:bodyPr/>
        <a:lstStyle/>
        <a:p>
          <a:pPr algn="ctr"/>
          <a:endParaRPr lang="en-US"/>
        </a:p>
      </dgm:t>
    </dgm:pt>
    <dgm:pt modelId="{E956D6A0-3AE7-478A-8C0D-13BBCB7E2D6E}">
      <dgm:prSet phldrT="[Text]" custT="1"/>
      <dgm:spPr/>
      <dgm:t>
        <a:bodyPr/>
        <a:lstStyle/>
        <a:p>
          <a:pPr algn="ctr"/>
          <a:r>
            <a:rPr lang="en-US" sz="1000" b="1"/>
            <a:t>Increase the profile of the sector through social media and other communication formats. </a:t>
          </a:r>
        </a:p>
      </dgm:t>
    </dgm:pt>
    <dgm:pt modelId="{0204279F-0B23-4B48-91AA-6DD7C46E4478}" type="parTrans" cxnId="{D9FF6E26-9B57-4FC0-AD7D-40400424365B}">
      <dgm:prSet/>
      <dgm:spPr/>
      <dgm:t>
        <a:bodyPr/>
        <a:lstStyle/>
        <a:p>
          <a:pPr algn="ctr"/>
          <a:endParaRPr lang="en-US" sz="1100" b="1"/>
        </a:p>
      </dgm:t>
    </dgm:pt>
    <dgm:pt modelId="{96A8A3FD-DECE-4305-B6B5-B6F4619B1602}" type="sibTrans" cxnId="{D9FF6E26-9B57-4FC0-AD7D-40400424365B}">
      <dgm:prSet/>
      <dgm:spPr/>
      <dgm:t>
        <a:bodyPr/>
        <a:lstStyle/>
        <a:p>
          <a:pPr algn="ctr"/>
          <a:endParaRPr lang="en-US"/>
        </a:p>
      </dgm:t>
    </dgm:pt>
    <dgm:pt modelId="{D3E1C06E-54FA-4EC7-A44E-EDC2148731CF}">
      <dgm:prSet phldrT="[Text]" custT="1"/>
      <dgm:spPr/>
      <dgm:t>
        <a:bodyPr/>
        <a:lstStyle/>
        <a:p>
          <a:pPr algn="ctr"/>
          <a:r>
            <a:rPr lang="en-US" sz="1000" b="1"/>
            <a:t>Ensure the long-term success of our six member institutions.</a:t>
          </a:r>
        </a:p>
      </dgm:t>
    </dgm:pt>
    <dgm:pt modelId="{907B2C7D-323B-4FA0-86F8-7B04792463CF}" type="parTrans" cxnId="{9F468287-696D-4D78-9301-5D287DF76B61}">
      <dgm:prSet/>
      <dgm:spPr/>
      <dgm:t>
        <a:bodyPr/>
        <a:lstStyle/>
        <a:p>
          <a:pPr algn="ctr"/>
          <a:endParaRPr lang="en-US" sz="900" b="1"/>
        </a:p>
      </dgm:t>
    </dgm:pt>
    <dgm:pt modelId="{4E3E388A-4FF3-48E0-9524-04CDEB1B8913}" type="sibTrans" cxnId="{9F468287-696D-4D78-9301-5D287DF76B61}">
      <dgm:prSet/>
      <dgm:spPr/>
      <dgm:t>
        <a:bodyPr/>
        <a:lstStyle/>
        <a:p>
          <a:pPr algn="ctr"/>
          <a:endParaRPr lang="en-US"/>
        </a:p>
      </dgm:t>
    </dgm:pt>
    <dgm:pt modelId="{6431DB1E-499C-4C3A-BA5F-B75EFFE3F7D1}">
      <dgm:prSet phldrT="[Text]" custT="1"/>
      <dgm:spPr/>
      <dgm:t>
        <a:bodyPr/>
        <a:lstStyle/>
        <a:p>
          <a:pPr algn="ctr"/>
          <a:r>
            <a:rPr lang="en-US" sz="1000" b="1"/>
            <a:t>Facilitate institutional and sector conversations to advance public four-year higher education.</a:t>
          </a:r>
        </a:p>
      </dgm:t>
    </dgm:pt>
    <dgm:pt modelId="{28B97361-94F6-4837-93CF-4A37C947C254}" type="parTrans" cxnId="{456011F7-8C32-49E1-815C-1BEE62C9A9E4}">
      <dgm:prSet/>
      <dgm:spPr/>
      <dgm:t>
        <a:bodyPr/>
        <a:lstStyle/>
        <a:p>
          <a:pPr algn="ctr"/>
          <a:endParaRPr lang="en-US" sz="900" b="1"/>
        </a:p>
      </dgm:t>
    </dgm:pt>
    <dgm:pt modelId="{3448D2F1-D4A6-432C-9E71-8D7B81D8FDD4}" type="sibTrans" cxnId="{456011F7-8C32-49E1-815C-1BEE62C9A9E4}">
      <dgm:prSet/>
      <dgm:spPr/>
      <dgm:t>
        <a:bodyPr/>
        <a:lstStyle/>
        <a:p>
          <a:pPr algn="ctr"/>
          <a:endParaRPr lang="en-US"/>
        </a:p>
      </dgm:t>
    </dgm:pt>
    <dgm:pt modelId="{9A888B20-35BD-4F62-A68E-607BA93B420F}">
      <dgm:prSet phldrT="[Text]" custT="1"/>
      <dgm:spPr/>
      <dgm:t>
        <a:bodyPr/>
        <a:lstStyle/>
        <a:p>
          <a:pPr algn="ctr"/>
          <a:r>
            <a:rPr lang="en-US" sz="1000" b="1"/>
            <a:t>Implement state legislation.  </a:t>
          </a:r>
        </a:p>
      </dgm:t>
    </dgm:pt>
    <dgm:pt modelId="{544FE65B-2033-4900-AE27-D273FDB059DE}" type="parTrans" cxnId="{0896A341-5B72-42FF-AB3B-917D5FC870CF}">
      <dgm:prSet/>
      <dgm:spPr/>
      <dgm:t>
        <a:bodyPr/>
        <a:lstStyle/>
        <a:p>
          <a:pPr algn="ctr"/>
          <a:endParaRPr lang="en-US" sz="900" b="1"/>
        </a:p>
      </dgm:t>
    </dgm:pt>
    <dgm:pt modelId="{7DF4E37F-5A42-4A8F-BDCE-CCFAD3CD71F2}" type="sibTrans" cxnId="{0896A341-5B72-42FF-AB3B-917D5FC870CF}">
      <dgm:prSet/>
      <dgm:spPr/>
      <dgm:t>
        <a:bodyPr/>
        <a:lstStyle/>
        <a:p>
          <a:pPr algn="ctr"/>
          <a:endParaRPr lang="en-US"/>
        </a:p>
      </dgm:t>
    </dgm:pt>
    <dgm:pt modelId="{FB75CDB0-6A57-4852-9577-96C3570B2609}">
      <dgm:prSet phldrT="[Text]" custT="1"/>
      <dgm:spPr/>
      <dgm:t>
        <a:bodyPr/>
        <a:lstStyle/>
        <a:p>
          <a:pPr algn="ctr"/>
          <a:r>
            <a:rPr lang="en-US" sz="1000" b="1" dirty="0"/>
            <a:t>Collaborate with educational partners on academic, business, student affairs, and </a:t>
          </a:r>
          <a:r>
            <a:rPr lang="en-US" sz="1000" b="1" dirty="0" smtClean="0"/>
            <a:t>workforce </a:t>
          </a:r>
          <a:r>
            <a:rPr lang="en-US" sz="1000" b="1" dirty="0"/>
            <a:t>policy.</a:t>
          </a:r>
        </a:p>
      </dgm:t>
    </dgm:pt>
    <dgm:pt modelId="{FE6A6FCD-8268-47AE-BF80-43CC2F6A0B3B}" type="parTrans" cxnId="{A188F3C0-73B9-498C-AC65-C69F5C3E3289}">
      <dgm:prSet/>
      <dgm:spPr/>
      <dgm:t>
        <a:bodyPr/>
        <a:lstStyle/>
        <a:p>
          <a:pPr algn="ctr"/>
          <a:endParaRPr lang="en-US" sz="900" b="1"/>
        </a:p>
      </dgm:t>
    </dgm:pt>
    <dgm:pt modelId="{6FEE5CD5-CBFF-463B-AC94-E8605BB6D8E7}" type="sibTrans" cxnId="{A188F3C0-73B9-498C-AC65-C69F5C3E3289}">
      <dgm:prSet/>
      <dgm:spPr/>
      <dgm:t>
        <a:bodyPr/>
        <a:lstStyle/>
        <a:p>
          <a:pPr algn="ctr"/>
          <a:endParaRPr lang="en-US"/>
        </a:p>
      </dgm:t>
    </dgm:pt>
    <dgm:pt modelId="{52841A03-FABF-4699-BA00-C2B9BB33084A}">
      <dgm:prSet phldrT="[Text]" custT="1"/>
      <dgm:spPr/>
      <dgm:t>
        <a:bodyPr/>
        <a:lstStyle/>
        <a:p>
          <a:pPr algn="ctr"/>
          <a:r>
            <a:rPr lang="en-US" sz="1000" b="1"/>
            <a:t>Partner with the Education Reseach and Data Center on data collection and analysis.</a:t>
          </a:r>
        </a:p>
      </dgm:t>
    </dgm:pt>
    <dgm:pt modelId="{5CA46FAF-AC10-43AD-A62F-1DC13239A8B6}" type="parTrans" cxnId="{DD91AE4C-587E-4732-96A9-8FF55B7EBE29}">
      <dgm:prSet/>
      <dgm:spPr/>
      <dgm:t>
        <a:bodyPr/>
        <a:lstStyle/>
        <a:p>
          <a:pPr algn="ctr"/>
          <a:endParaRPr lang="en-US" sz="900" b="1"/>
        </a:p>
      </dgm:t>
    </dgm:pt>
    <dgm:pt modelId="{0CE902FE-F497-4B6B-A7F2-2C505EFF63B4}" type="sibTrans" cxnId="{DD91AE4C-587E-4732-96A9-8FF55B7EBE29}">
      <dgm:prSet/>
      <dgm:spPr/>
      <dgm:t>
        <a:bodyPr/>
        <a:lstStyle/>
        <a:p>
          <a:pPr algn="ctr"/>
          <a:endParaRPr lang="en-US"/>
        </a:p>
      </dgm:t>
    </dgm:pt>
    <dgm:pt modelId="{6911B79D-D93B-49F0-B780-E9B312DE624D}">
      <dgm:prSet phldrT="[Text]" custT="1"/>
      <dgm:spPr/>
      <dgm:t>
        <a:bodyPr/>
        <a:lstStyle/>
        <a:p>
          <a:pPr algn="ctr"/>
          <a:r>
            <a:rPr lang="en-US" sz="1000" b="1"/>
            <a:t>Represent Washington's public four-year sector in the legislative process.</a:t>
          </a:r>
        </a:p>
      </dgm:t>
    </dgm:pt>
    <dgm:pt modelId="{CB8C8D47-5ED6-4992-96CC-945594F7F9C3}" type="parTrans" cxnId="{5E203F76-16B2-42B5-9CFA-63DCF8614F9E}">
      <dgm:prSet/>
      <dgm:spPr/>
      <dgm:t>
        <a:bodyPr/>
        <a:lstStyle/>
        <a:p>
          <a:pPr algn="ctr"/>
          <a:endParaRPr lang="en-US" sz="900" b="1"/>
        </a:p>
      </dgm:t>
    </dgm:pt>
    <dgm:pt modelId="{D0E1B921-FA98-4B09-8E9A-1F8C038252C2}" type="sibTrans" cxnId="{5E203F76-16B2-42B5-9CFA-63DCF8614F9E}">
      <dgm:prSet/>
      <dgm:spPr/>
      <dgm:t>
        <a:bodyPr/>
        <a:lstStyle/>
        <a:p>
          <a:pPr algn="ctr"/>
          <a:endParaRPr lang="en-US"/>
        </a:p>
      </dgm:t>
    </dgm:pt>
    <dgm:pt modelId="{CD9F542B-6BC3-431D-976F-0E6794806FBE}">
      <dgm:prSet phldrT="[Text]" custT="1"/>
      <dgm:spPr/>
      <dgm:t>
        <a:bodyPr/>
        <a:lstStyle/>
        <a:p>
          <a:pPr algn="ctr"/>
          <a:r>
            <a:rPr lang="en-US" sz="1000" b="1"/>
            <a:t>Engage internal stakeholders in legislative process.</a:t>
          </a:r>
        </a:p>
      </dgm:t>
    </dgm:pt>
    <dgm:pt modelId="{D70A666A-CC07-4A9C-81AA-2DA44841349E}" type="parTrans" cxnId="{FF04CF1A-3241-4720-8E11-BD8ABE0D433E}">
      <dgm:prSet/>
      <dgm:spPr/>
      <dgm:t>
        <a:bodyPr/>
        <a:lstStyle/>
        <a:p>
          <a:pPr algn="ctr"/>
          <a:endParaRPr lang="en-US" sz="900" b="1"/>
        </a:p>
      </dgm:t>
    </dgm:pt>
    <dgm:pt modelId="{6F91704F-7975-4AA7-AFE2-9B8E83E75E84}" type="sibTrans" cxnId="{FF04CF1A-3241-4720-8E11-BD8ABE0D433E}">
      <dgm:prSet/>
      <dgm:spPr/>
      <dgm:t>
        <a:bodyPr/>
        <a:lstStyle/>
        <a:p>
          <a:pPr algn="ctr"/>
          <a:endParaRPr lang="en-US"/>
        </a:p>
      </dgm:t>
    </dgm:pt>
    <dgm:pt modelId="{5F1FFFAD-93BD-44EF-9849-65EF6718E355}">
      <dgm:prSet phldrT="[Text]" custT="1"/>
      <dgm:spPr>
        <a:solidFill>
          <a:srgbClr val="41B7C7"/>
        </a:solidFill>
      </dgm:spPr>
      <dgm:t>
        <a:bodyPr/>
        <a:lstStyle/>
        <a:p>
          <a:pPr algn="ctr"/>
          <a:r>
            <a:rPr lang="en-US" sz="1600" b="1" baseline="0"/>
            <a:t>General</a:t>
          </a:r>
          <a:r>
            <a:rPr lang="en-US" sz="1200" b="1"/>
            <a:t> </a:t>
          </a:r>
        </a:p>
      </dgm:t>
    </dgm:pt>
    <dgm:pt modelId="{7704F270-62E7-4A2C-9615-E8F7971C14A8}" type="parTrans" cxnId="{168DC572-70F3-4399-87B6-806C136AF90D}">
      <dgm:prSet/>
      <dgm:spPr/>
      <dgm:t>
        <a:bodyPr/>
        <a:lstStyle/>
        <a:p>
          <a:pPr algn="ctr"/>
          <a:endParaRPr lang="en-US"/>
        </a:p>
      </dgm:t>
    </dgm:pt>
    <dgm:pt modelId="{4DCF13D1-4E20-4C33-8866-96B215182C4C}" type="sibTrans" cxnId="{168DC572-70F3-4399-87B6-806C136AF90D}">
      <dgm:prSet/>
      <dgm:spPr/>
      <dgm:t>
        <a:bodyPr/>
        <a:lstStyle/>
        <a:p>
          <a:pPr algn="ctr"/>
          <a:endParaRPr lang="en-US"/>
        </a:p>
      </dgm:t>
    </dgm:pt>
    <dgm:pt modelId="{B39E3E3C-C494-474D-8507-0DD8D96DCE91}">
      <dgm:prSet phldrT="[Text]" custT="1"/>
      <dgm:spPr/>
      <dgm:t>
        <a:bodyPr/>
        <a:lstStyle/>
        <a:p>
          <a:pPr algn="ctr"/>
          <a:r>
            <a:rPr lang="en-US" sz="1000" b="1"/>
            <a:t>Develop and update sector reports, briefs, and factsheets.</a:t>
          </a:r>
        </a:p>
      </dgm:t>
    </dgm:pt>
    <dgm:pt modelId="{F8E98BAE-D116-4666-8FDF-F559D9009C99}" type="parTrans" cxnId="{273CF970-EDAC-4C87-A9F8-C9915871B7ED}">
      <dgm:prSet/>
      <dgm:spPr/>
      <dgm:t>
        <a:bodyPr/>
        <a:lstStyle/>
        <a:p>
          <a:pPr algn="ctr"/>
          <a:endParaRPr lang="en-US" sz="900" b="1"/>
        </a:p>
      </dgm:t>
    </dgm:pt>
    <dgm:pt modelId="{A095014A-C67B-4B5A-9BBC-B0DF98F76C4C}" type="sibTrans" cxnId="{273CF970-EDAC-4C87-A9F8-C9915871B7ED}">
      <dgm:prSet/>
      <dgm:spPr/>
      <dgm:t>
        <a:bodyPr/>
        <a:lstStyle/>
        <a:p>
          <a:pPr algn="ctr"/>
          <a:endParaRPr lang="en-US"/>
        </a:p>
      </dgm:t>
    </dgm:pt>
    <dgm:pt modelId="{6300423D-0E97-43AA-A9AA-8E039979C29D}">
      <dgm:prSet phldrT="[Text]" custT="1"/>
      <dgm:spPr/>
      <dgm:t>
        <a:bodyPr/>
        <a:lstStyle/>
        <a:p>
          <a:pPr algn="ctr"/>
          <a:r>
            <a:rPr lang="en-US" sz="1000" b="1"/>
            <a:t>Organize events for collaboration within and promotion of the sector with external audiences.</a:t>
          </a:r>
        </a:p>
      </dgm:t>
    </dgm:pt>
    <dgm:pt modelId="{4B64A56F-D5AC-4B65-A842-4C74289DD777}" type="parTrans" cxnId="{8C669D6E-F98F-4C29-8125-F245724D0F54}">
      <dgm:prSet/>
      <dgm:spPr/>
      <dgm:t>
        <a:bodyPr/>
        <a:lstStyle/>
        <a:p>
          <a:pPr algn="ctr"/>
          <a:endParaRPr lang="en-US" sz="900" b="1"/>
        </a:p>
      </dgm:t>
    </dgm:pt>
    <dgm:pt modelId="{52A8029B-2026-41BE-84C2-3637787BC808}" type="sibTrans" cxnId="{8C669D6E-F98F-4C29-8125-F245724D0F54}">
      <dgm:prSet/>
      <dgm:spPr/>
      <dgm:t>
        <a:bodyPr/>
        <a:lstStyle/>
        <a:p>
          <a:pPr algn="ctr"/>
          <a:endParaRPr lang="en-US"/>
        </a:p>
      </dgm:t>
    </dgm:pt>
    <dgm:pt modelId="{CEB88BF4-4B08-4AD1-B724-BDC536DAC903}">
      <dgm:prSet custT="1"/>
      <dgm:spPr/>
      <dgm:t>
        <a:bodyPr/>
        <a:lstStyle/>
        <a:p>
          <a:pPr algn="ctr"/>
          <a:r>
            <a:rPr lang="en-US" sz="1000" b="1"/>
            <a:t>Research higher education issues to inform sector conversations and strategic direction.</a:t>
          </a:r>
        </a:p>
      </dgm:t>
    </dgm:pt>
    <dgm:pt modelId="{70FF195E-EF28-4ED0-8188-DD34259142F1}" type="parTrans" cxnId="{9C5CFA6D-D563-4B31-9992-22B06AD64825}">
      <dgm:prSet/>
      <dgm:spPr/>
      <dgm:t>
        <a:bodyPr/>
        <a:lstStyle/>
        <a:p>
          <a:pPr algn="ctr"/>
          <a:endParaRPr lang="en-US" sz="1100"/>
        </a:p>
      </dgm:t>
    </dgm:pt>
    <dgm:pt modelId="{95756438-649D-4851-8976-C356FAA5D0D1}" type="sibTrans" cxnId="{9C5CFA6D-D563-4B31-9992-22B06AD64825}">
      <dgm:prSet/>
      <dgm:spPr/>
      <dgm:t>
        <a:bodyPr/>
        <a:lstStyle/>
        <a:p>
          <a:pPr algn="ctr"/>
          <a:endParaRPr lang="en-US"/>
        </a:p>
      </dgm:t>
    </dgm:pt>
    <dgm:pt modelId="{0D242E6E-A455-D04A-8139-A172CE8EE360}">
      <dgm:prSet phldrT="[Text]" custT="1"/>
      <dgm:spPr/>
      <dgm:t>
        <a:bodyPr/>
        <a:lstStyle/>
        <a:p>
          <a:pPr algn="ctr"/>
          <a:r>
            <a:rPr lang="en-US" sz="1000" b="1"/>
            <a:t>Communicate and collaborate with education, workforce, business, and community partners.</a:t>
          </a:r>
        </a:p>
      </dgm:t>
    </dgm:pt>
    <dgm:pt modelId="{9F3FA901-6286-7C45-A2BC-BED9534DA623}" type="sibTrans" cxnId="{85EB1B7D-AA48-8646-B9DA-DF48AA510F20}">
      <dgm:prSet/>
      <dgm:spPr/>
      <dgm:t>
        <a:bodyPr/>
        <a:lstStyle/>
        <a:p>
          <a:pPr algn="ctr"/>
          <a:endParaRPr lang="en-US"/>
        </a:p>
      </dgm:t>
    </dgm:pt>
    <dgm:pt modelId="{1DB18EBC-EC76-F74D-95BD-568F2B8A078F}" type="parTrans" cxnId="{85EB1B7D-AA48-8646-B9DA-DF48AA510F20}">
      <dgm:prSet/>
      <dgm:spPr/>
      <dgm:t>
        <a:bodyPr/>
        <a:lstStyle/>
        <a:p>
          <a:pPr algn="ctr"/>
          <a:endParaRPr lang="en-US"/>
        </a:p>
      </dgm:t>
    </dgm:pt>
    <dgm:pt modelId="{103D70FE-33F2-4244-8417-AC8E7A3E245C}">
      <dgm:prSet phldrT="[Text]" custT="1"/>
      <dgm:spPr/>
      <dgm:t>
        <a:bodyPr/>
        <a:lstStyle/>
        <a:p>
          <a:pPr algn="ctr"/>
          <a:r>
            <a:rPr lang="en-US" sz="1000" b="1"/>
            <a:t>Represent sector on state cross-sector councils, committees, work groups, and task forces.</a:t>
          </a:r>
        </a:p>
      </dgm:t>
    </dgm:pt>
    <dgm:pt modelId="{1D6C08E2-960F-4AD7-932D-911C13F558CF}" type="sibTrans" cxnId="{E9A7C01C-8A55-4EF9-918F-43DB16710CE8}">
      <dgm:prSet/>
      <dgm:spPr/>
      <dgm:t>
        <a:bodyPr/>
        <a:lstStyle/>
        <a:p>
          <a:pPr algn="ctr"/>
          <a:endParaRPr lang="en-US"/>
        </a:p>
      </dgm:t>
    </dgm:pt>
    <dgm:pt modelId="{94D3F63A-4656-4200-9CC0-D8194785A60B}" type="parTrans" cxnId="{E9A7C01C-8A55-4EF9-918F-43DB16710CE8}">
      <dgm:prSet/>
      <dgm:spPr/>
      <dgm:t>
        <a:bodyPr/>
        <a:lstStyle/>
        <a:p>
          <a:pPr algn="ctr"/>
          <a:endParaRPr lang="en-US" sz="900" b="1"/>
        </a:p>
      </dgm:t>
    </dgm:pt>
    <dgm:pt modelId="{9054EE19-EA47-48A2-9CB3-65A4F42FFA49}">
      <dgm:prSet custT="1"/>
      <dgm:spPr/>
      <dgm:t>
        <a:bodyPr/>
        <a:lstStyle/>
        <a:p>
          <a:pPr algn="ctr"/>
          <a:r>
            <a:rPr lang="en-US" sz="1000" b="1"/>
            <a:t>Advocate for public four-year higher education at the state and federal levels.</a:t>
          </a:r>
        </a:p>
      </dgm:t>
    </dgm:pt>
    <dgm:pt modelId="{DB013B5A-FB35-4694-93CA-AA6DB48ED036}" type="sibTrans" cxnId="{1FFAE987-C276-47E5-8939-E0BB648CD591}">
      <dgm:prSet/>
      <dgm:spPr/>
      <dgm:t>
        <a:bodyPr/>
        <a:lstStyle/>
        <a:p>
          <a:pPr algn="ctr"/>
          <a:endParaRPr lang="en-US"/>
        </a:p>
      </dgm:t>
    </dgm:pt>
    <dgm:pt modelId="{D3220F00-8621-44A9-A81E-970E5D6A9403}" type="parTrans" cxnId="{1FFAE987-C276-47E5-8939-E0BB648CD591}">
      <dgm:prSet/>
      <dgm:spPr/>
      <dgm:t>
        <a:bodyPr/>
        <a:lstStyle/>
        <a:p>
          <a:pPr algn="ctr"/>
          <a:endParaRPr lang="en-US" sz="1100"/>
        </a:p>
      </dgm:t>
    </dgm:pt>
    <dgm:pt modelId="{D969E22D-CA18-4E01-A581-D4DC1708D905}">
      <dgm:prSet phldrT="[Text]" custT="1"/>
      <dgm:spPr/>
      <dgm:t>
        <a:bodyPr/>
        <a:lstStyle/>
        <a:p>
          <a:pPr algn="ctr"/>
          <a:r>
            <a:rPr lang="en-US" sz="1000" b="1" dirty="0"/>
            <a:t>Strategic development of sector-level policies, </a:t>
          </a:r>
          <a:r>
            <a:rPr lang="en-US" sz="1000" b="1" dirty="0" smtClean="0"/>
            <a:t>practices </a:t>
          </a:r>
          <a:r>
            <a:rPr lang="en-US" sz="1000" b="1" dirty="0"/>
            <a:t>and advocacy. </a:t>
          </a:r>
        </a:p>
      </dgm:t>
    </dgm:pt>
    <dgm:pt modelId="{AD69BFFF-4EBB-460E-AECA-998ED52D7DDC}" type="sibTrans" cxnId="{267A895A-C5D8-4EA4-BF8C-E61BBAE56786}">
      <dgm:prSet/>
      <dgm:spPr/>
      <dgm:t>
        <a:bodyPr/>
        <a:lstStyle/>
        <a:p>
          <a:pPr algn="ctr"/>
          <a:endParaRPr lang="en-US"/>
        </a:p>
      </dgm:t>
    </dgm:pt>
    <dgm:pt modelId="{4362DB57-BC76-4310-A9AF-1F188E694678}" type="parTrans" cxnId="{267A895A-C5D8-4EA4-BF8C-E61BBAE56786}">
      <dgm:prSet/>
      <dgm:spPr/>
      <dgm:t>
        <a:bodyPr/>
        <a:lstStyle/>
        <a:p>
          <a:pPr algn="ctr"/>
          <a:endParaRPr lang="en-US" sz="900" b="1"/>
        </a:p>
      </dgm:t>
    </dgm:pt>
    <dgm:pt modelId="{F7BFFFFD-3623-4F32-BF2C-AB4A08E9CC2F}">
      <dgm:prSet phldrT="[Text]" custT="1"/>
      <dgm:spPr/>
      <dgm:t>
        <a:bodyPr/>
        <a:lstStyle/>
        <a:p>
          <a:pPr algn="ctr"/>
          <a:r>
            <a:rPr lang="en-US" sz="1000" b="1"/>
            <a:t>Proactively engage with legislators, statewide elected officials, and their staff.</a:t>
          </a:r>
        </a:p>
      </dgm:t>
    </dgm:pt>
    <dgm:pt modelId="{D43CCFB1-1A9B-4A8F-99D6-7FEF2D8290E0}" type="parTrans" cxnId="{8D7D3386-D677-48B4-9567-B03E57B1101E}">
      <dgm:prSet/>
      <dgm:spPr/>
      <dgm:t>
        <a:bodyPr/>
        <a:lstStyle/>
        <a:p>
          <a:endParaRPr lang="en-US"/>
        </a:p>
      </dgm:t>
    </dgm:pt>
    <dgm:pt modelId="{FE12BD1D-3C3E-4858-B943-4D2ADA0D55AE}" type="sibTrans" cxnId="{8D7D3386-D677-48B4-9567-B03E57B1101E}">
      <dgm:prSet/>
      <dgm:spPr/>
      <dgm:t>
        <a:bodyPr/>
        <a:lstStyle/>
        <a:p>
          <a:endParaRPr lang="en-US"/>
        </a:p>
      </dgm:t>
    </dgm:pt>
    <dgm:pt modelId="{54FFA83E-4F09-4F0A-ACE2-D53DB58C4047}">
      <dgm:prSet custT="1"/>
      <dgm:spPr/>
      <dgm:t>
        <a:bodyPr/>
        <a:lstStyle/>
        <a:p>
          <a:pPr algn="ctr"/>
          <a:r>
            <a:rPr lang="en-US" sz="1000" b="1"/>
            <a:t>Develop and respond to policy  and budget proposals.</a:t>
          </a:r>
        </a:p>
      </dgm:t>
    </dgm:pt>
    <dgm:pt modelId="{631F0D9F-7BB1-4779-8F78-032871DF4AFE}" type="parTrans" cxnId="{8BF0BABF-56BB-4290-AD78-0647EA084141}">
      <dgm:prSet/>
      <dgm:spPr/>
      <dgm:t>
        <a:bodyPr/>
        <a:lstStyle/>
        <a:p>
          <a:endParaRPr lang="en-US"/>
        </a:p>
      </dgm:t>
    </dgm:pt>
    <dgm:pt modelId="{4752421F-776A-449C-BF57-EFAD601276A5}" type="sibTrans" cxnId="{8BF0BABF-56BB-4290-AD78-0647EA084141}">
      <dgm:prSet/>
      <dgm:spPr/>
      <dgm:t>
        <a:bodyPr/>
        <a:lstStyle/>
        <a:p>
          <a:endParaRPr lang="en-US"/>
        </a:p>
      </dgm:t>
    </dgm:pt>
    <dgm:pt modelId="{E72D5221-A995-4556-913F-741E31332E6A}" type="pres">
      <dgm:prSet presAssocID="{FDF739E8-7B48-4EDC-B939-BE82E9792BDE}" presName="diagram" presStyleCnt="0">
        <dgm:presLayoutVars>
          <dgm:chPref val="1"/>
          <dgm:dir/>
          <dgm:animOne val="branch"/>
          <dgm:animLvl val="lvl"/>
          <dgm:resizeHandles/>
        </dgm:presLayoutVars>
      </dgm:prSet>
      <dgm:spPr/>
      <dgm:t>
        <a:bodyPr/>
        <a:lstStyle/>
        <a:p>
          <a:endParaRPr lang="en-US"/>
        </a:p>
      </dgm:t>
    </dgm:pt>
    <dgm:pt modelId="{E3CF609B-8D59-402D-B8CE-65F7E568E57B}" type="pres">
      <dgm:prSet presAssocID="{6077AB04-9C5F-4725-8257-466D597DE8CB}" presName="root" presStyleCnt="0"/>
      <dgm:spPr/>
    </dgm:pt>
    <dgm:pt modelId="{A2318FBD-56F8-4B6C-8B48-5F86A57531B6}" type="pres">
      <dgm:prSet presAssocID="{6077AB04-9C5F-4725-8257-466D597DE8CB}" presName="rootComposite" presStyleCnt="0"/>
      <dgm:spPr/>
    </dgm:pt>
    <dgm:pt modelId="{85B84BD4-1B39-41FA-BA16-1695105210D5}" type="pres">
      <dgm:prSet presAssocID="{6077AB04-9C5F-4725-8257-466D597DE8CB}" presName="rootText" presStyleLbl="node1" presStyleIdx="0" presStyleCnt="4" custScaleX="134697"/>
      <dgm:spPr/>
      <dgm:t>
        <a:bodyPr/>
        <a:lstStyle/>
        <a:p>
          <a:endParaRPr lang="en-US"/>
        </a:p>
      </dgm:t>
    </dgm:pt>
    <dgm:pt modelId="{F2D7D8D5-8A61-46E7-9A17-5E7F648B55C1}" type="pres">
      <dgm:prSet presAssocID="{6077AB04-9C5F-4725-8257-466D597DE8CB}" presName="rootConnector" presStyleLbl="node1" presStyleIdx="0" presStyleCnt="4"/>
      <dgm:spPr/>
      <dgm:t>
        <a:bodyPr/>
        <a:lstStyle/>
        <a:p>
          <a:endParaRPr lang="en-US"/>
        </a:p>
      </dgm:t>
    </dgm:pt>
    <dgm:pt modelId="{BBBA7726-69B4-4603-8EC4-6E9B99254613}" type="pres">
      <dgm:prSet presAssocID="{6077AB04-9C5F-4725-8257-466D597DE8CB}" presName="childShape" presStyleCnt="0"/>
      <dgm:spPr/>
    </dgm:pt>
    <dgm:pt modelId="{B5AA355C-8135-43BD-84B7-F4E874049F95}" type="pres">
      <dgm:prSet presAssocID="{907B2C7D-323B-4FA0-86F8-7B04792463CF}" presName="Name13" presStyleLbl="parChTrans1D2" presStyleIdx="0" presStyleCnt="17"/>
      <dgm:spPr/>
      <dgm:t>
        <a:bodyPr/>
        <a:lstStyle/>
        <a:p>
          <a:endParaRPr lang="en-US"/>
        </a:p>
      </dgm:t>
    </dgm:pt>
    <dgm:pt modelId="{2819A29F-B06D-453B-96A6-1D6D8BB67119}" type="pres">
      <dgm:prSet presAssocID="{D3E1C06E-54FA-4EC7-A44E-EDC2148731CF}" presName="childText" presStyleLbl="bgAcc1" presStyleIdx="0" presStyleCnt="17" custScaleX="160068" custLinFactY="200000" custLinFactNeighborX="1897" custLinFactNeighborY="298951">
        <dgm:presLayoutVars>
          <dgm:bulletEnabled val="1"/>
        </dgm:presLayoutVars>
      </dgm:prSet>
      <dgm:spPr/>
      <dgm:t>
        <a:bodyPr/>
        <a:lstStyle/>
        <a:p>
          <a:endParaRPr lang="en-US"/>
        </a:p>
      </dgm:t>
    </dgm:pt>
    <dgm:pt modelId="{6C846ABD-B8DA-D64C-BE31-449AEEB50482}" type="pres">
      <dgm:prSet presAssocID="{1DB18EBC-EC76-F74D-95BD-568F2B8A078F}" presName="Name13" presStyleLbl="parChTrans1D2" presStyleIdx="1" presStyleCnt="17"/>
      <dgm:spPr/>
      <dgm:t>
        <a:bodyPr/>
        <a:lstStyle/>
        <a:p>
          <a:endParaRPr lang="en-US"/>
        </a:p>
      </dgm:t>
    </dgm:pt>
    <dgm:pt modelId="{BD6F5BA5-DB39-B843-980F-AADB38357AD2}" type="pres">
      <dgm:prSet presAssocID="{0D242E6E-A455-D04A-8139-A172CE8EE360}" presName="childText" presStyleLbl="bgAcc1" presStyleIdx="1" presStyleCnt="17" custScaleX="160068">
        <dgm:presLayoutVars>
          <dgm:bulletEnabled val="1"/>
        </dgm:presLayoutVars>
      </dgm:prSet>
      <dgm:spPr/>
      <dgm:t>
        <a:bodyPr/>
        <a:lstStyle/>
        <a:p>
          <a:endParaRPr lang="en-US"/>
        </a:p>
      </dgm:t>
    </dgm:pt>
    <dgm:pt modelId="{AA666D32-7B80-4C52-8051-5318804A5C79}" type="pres">
      <dgm:prSet presAssocID="{94D3F63A-4656-4200-9CC0-D8194785A60B}" presName="Name13" presStyleLbl="parChTrans1D2" presStyleIdx="2" presStyleCnt="17"/>
      <dgm:spPr/>
      <dgm:t>
        <a:bodyPr/>
        <a:lstStyle/>
        <a:p>
          <a:endParaRPr lang="en-US"/>
        </a:p>
      </dgm:t>
    </dgm:pt>
    <dgm:pt modelId="{31CFF21A-42B5-4093-9F01-8BCB583B06F8}" type="pres">
      <dgm:prSet presAssocID="{103D70FE-33F2-4244-8417-AC8E7A3E245C}" presName="childText" presStyleLbl="bgAcc1" presStyleIdx="2" presStyleCnt="17" custScaleX="160068">
        <dgm:presLayoutVars>
          <dgm:bulletEnabled val="1"/>
        </dgm:presLayoutVars>
      </dgm:prSet>
      <dgm:spPr/>
      <dgm:t>
        <a:bodyPr/>
        <a:lstStyle/>
        <a:p>
          <a:endParaRPr lang="en-US"/>
        </a:p>
      </dgm:t>
    </dgm:pt>
    <dgm:pt modelId="{71781799-B32F-4B2F-979F-3D897D0EC7E8}" type="pres">
      <dgm:prSet presAssocID="{4362DB57-BC76-4310-A9AF-1F188E694678}" presName="Name13" presStyleLbl="parChTrans1D2" presStyleIdx="3" presStyleCnt="17"/>
      <dgm:spPr/>
      <dgm:t>
        <a:bodyPr/>
        <a:lstStyle/>
        <a:p>
          <a:endParaRPr lang="en-US"/>
        </a:p>
      </dgm:t>
    </dgm:pt>
    <dgm:pt modelId="{C8EAA9DE-6904-4442-9AD4-FB01A05AF9F3}" type="pres">
      <dgm:prSet presAssocID="{D969E22D-CA18-4E01-A581-D4DC1708D905}" presName="childText" presStyleLbl="bgAcc1" presStyleIdx="3" presStyleCnt="17" custScaleX="160068" custLinFactY="-177816" custLinFactNeighborX="1897" custLinFactNeighborY="-200000">
        <dgm:presLayoutVars>
          <dgm:bulletEnabled val="1"/>
        </dgm:presLayoutVars>
      </dgm:prSet>
      <dgm:spPr/>
      <dgm:t>
        <a:bodyPr/>
        <a:lstStyle/>
        <a:p>
          <a:endParaRPr lang="en-US"/>
        </a:p>
      </dgm:t>
    </dgm:pt>
    <dgm:pt modelId="{49EC522C-CCAD-4EFC-BEA1-43494CEE172B}" type="pres">
      <dgm:prSet presAssocID="{D3220F00-8621-44A9-A81E-970E5D6A9403}" presName="Name13" presStyleLbl="parChTrans1D2" presStyleIdx="4" presStyleCnt="17"/>
      <dgm:spPr/>
      <dgm:t>
        <a:bodyPr/>
        <a:lstStyle/>
        <a:p>
          <a:endParaRPr lang="en-US"/>
        </a:p>
      </dgm:t>
    </dgm:pt>
    <dgm:pt modelId="{D6954DE4-DCBD-4736-8DA3-72EBE6C488CA}" type="pres">
      <dgm:prSet presAssocID="{9054EE19-EA47-48A2-9CB3-65A4F42FFA49}" presName="childText" presStyleLbl="bgAcc1" presStyleIdx="4" presStyleCnt="17" custScaleX="160068" custLinFactY="-24011" custLinFactNeighborX="316" custLinFactNeighborY="-100000">
        <dgm:presLayoutVars>
          <dgm:bulletEnabled val="1"/>
        </dgm:presLayoutVars>
      </dgm:prSet>
      <dgm:spPr/>
      <dgm:t>
        <a:bodyPr/>
        <a:lstStyle/>
        <a:p>
          <a:endParaRPr lang="en-US"/>
        </a:p>
      </dgm:t>
    </dgm:pt>
    <dgm:pt modelId="{D76D2C18-AC46-4D39-B8D3-165726231A5C}" type="pres">
      <dgm:prSet presAssocID="{EAC72CB9-EDB3-4BB4-B6C5-2DD1A43592A2}" presName="root" presStyleCnt="0"/>
      <dgm:spPr/>
    </dgm:pt>
    <dgm:pt modelId="{785059D0-C366-4214-9174-47146D269D95}" type="pres">
      <dgm:prSet presAssocID="{EAC72CB9-EDB3-4BB4-B6C5-2DD1A43592A2}" presName="rootComposite" presStyleCnt="0"/>
      <dgm:spPr/>
    </dgm:pt>
    <dgm:pt modelId="{D8192D06-71FB-4CA7-BD0E-9730B23B7D7D}" type="pres">
      <dgm:prSet presAssocID="{EAC72CB9-EDB3-4BB4-B6C5-2DD1A43592A2}" presName="rootText" presStyleLbl="node1" presStyleIdx="1" presStyleCnt="4" custScaleX="134697"/>
      <dgm:spPr/>
      <dgm:t>
        <a:bodyPr/>
        <a:lstStyle/>
        <a:p>
          <a:endParaRPr lang="en-US"/>
        </a:p>
      </dgm:t>
    </dgm:pt>
    <dgm:pt modelId="{71B19BBF-9D88-4F4F-B0D6-CD998AA331D4}" type="pres">
      <dgm:prSet presAssocID="{EAC72CB9-EDB3-4BB4-B6C5-2DD1A43592A2}" presName="rootConnector" presStyleLbl="node1" presStyleIdx="1" presStyleCnt="4"/>
      <dgm:spPr/>
      <dgm:t>
        <a:bodyPr/>
        <a:lstStyle/>
        <a:p>
          <a:endParaRPr lang="en-US"/>
        </a:p>
      </dgm:t>
    </dgm:pt>
    <dgm:pt modelId="{EF1A8B2D-E378-456C-8320-59751D3D9EA2}" type="pres">
      <dgm:prSet presAssocID="{EAC72CB9-EDB3-4BB4-B6C5-2DD1A43592A2}" presName="childShape" presStyleCnt="0"/>
      <dgm:spPr/>
    </dgm:pt>
    <dgm:pt modelId="{CF2B2D1C-8420-49D6-8374-FDFD322BC964}" type="pres">
      <dgm:prSet presAssocID="{28B97361-94F6-4837-93CF-4A37C947C254}" presName="Name13" presStyleLbl="parChTrans1D2" presStyleIdx="5" presStyleCnt="17"/>
      <dgm:spPr/>
      <dgm:t>
        <a:bodyPr/>
        <a:lstStyle/>
        <a:p>
          <a:endParaRPr lang="en-US"/>
        </a:p>
      </dgm:t>
    </dgm:pt>
    <dgm:pt modelId="{B7F88D8D-EDF1-40AC-8A71-BE32C8D78189}" type="pres">
      <dgm:prSet presAssocID="{6431DB1E-499C-4C3A-BA5F-B75EFFE3F7D1}" presName="childText" presStyleLbl="bgAcc1" presStyleIdx="5" presStyleCnt="17" custScaleX="160068" custLinFactY="24079" custLinFactNeighborX="-1314" custLinFactNeighborY="100000">
        <dgm:presLayoutVars>
          <dgm:bulletEnabled val="1"/>
        </dgm:presLayoutVars>
      </dgm:prSet>
      <dgm:spPr/>
      <dgm:t>
        <a:bodyPr/>
        <a:lstStyle/>
        <a:p>
          <a:endParaRPr lang="en-US"/>
        </a:p>
      </dgm:t>
    </dgm:pt>
    <dgm:pt modelId="{4090B93F-ABE4-4147-9F2D-8768BF54A2D5}" type="pres">
      <dgm:prSet presAssocID="{544FE65B-2033-4900-AE27-D273FDB059DE}" presName="Name13" presStyleLbl="parChTrans1D2" presStyleIdx="6" presStyleCnt="17"/>
      <dgm:spPr/>
      <dgm:t>
        <a:bodyPr/>
        <a:lstStyle/>
        <a:p>
          <a:endParaRPr lang="en-US"/>
        </a:p>
      </dgm:t>
    </dgm:pt>
    <dgm:pt modelId="{8E848848-42E8-48BA-A90C-7BF2537D46E8}" type="pres">
      <dgm:prSet presAssocID="{9A888B20-35BD-4F62-A68E-607BA93B420F}" presName="childText" presStyleLbl="bgAcc1" presStyleIdx="6" presStyleCnt="17" custScaleX="160068" custLinFactY="21634" custLinFactNeighborX="-2125" custLinFactNeighborY="100000">
        <dgm:presLayoutVars>
          <dgm:bulletEnabled val="1"/>
        </dgm:presLayoutVars>
      </dgm:prSet>
      <dgm:spPr/>
      <dgm:t>
        <a:bodyPr/>
        <a:lstStyle/>
        <a:p>
          <a:endParaRPr lang="en-US"/>
        </a:p>
      </dgm:t>
    </dgm:pt>
    <dgm:pt modelId="{980B2042-FB43-4D65-8A4A-1F3F4F942CDE}" type="pres">
      <dgm:prSet presAssocID="{FE6A6FCD-8268-47AE-BF80-43CC2F6A0B3B}" presName="Name13" presStyleLbl="parChTrans1D2" presStyleIdx="7" presStyleCnt="17"/>
      <dgm:spPr/>
      <dgm:t>
        <a:bodyPr/>
        <a:lstStyle/>
        <a:p>
          <a:endParaRPr lang="en-US"/>
        </a:p>
      </dgm:t>
    </dgm:pt>
    <dgm:pt modelId="{B5FD3198-7863-4F3C-B241-9DD6E11C45C1}" type="pres">
      <dgm:prSet presAssocID="{FB75CDB0-6A57-4852-9577-96C3570B2609}" presName="childText" presStyleLbl="bgAcc1" presStyleIdx="7" presStyleCnt="17" custScaleX="160068" custLinFactY="-100000" custLinFactNeighborX="-5368" custLinFactNeighborY="-153081">
        <dgm:presLayoutVars>
          <dgm:bulletEnabled val="1"/>
        </dgm:presLayoutVars>
      </dgm:prSet>
      <dgm:spPr/>
      <dgm:t>
        <a:bodyPr/>
        <a:lstStyle/>
        <a:p>
          <a:endParaRPr lang="en-US"/>
        </a:p>
      </dgm:t>
    </dgm:pt>
    <dgm:pt modelId="{62128CDB-4B0F-4D79-960A-0A64D7026D8A}" type="pres">
      <dgm:prSet presAssocID="{5CA46FAF-AC10-43AD-A62F-1DC13239A8B6}" presName="Name13" presStyleLbl="parChTrans1D2" presStyleIdx="8" presStyleCnt="17"/>
      <dgm:spPr/>
      <dgm:t>
        <a:bodyPr/>
        <a:lstStyle/>
        <a:p>
          <a:endParaRPr lang="en-US"/>
        </a:p>
      </dgm:t>
    </dgm:pt>
    <dgm:pt modelId="{A82EBF9D-E9EE-4C5F-891E-BD5B4B2DA6F3}" type="pres">
      <dgm:prSet presAssocID="{52841A03-FABF-4699-BA00-C2B9BB33084A}" presName="childText" presStyleLbl="bgAcc1" presStyleIdx="8" presStyleCnt="17" custScaleX="160068" custLinFactNeighborY="0">
        <dgm:presLayoutVars>
          <dgm:bulletEnabled val="1"/>
        </dgm:presLayoutVars>
      </dgm:prSet>
      <dgm:spPr/>
      <dgm:t>
        <a:bodyPr/>
        <a:lstStyle/>
        <a:p>
          <a:endParaRPr lang="en-US"/>
        </a:p>
      </dgm:t>
    </dgm:pt>
    <dgm:pt modelId="{77CB422C-2F06-44E2-8271-EBC37CFFD5E5}" type="pres">
      <dgm:prSet presAssocID="{70FF195E-EF28-4ED0-8188-DD34259142F1}" presName="Name13" presStyleLbl="parChTrans1D2" presStyleIdx="9" presStyleCnt="17"/>
      <dgm:spPr/>
      <dgm:t>
        <a:bodyPr/>
        <a:lstStyle/>
        <a:p>
          <a:endParaRPr lang="en-US"/>
        </a:p>
      </dgm:t>
    </dgm:pt>
    <dgm:pt modelId="{70625A1A-BC80-4889-913E-AC37BD147F96}" type="pres">
      <dgm:prSet presAssocID="{CEB88BF4-4B08-4AD1-B724-BDC536DAC903}" presName="childText" presStyleLbl="bgAcc1" presStyleIdx="9" presStyleCnt="17" custScaleX="160068" custLinFactNeighborX="1582" custLinFactNeighborY="0">
        <dgm:presLayoutVars>
          <dgm:bulletEnabled val="1"/>
        </dgm:presLayoutVars>
      </dgm:prSet>
      <dgm:spPr/>
      <dgm:t>
        <a:bodyPr/>
        <a:lstStyle/>
        <a:p>
          <a:endParaRPr lang="en-US"/>
        </a:p>
      </dgm:t>
    </dgm:pt>
    <dgm:pt modelId="{3DCB465D-6B38-41A2-9666-1B70F1FA8D19}" type="pres">
      <dgm:prSet presAssocID="{56B5CBE7-C0F4-4DBE-9F5E-CBF7573394FC}" presName="root" presStyleCnt="0"/>
      <dgm:spPr/>
    </dgm:pt>
    <dgm:pt modelId="{D7B6D8C2-4C7D-4DA1-9352-B18B19FE477C}" type="pres">
      <dgm:prSet presAssocID="{56B5CBE7-C0F4-4DBE-9F5E-CBF7573394FC}" presName="rootComposite" presStyleCnt="0"/>
      <dgm:spPr/>
    </dgm:pt>
    <dgm:pt modelId="{2E5AD7AE-059C-4318-BD94-0B7FA22DD024}" type="pres">
      <dgm:prSet presAssocID="{56B5CBE7-C0F4-4DBE-9F5E-CBF7573394FC}" presName="rootText" presStyleLbl="node1" presStyleIdx="2" presStyleCnt="4" custScaleX="134697"/>
      <dgm:spPr/>
      <dgm:t>
        <a:bodyPr/>
        <a:lstStyle/>
        <a:p>
          <a:endParaRPr lang="en-US"/>
        </a:p>
      </dgm:t>
    </dgm:pt>
    <dgm:pt modelId="{71585B8F-67AE-4AC7-9B63-11E95B1A4825}" type="pres">
      <dgm:prSet presAssocID="{56B5CBE7-C0F4-4DBE-9F5E-CBF7573394FC}" presName="rootConnector" presStyleLbl="node1" presStyleIdx="2" presStyleCnt="4"/>
      <dgm:spPr/>
      <dgm:t>
        <a:bodyPr/>
        <a:lstStyle/>
        <a:p>
          <a:endParaRPr lang="en-US"/>
        </a:p>
      </dgm:t>
    </dgm:pt>
    <dgm:pt modelId="{9D5BD19C-AB4F-4426-9B04-53C2DB8BAC4B}" type="pres">
      <dgm:prSet presAssocID="{56B5CBE7-C0F4-4DBE-9F5E-CBF7573394FC}" presName="childShape" presStyleCnt="0"/>
      <dgm:spPr/>
    </dgm:pt>
    <dgm:pt modelId="{53F65270-724F-4D2A-9C9E-6F37688DDA7C}" type="pres">
      <dgm:prSet presAssocID="{CB8C8D47-5ED6-4992-96CC-945594F7F9C3}" presName="Name13" presStyleLbl="parChTrans1D2" presStyleIdx="10" presStyleCnt="17"/>
      <dgm:spPr/>
      <dgm:t>
        <a:bodyPr/>
        <a:lstStyle/>
        <a:p>
          <a:endParaRPr lang="en-US"/>
        </a:p>
      </dgm:t>
    </dgm:pt>
    <dgm:pt modelId="{F8E10FDB-96CA-443E-96A7-8ADB48337813}" type="pres">
      <dgm:prSet presAssocID="{6911B79D-D93B-49F0-B780-E9B312DE624D}" presName="childText" presStyleLbl="bgAcc1" presStyleIdx="10" presStyleCnt="17" custScaleX="160068">
        <dgm:presLayoutVars>
          <dgm:bulletEnabled val="1"/>
        </dgm:presLayoutVars>
      </dgm:prSet>
      <dgm:spPr/>
      <dgm:t>
        <a:bodyPr/>
        <a:lstStyle/>
        <a:p>
          <a:endParaRPr lang="en-US"/>
        </a:p>
      </dgm:t>
    </dgm:pt>
    <dgm:pt modelId="{4047E016-77BA-422F-B347-055AF8786646}" type="pres">
      <dgm:prSet presAssocID="{D43CCFB1-1A9B-4A8F-99D6-7FEF2D8290E0}" presName="Name13" presStyleLbl="parChTrans1D2" presStyleIdx="11" presStyleCnt="17"/>
      <dgm:spPr/>
      <dgm:t>
        <a:bodyPr/>
        <a:lstStyle/>
        <a:p>
          <a:endParaRPr lang="en-US"/>
        </a:p>
      </dgm:t>
    </dgm:pt>
    <dgm:pt modelId="{6F9CA148-CC23-4087-B54E-3ADB6C12E11C}" type="pres">
      <dgm:prSet presAssocID="{F7BFFFFD-3623-4F32-BF2C-AB4A08E9CC2F}" presName="childText" presStyleLbl="bgAcc1" presStyleIdx="11" presStyleCnt="17" custScaleX="160068">
        <dgm:presLayoutVars>
          <dgm:bulletEnabled val="1"/>
        </dgm:presLayoutVars>
      </dgm:prSet>
      <dgm:spPr/>
      <dgm:t>
        <a:bodyPr/>
        <a:lstStyle/>
        <a:p>
          <a:endParaRPr lang="en-US"/>
        </a:p>
      </dgm:t>
    </dgm:pt>
    <dgm:pt modelId="{8F2EAEA2-5994-4E93-A347-AFA93C3029FC}" type="pres">
      <dgm:prSet presAssocID="{631F0D9F-7BB1-4779-8F78-032871DF4AFE}" presName="Name13" presStyleLbl="parChTrans1D2" presStyleIdx="12" presStyleCnt="17"/>
      <dgm:spPr/>
      <dgm:t>
        <a:bodyPr/>
        <a:lstStyle/>
        <a:p>
          <a:endParaRPr lang="en-US"/>
        </a:p>
      </dgm:t>
    </dgm:pt>
    <dgm:pt modelId="{D52F7EE4-CC2C-4086-A8CC-6C85D99D9B8F}" type="pres">
      <dgm:prSet presAssocID="{54FFA83E-4F09-4F0A-ACE2-D53DB58C4047}" presName="childText" presStyleLbl="bgAcc1" presStyleIdx="12" presStyleCnt="17" custScaleX="160089">
        <dgm:presLayoutVars>
          <dgm:bulletEnabled val="1"/>
        </dgm:presLayoutVars>
      </dgm:prSet>
      <dgm:spPr/>
      <dgm:t>
        <a:bodyPr/>
        <a:lstStyle/>
        <a:p>
          <a:endParaRPr lang="en-US"/>
        </a:p>
      </dgm:t>
    </dgm:pt>
    <dgm:pt modelId="{C91E354B-8C37-4C9D-8792-E14EE39A3050}" type="pres">
      <dgm:prSet presAssocID="{D70A666A-CC07-4A9C-81AA-2DA44841349E}" presName="Name13" presStyleLbl="parChTrans1D2" presStyleIdx="13" presStyleCnt="17"/>
      <dgm:spPr/>
      <dgm:t>
        <a:bodyPr/>
        <a:lstStyle/>
        <a:p>
          <a:endParaRPr lang="en-US"/>
        </a:p>
      </dgm:t>
    </dgm:pt>
    <dgm:pt modelId="{B40827D9-5F72-4401-8B33-9B827948357A}" type="pres">
      <dgm:prSet presAssocID="{CD9F542B-6BC3-431D-976F-0E6794806FBE}" presName="childText" presStyleLbl="bgAcc1" presStyleIdx="13" presStyleCnt="17" custScaleX="160068">
        <dgm:presLayoutVars>
          <dgm:bulletEnabled val="1"/>
        </dgm:presLayoutVars>
      </dgm:prSet>
      <dgm:spPr/>
      <dgm:t>
        <a:bodyPr/>
        <a:lstStyle/>
        <a:p>
          <a:endParaRPr lang="en-US"/>
        </a:p>
      </dgm:t>
    </dgm:pt>
    <dgm:pt modelId="{75C8A7F0-7C5B-4810-BA0B-ED604D5416DE}" type="pres">
      <dgm:prSet presAssocID="{5F1FFFAD-93BD-44EF-9849-65EF6718E355}" presName="root" presStyleCnt="0"/>
      <dgm:spPr/>
    </dgm:pt>
    <dgm:pt modelId="{A9D226AF-70E7-4A7D-9D15-889B0FC925C6}" type="pres">
      <dgm:prSet presAssocID="{5F1FFFAD-93BD-44EF-9849-65EF6718E355}" presName="rootComposite" presStyleCnt="0"/>
      <dgm:spPr/>
    </dgm:pt>
    <dgm:pt modelId="{8E56CAB6-7BE0-4485-96BC-1A2550F759DF}" type="pres">
      <dgm:prSet presAssocID="{5F1FFFAD-93BD-44EF-9849-65EF6718E355}" presName="rootText" presStyleLbl="node1" presStyleIdx="3" presStyleCnt="4" custScaleX="134697"/>
      <dgm:spPr/>
      <dgm:t>
        <a:bodyPr/>
        <a:lstStyle/>
        <a:p>
          <a:endParaRPr lang="en-US"/>
        </a:p>
      </dgm:t>
    </dgm:pt>
    <dgm:pt modelId="{BFAC5CAD-EEA3-4490-B08B-20FC28A0CC43}" type="pres">
      <dgm:prSet presAssocID="{5F1FFFAD-93BD-44EF-9849-65EF6718E355}" presName="rootConnector" presStyleLbl="node1" presStyleIdx="3" presStyleCnt="4"/>
      <dgm:spPr/>
      <dgm:t>
        <a:bodyPr/>
        <a:lstStyle/>
        <a:p>
          <a:endParaRPr lang="en-US"/>
        </a:p>
      </dgm:t>
    </dgm:pt>
    <dgm:pt modelId="{3FEAEBE7-B96C-4CA5-8E27-AF50D6C7F3AA}" type="pres">
      <dgm:prSet presAssocID="{5F1FFFAD-93BD-44EF-9849-65EF6718E355}" presName="childShape" presStyleCnt="0"/>
      <dgm:spPr/>
    </dgm:pt>
    <dgm:pt modelId="{C7DED8C1-77ED-4798-AE7D-0107C1D70B68}" type="pres">
      <dgm:prSet presAssocID="{F8E98BAE-D116-4666-8FDF-F559D9009C99}" presName="Name13" presStyleLbl="parChTrans1D2" presStyleIdx="14" presStyleCnt="17"/>
      <dgm:spPr/>
      <dgm:t>
        <a:bodyPr/>
        <a:lstStyle/>
        <a:p>
          <a:endParaRPr lang="en-US"/>
        </a:p>
      </dgm:t>
    </dgm:pt>
    <dgm:pt modelId="{56801C0A-0DE1-4857-9BCD-46EB69D83415}" type="pres">
      <dgm:prSet presAssocID="{B39E3E3C-C494-474D-8507-0DD8D96DCE91}" presName="childText" presStyleLbl="bgAcc1" presStyleIdx="14" presStyleCnt="17" custScaleX="160068">
        <dgm:presLayoutVars>
          <dgm:bulletEnabled val="1"/>
        </dgm:presLayoutVars>
      </dgm:prSet>
      <dgm:spPr/>
      <dgm:t>
        <a:bodyPr/>
        <a:lstStyle/>
        <a:p>
          <a:endParaRPr lang="en-US"/>
        </a:p>
      </dgm:t>
    </dgm:pt>
    <dgm:pt modelId="{EFA0CA6E-76B9-4D75-9E83-B5E4D6E89BE4}" type="pres">
      <dgm:prSet presAssocID="{4B64A56F-D5AC-4B65-A842-4C74289DD777}" presName="Name13" presStyleLbl="parChTrans1D2" presStyleIdx="15" presStyleCnt="17"/>
      <dgm:spPr/>
      <dgm:t>
        <a:bodyPr/>
        <a:lstStyle/>
        <a:p>
          <a:endParaRPr lang="en-US"/>
        </a:p>
      </dgm:t>
    </dgm:pt>
    <dgm:pt modelId="{DD63E723-6317-4074-B947-A2CEEE807548}" type="pres">
      <dgm:prSet presAssocID="{6300423D-0E97-43AA-A9AA-8E039979C29D}" presName="childText" presStyleLbl="bgAcc1" presStyleIdx="15" presStyleCnt="17" custScaleX="160068">
        <dgm:presLayoutVars>
          <dgm:bulletEnabled val="1"/>
        </dgm:presLayoutVars>
      </dgm:prSet>
      <dgm:spPr/>
      <dgm:t>
        <a:bodyPr/>
        <a:lstStyle/>
        <a:p>
          <a:endParaRPr lang="en-US"/>
        </a:p>
      </dgm:t>
    </dgm:pt>
    <dgm:pt modelId="{BAE11BB6-3870-47C4-81F7-397F3A0F4223}" type="pres">
      <dgm:prSet presAssocID="{0204279F-0B23-4B48-91AA-6DD7C46E4478}" presName="Name13" presStyleLbl="parChTrans1D2" presStyleIdx="16" presStyleCnt="17"/>
      <dgm:spPr/>
      <dgm:t>
        <a:bodyPr/>
        <a:lstStyle/>
        <a:p>
          <a:endParaRPr lang="en-US"/>
        </a:p>
      </dgm:t>
    </dgm:pt>
    <dgm:pt modelId="{6F71D9BA-767F-4829-87AC-EA7ADFBC1F14}" type="pres">
      <dgm:prSet presAssocID="{E956D6A0-3AE7-478A-8C0D-13BBCB7E2D6E}" presName="childText" presStyleLbl="bgAcc1" presStyleIdx="16" presStyleCnt="17" custScaleX="160068">
        <dgm:presLayoutVars>
          <dgm:bulletEnabled val="1"/>
        </dgm:presLayoutVars>
      </dgm:prSet>
      <dgm:spPr/>
      <dgm:t>
        <a:bodyPr/>
        <a:lstStyle/>
        <a:p>
          <a:endParaRPr lang="en-US"/>
        </a:p>
      </dgm:t>
    </dgm:pt>
  </dgm:ptLst>
  <dgm:cxnLst>
    <dgm:cxn modelId="{D4D1ED5A-2452-407E-9A73-A0DAFCD7A969}" type="presOf" srcId="{6911B79D-D93B-49F0-B780-E9B312DE624D}" destId="{F8E10FDB-96CA-443E-96A7-8ADB48337813}" srcOrd="0" destOrd="0" presId="urn:microsoft.com/office/officeart/2005/8/layout/hierarchy3"/>
    <dgm:cxn modelId="{D5A3C560-4F15-487B-848A-9D5E318270F5}" type="presOf" srcId="{56B5CBE7-C0F4-4DBE-9F5E-CBF7573394FC}" destId="{2E5AD7AE-059C-4318-BD94-0B7FA22DD024}" srcOrd="0" destOrd="0" presId="urn:microsoft.com/office/officeart/2005/8/layout/hierarchy3"/>
    <dgm:cxn modelId="{2D19B657-C616-4DAC-B3E3-67E04C7B882F}" type="presOf" srcId="{D969E22D-CA18-4E01-A581-D4DC1708D905}" destId="{C8EAA9DE-6904-4442-9AD4-FB01A05AF9F3}" srcOrd="0" destOrd="0" presId="urn:microsoft.com/office/officeart/2005/8/layout/hierarchy3"/>
    <dgm:cxn modelId="{D7C659E9-43BD-544B-8F7D-7ED5121C8BFD}" type="presOf" srcId="{0D242E6E-A455-D04A-8139-A172CE8EE360}" destId="{BD6F5BA5-DB39-B843-980F-AADB38357AD2}" srcOrd="0" destOrd="0" presId="urn:microsoft.com/office/officeart/2005/8/layout/hierarchy3"/>
    <dgm:cxn modelId="{C1165526-1AB6-4E6F-8D11-E03B5D54DE63}" type="presOf" srcId="{9054EE19-EA47-48A2-9CB3-65A4F42FFA49}" destId="{D6954DE4-DCBD-4736-8DA3-72EBE6C488CA}" srcOrd="0" destOrd="0" presId="urn:microsoft.com/office/officeart/2005/8/layout/hierarchy3"/>
    <dgm:cxn modelId="{58441CC6-75FB-4B8E-974C-50E9535EAA52}" type="presOf" srcId="{9A888B20-35BD-4F62-A68E-607BA93B420F}" destId="{8E848848-42E8-48BA-A90C-7BF2537D46E8}" srcOrd="0" destOrd="0" presId="urn:microsoft.com/office/officeart/2005/8/layout/hierarchy3"/>
    <dgm:cxn modelId="{14741770-085C-4A4B-B5B7-05239DED83B3}" type="presOf" srcId="{631F0D9F-7BB1-4779-8F78-032871DF4AFE}" destId="{8F2EAEA2-5994-4E93-A347-AFA93C3029FC}" srcOrd="0" destOrd="0" presId="urn:microsoft.com/office/officeart/2005/8/layout/hierarchy3"/>
    <dgm:cxn modelId="{8BF0BABF-56BB-4290-AD78-0647EA084141}" srcId="{56B5CBE7-C0F4-4DBE-9F5E-CBF7573394FC}" destId="{54FFA83E-4F09-4F0A-ACE2-D53DB58C4047}" srcOrd="2" destOrd="0" parTransId="{631F0D9F-7BB1-4779-8F78-032871DF4AFE}" sibTransId="{4752421F-776A-449C-BF57-EFAD601276A5}"/>
    <dgm:cxn modelId="{B61F1336-6DE0-4B94-9A29-C3C65DB120D8}" type="presOf" srcId="{28B97361-94F6-4837-93CF-4A37C947C254}" destId="{CF2B2D1C-8420-49D6-8374-FDFD322BC964}" srcOrd="0" destOrd="0" presId="urn:microsoft.com/office/officeart/2005/8/layout/hierarchy3"/>
    <dgm:cxn modelId="{8D7D3386-D677-48B4-9567-B03E57B1101E}" srcId="{56B5CBE7-C0F4-4DBE-9F5E-CBF7573394FC}" destId="{F7BFFFFD-3623-4F32-BF2C-AB4A08E9CC2F}" srcOrd="1" destOrd="0" parTransId="{D43CCFB1-1A9B-4A8F-99D6-7FEF2D8290E0}" sibTransId="{FE12BD1D-3C3E-4858-B943-4D2ADA0D55AE}"/>
    <dgm:cxn modelId="{3A9F0AD1-AF1E-4C86-8B8F-6D334DF34529}" type="presOf" srcId="{CEB88BF4-4B08-4AD1-B724-BDC536DAC903}" destId="{70625A1A-BC80-4889-913E-AC37BD147F96}" srcOrd="0" destOrd="0" presId="urn:microsoft.com/office/officeart/2005/8/layout/hierarchy3"/>
    <dgm:cxn modelId="{42A59000-546E-4A32-91EF-2307F9242A28}" type="presOf" srcId="{0204279F-0B23-4B48-91AA-6DD7C46E4478}" destId="{BAE11BB6-3870-47C4-81F7-397F3A0F4223}" srcOrd="0" destOrd="0" presId="urn:microsoft.com/office/officeart/2005/8/layout/hierarchy3"/>
    <dgm:cxn modelId="{6C1388A4-B16B-4092-984D-EDDE8E1EA2DD}" type="presOf" srcId="{F8E98BAE-D116-4666-8FDF-F559D9009C99}" destId="{C7DED8C1-77ED-4798-AE7D-0107C1D70B68}" srcOrd="0" destOrd="0" presId="urn:microsoft.com/office/officeart/2005/8/layout/hierarchy3"/>
    <dgm:cxn modelId="{977559FD-1782-4C45-A2B3-B040E1D4273A}" type="presOf" srcId="{6300423D-0E97-43AA-A9AA-8E039979C29D}" destId="{DD63E723-6317-4074-B947-A2CEEE807548}" srcOrd="0" destOrd="0" presId="urn:microsoft.com/office/officeart/2005/8/layout/hierarchy3"/>
    <dgm:cxn modelId="{18D21CE7-502C-44CE-9EED-DA1136606A74}" type="presOf" srcId="{E956D6A0-3AE7-478A-8C0D-13BBCB7E2D6E}" destId="{6F71D9BA-767F-4829-87AC-EA7ADFBC1F14}" srcOrd="0" destOrd="0" presId="urn:microsoft.com/office/officeart/2005/8/layout/hierarchy3"/>
    <dgm:cxn modelId="{C645ED11-3FDE-4262-9E2B-3C3222146D99}" srcId="{FDF739E8-7B48-4EDC-B939-BE82E9792BDE}" destId="{EAC72CB9-EDB3-4BB4-B6C5-2DD1A43592A2}" srcOrd="1" destOrd="0" parTransId="{C088DF69-705D-48F7-9FC1-31EF7889E514}" sibTransId="{61E739F1-51C1-48F0-96E3-38DF111AC60A}"/>
    <dgm:cxn modelId="{2922A9B6-F298-4BD9-B97F-C0B0C7F30D49}" type="presOf" srcId="{CB8C8D47-5ED6-4992-96CC-945594F7F9C3}" destId="{53F65270-724F-4D2A-9C9E-6F37688DDA7C}" srcOrd="0" destOrd="0" presId="urn:microsoft.com/office/officeart/2005/8/layout/hierarchy3"/>
    <dgm:cxn modelId="{168DC572-70F3-4399-87B6-806C136AF90D}" srcId="{FDF739E8-7B48-4EDC-B939-BE82E9792BDE}" destId="{5F1FFFAD-93BD-44EF-9849-65EF6718E355}" srcOrd="3" destOrd="0" parTransId="{7704F270-62E7-4A2C-9615-E8F7971C14A8}" sibTransId="{4DCF13D1-4E20-4C33-8866-96B215182C4C}"/>
    <dgm:cxn modelId="{3851CF34-4559-41B4-A5F0-19F358B41E74}" type="presOf" srcId="{52841A03-FABF-4699-BA00-C2B9BB33084A}" destId="{A82EBF9D-E9EE-4C5F-891E-BD5B4B2DA6F3}" srcOrd="0" destOrd="0" presId="urn:microsoft.com/office/officeart/2005/8/layout/hierarchy3"/>
    <dgm:cxn modelId="{5248DDF2-9DC3-48B6-B59A-ABCA1E9A9EFB}" type="presOf" srcId="{FDF739E8-7B48-4EDC-B939-BE82E9792BDE}" destId="{E72D5221-A995-4556-913F-741E31332E6A}" srcOrd="0" destOrd="0" presId="urn:microsoft.com/office/officeart/2005/8/layout/hierarchy3"/>
    <dgm:cxn modelId="{267A895A-C5D8-4EA4-BF8C-E61BBAE56786}" srcId="{6077AB04-9C5F-4725-8257-466D597DE8CB}" destId="{D969E22D-CA18-4E01-A581-D4DC1708D905}" srcOrd="3" destOrd="0" parTransId="{4362DB57-BC76-4310-A9AF-1F188E694678}" sibTransId="{AD69BFFF-4EBB-460E-AECA-998ED52D7DDC}"/>
    <dgm:cxn modelId="{7F794F1A-AD14-4EB3-94FE-B9974310753B}" type="presOf" srcId="{F7BFFFFD-3623-4F32-BF2C-AB4A08E9CC2F}" destId="{6F9CA148-CC23-4087-B54E-3ADB6C12E11C}" srcOrd="0" destOrd="0" presId="urn:microsoft.com/office/officeart/2005/8/layout/hierarchy3"/>
    <dgm:cxn modelId="{1FFAE987-C276-47E5-8939-E0BB648CD591}" srcId="{6077AB04-9C5F-4725-8257-466D597DE8CB}" destId="{9054EE19-EA47-48A2-9CB3-65A4F42FFA49}" srcOrd="4" destOrd="0" parTransId="{D3220F00-8621-44A9-A81E-970E5D6A9403}" sibTransId="{DB013B5A-FB35-4694-93CA-AA6DB48ED036}"/>
    <dgm:cxn modelId="{9F468287-696D-4D78-9301-5D287DF76B61}" srcId="{6077AB04-9C5F-4725-8257-466D597DE8CB}" destId="{D3E1C06E-54FA-4EC7-A44E-EDC2148731CF}" srcOrd="0" destOrd="0" parTransId="{907B2C7D-323B-4FA0-86F8-7B04792463CF}" sibTransId="{4E3E388A-4FF3-48E0-9524-04CDEB1B8913}"/>
    <dgm:cxn modelId="{FFF423AC-E2AD-4F5F-9E4D-EA8C9276CAA8}" type="presOf" srcId="{D70A666A-CC07-4A9C-81AA-2DA44841349E}" destId="{C91E354B-8C37-4C9D-8792-E14EE39A3050}" srcOrd="0" destOrd="0" presId="urn:microsoft.com/office/officeart/2005/8/layout/hierarchy3"/>
    <dgm:cxn modelId="{0B1339B1-BA82-4A64-9C5D-4DDC376019D7}" type="presOf" srcId="{5F1FFFAD-93BD-44EF-9849-65EF6718E355}" destId="{BFAC5CAD-EEA3-4490-B08B-20FC28A0CC43}" srcOrd="1" destOrd="0" presId="urn:microsoft.com/office/officeart/2005/8/layout/hierarchy3"/>
    <dgm:cxn modelId="{BCB72AC4-93A9-481C-8BFF-38AE97EBEAF4}" type="presOf" srcId="{94D3F63A-4656-4200-9CC0-D8194785A60B}" destId="{AA666D32-7B80-4C52-8051-5318804A5C79}" srcOrd="0" destOrd="0" presId="urn:microsoft.com/office/officeart/2005/8/layout/hierarchy3"/>
    <dgm:cxn modelId="{3D1528DE-843D-4A14-8903-93E09BEE68DD}" type="presOf" srcId="{70FF195E-EF28-4ED0-8188-DD34259142F1}" destId="{77CB422C-2F06-44E2-8271-EBC37CFFD5E5}" srcOrd="0" destOrd="0" presId="urn:microsoft.com/office/officeart/2005/8/layout/hierarchy3"/>
    <dgm:cxn modelId="{591FCB9F-391E-4C11-B448-1C44A9DDC906}" type="presOf" srcId="{EAC72CB9-EDB3-4BB4-B6C5-2DD1A43592A2}" destId="{71B19BBF-9D88-4F4F-B0D6-CD998AA331D4}" srcOrd="1" destOrd="0" presId="urn:microsoft.com/office/officeart/2005/8/layout/hierarchy3"/>
    <dgm:cxn modelId="{F6896B0A-DC99-45A1-92E9-C4C56849DDC5}" type="presOf" srcId="{B39E3E3C-C494-474D-8507-0DD8D96DCE91}" destId="{56801C0A-0DE1-4857-9BCD-46EB69D83415}" srcOrd="0" destOrd="0" presId="urn:microsoft.com/office/officeart/2005/8/layout/hierarchy3"/>
    <dgm:cxn modelId="{52545225-66FC-4C79-BCE8-BD3E246DAFE0}" type="presOf" srcId="{EAC72CB9-EDB3-4BB4-B6C5-2DD1A43592A2}" destId="{D8192D06-71FB-4CA7-BD0E-9730B23B7D7D}" srcOrd="0" destOrd="0" presId="urn:microsoft.com/office/officeart/2005/8/layout/hierarchy3"/>
    <dgm:cxn modelId="{F4FC7C52-B9C1-4382-9890-1B83EA2027A5}" type="presOf" srcId="{907B2C7D-323B-4FA0-86F8-7B04792463CF}" destId="{B5AA355C-8135-43BD-84B7-F4E874049F95}" srcOrd="0" destOrd="0" presId="urn:microsoft.com/office/officeart/2005/8/layout/hierarchy3"/>
    <dgm:cxn modelId="{AAB79889-2809-4DF2-BEBE-045288C88EDC}" type="presOf" srcId="{6077AB04-9C5F-4725-8257-466D597DE8CB}" destId="{85B84BD4-1B39-41FA-BA16-1695105210D5}" srcOrd="0" destOrd="0" presId="urn:microsoft.com/office/officeart/2005/8/layout/hierarchy3"/>
    <dgm:cxn modelId="{D376FC21-9A80-452B-BDB8-AF4B47D16FCD}" srcId="{FDF739E8-7B48-4EDC-B939-BE82E9792BDE}" destId="{56B5CBE7-C0F4-4DBE-9F5E-CBF7573394FC}" srcOrd="2" destOrd="0" parTransId="{C5E4DFE7-09B0-4787-A212-75844D43CC78}" sibTransId="{8DD6E620-A2C7-4A52-B8BB-67778239C5EE}"/>
    <dgm:cxn modelId="{8E78D241-3731-4584-A1E2-8F7B6CBAE2DB}" type="presOf" srcId="{5F1FFFAD-93BD-44EF-9849-65EF6718E355}" destId="{8E56CAB6-7BE0-4485-96BC-1A2550F759DF}" srcOrd="0" destOrd="0" presId="urn:microsoft.com/office/officeart/2005/8/layout/hierarchy3"/>
    <dgm:cxn modelId="{4EB12505-9421-2C48-9E16-C8D1F0E64A28}" type="presOf" srcId="{1DB18EBC-EC76-F74D-95BD-568F2B8A078F}" destId="{6C846ABD-B8DA-D64C-BE31-449AEEB50482}" srcOrd="0" destOrd="0" presId="urn:microsoft.com/office/officeart/2005/8/layout/hierarchy3"/>
    <dgm:cxn modelId="{ED943A69-CA8F-4F26-9A83-A246102DC50E}" type="presOf" srcId="{544FE65B-2033-4900-AE27-D273FDB059DE}" destId="{4090B93F-ABE4-4147-9F2D-8768BF54A2D5}" srcOrd="0" destOrd="0" presId="urn:microsoft.com/office/officeart/2005/8/layout/hierarchy3"/>
    <dgm:cxn modelId="{B059B577-23C9-4EFF-AAF9-20C0506BFA21}" type="presOf" srcId="{4B64A56F-D5AC-4B65-A842-4C74289DD777}" destId="{EFA0CA6E-76B9-4D75-9E83-B5E4D6E89BE4}" srcOrd="0" destOrd="0" presId="urn:microsoft.com/office/officeart/2005/8/layout/hierarchy3"/>
    <dgm:cxn modelId="{54D118CB-0D0F-4F49-8378-589EE5800FB0}" type="presOf" srcId="{D3220F00-8621-44A9-A81E-970E5D6A9403}" destId="{49EC522C-CCAD-4EFC-BEA1-43494CEE172B}" srcOrd="0" destOrd="0" presId="urn:microsoft.com/office/officeart/2005/8/layout/hierarchy3"/>
    <dgm:cxn modelId="{1D739B96-FEE1-4CA0-BF53-13245861A960}" type="presOf" srcId="{6431DB1E-499C-4C3A-BA5F-B75EFFE3F7D1}" destId="{B7F88D8D-EDF1-40AC-8A71-BE32C8D78189}" srcOrd="0" destOrd="0" presId="urn:microsoft.com/office/officeart/2005/8/layout/hierarchy3"/>
    <dgm:cxn modelId="{002179A6-4F14-4322-9137-2E159E8209BC}" type="presOf" srcId="{D43CCFB1-1A9B-4A8F-99D6-7FEF2D8290E0}" destId="{4047E016-77BA-422F-B347-055AF8786646}" srcOrd="0" destOrd="0" presId="urn:microsoft.com/office/officeart/2005/8/layout/hierarchy3"/>
    <dgm:cxn modelId="{85EB1B7D-AA48-8646-B9DA-DF48AA510F20}" srcId="{6077AB04-9C5F-4725-8257-466D597DE8CB}" destId="{0D242E6E-A455-D04A-8139-A172CE8EE360}" srcOrd="1" destOrd="0" parTransId="{1DB18EBC-EC76-F74D-95BD-568F2B8A078F}" sibTransId="{9F3FA901-6286-7C45-A2BC-BED9534DA623}"/>
    <dgm:cxn modelId="{456011F7-8C32-49E1-815C-1BEE62C9A9E4}" srcId="{EAC72CB9-EDB3-4BB4-B6C5-2DD1A43592A2}" destId="{6431DB1E-499C-4C3A-BA5F-B75EFFE3F7D1}" srcOrd="0" destOrd="0" parTransId="{28B97361-94F6-4837-93CF-4A37C947C254}" sibTransId="{3448D2F1-D4A6-432C-9E71-8D7B81D8FDD4}"/>
    <dgm:cxn modelId="{3CD0606F-CC2D-49C2-9D73-8CBD0C98CB95}" type="presOf" srcId="{6077AB04-9C5F-4725-8257-466D597DE8CB}" destId="{F2D7D8D5-8A61-46E7-9A17-5E7F648B55C1}" srcOrd="1" destOrd="0" presId="urn:microsoft.com/office/officeart/2005/8/layout/hierarchy3"/>
    <dgm:cxn modelId="{C29D807A-CA09-4A10-B8D9-1FB403882223}" type="presOf" srcId="{56B5CBE7-C0F4-4DBE-9F5E-CBF7573394FC}" destId="{71585B8F-67AE-4AC7-9B63-11E95B1A4825}" srcOrd="1" destOrd="0" presId="urn:microsoft.com/office/officeart/2005/8/layout/hierarchy3"/>
    <dgm:cxn modelId="{9C5CFA6D-D563-4B31-9992-22B06AD64825}" srcId="{EAC72CB9-EDB3-4BB4-B6C5-2DD1A43592A2}" destId="{CEB88BF4-4B08-4AD1-B724-BDC536DAC903}" srcOrd="4" destOrd="0" parTransId="{70FF195E-EF28-4ED0-8188-DD34259142F1}" sibTransId="{95756438-649D-4851-8976-C356FAA5D0D1}"/>
    <dgm:cxn modelId="{5E203F76-16B2-42B5-9CFA-63DCF8614F9E}" srcId="{56B5CBE7-C0F4-4DBE-9F5E-CBF7573394FC}" destId="{6911B79D-D93B-49F0-B780-E9B312DE624D}" srcOrd="0" destOrd="0" parTransId="{CB8C8D47-5ED6-4992-96CC-945594F7F9C3}" sibTransId="{D0E1B921-FA98-4B09-8E9A-1F8C038252C2}"/>
    <dgm:cxn modelId="{4EB38379-F04F-437E-A52F-5DA783728A81}" type="presOf" srcId="{54FFA83E-4F09-4F0A-ACE2-D53DB58C4047}" destId="{D52F7EE4-CC2C-4086-A8CC-6C85D99D9B8F}" srcOrd="0" destOrd="0" presId="urn:microsoft.com/office/officeart/2005/8/layout/hierarchy3"/>
    <dgm:cxn modelId="{DD91AE4C-587E-4732-96A9-8FF55B7EBE29}" srcId="{EAC72CB9-EDB3-4BB4-B6C5-2DD1A43592A2}" destId="{52841A03-FABF-4699-BA00-C2B9BB33084A}" srcOrd="3" destOrd="0" parTransId="{5CA46FAF-AC10-43AD-A62F-1DC13239A8B6}" sibTransId="{0CE902FE-F497-4B6B-A7F2-2C505EFF63B4}"/>
    <dgm:cxn modelId="{FF04CF1A-3241-4720-8E11-BD8ABE0D433E}" srcId="{56B5CBE7-C0F4-4DBE-9F5E-CBF7573394FC}" destId="{CD9F542B-6BC3-431D-976F-0E6794806FBE}" srcOrd="3" destOrd="0" parTransId="{D70A666A-CC07-4A9C-81AA-2DA44841349E}" sibTransId="{6F91704F-7975-4AA7-AFE2-9B8E83E75E84}"/>
    <dgm:cxn modelId="{0E834143-742B-40C6-A037-CF244A46438F}" type="presOf" srcId="{103D70FE-33F2-4244-8417-AC8E7A3E245C}" destId="{31CFF21A-42B5-4093-9F01-8BCB583B06F8}" srcOrd="0" destOrd="0" presId="urn:microsoft.com/office/officeart/2005/8/layout/hierarchy3"/>
    <dgm:cxn modelId="{704EEA36-3A8E-49DF-BB06-80399AE6AF4B}" type="presOf" srcId="{FB75CDB0-6A57-4852-9577-96C3570B2609}" destId="{B5FD3198-7863-4F3C-B241-9DD6E11C45C1}" srcOrd="0" destOrd="0" presId="urn:microsoft.com/office/officeart/2005/8/layout/hierarchy3"/>
    <dgm:cxn modelId="{2AF16B82-5626-449A-9140-977D81DB635F}" type="presOf" srcId="{5CA46FAF-AC10-43AD-A62F-1DC13239A8B6}" destId="{62128CDB-4B0F-4D79-960A-0A64D7026D8A}" srcOrd="0" destOrd="0" presId="urn:microsoft.com/office/officeart/2005/8/layout/hierarchy3"/>
    <dgm:cxn modelId="{9611B9D2-9633-4AEB-83B2-8717A3B520EC}" type="presOf" srcId="{FE6A6FCD-8268-47AE-BF80-43CC2F6A0B3B}" destId="{980B2042-FB43-4D65-8A4A-1F3F4F942CDE}" srcOrd="0" destOrd="0" presId="urn:microsoft.com/office/officeart/2005/8/layout/hierarchy3"/>
    <dgm:cxn modelId="{CE6C5EF2-62E9-4312-85AA-3283BE0F64FA}" srcId="{FDF739E8-7B48-4EDC-B939-BE82E9792BDE}" destId="{6077AB04-9C5F-4725-8257-466D597DE8CB}" srcOrd="0" destOrd="0" parTransId="{68D8F8C0-8D1B-4AB1-8C83-EF2E56178D48}" sibTransId="{12AB79A5-F5FD-42DC-8328-C3E7BBDF7665}"/>
    <dgm:cxn modelId="{0896A341-5B72-42FF-AB3B-917D5FC870CF}" srcId="{EAC72CB9-EDB3-4BB4-B6C5-2DD1A43592A2}" destId="{9A888B20-35BD-4F62-A68E-607BA93B420F}" srcOrd="1" destOrd="0" parTransId="{544FE65B-2033-4900-AE27-D273FDB059DE}" sibTransId="{7DF4E37F-5A42-4A8F-BDCE-CCFAD3CD71F2}"/>
    <dgm:cxn modelId="{E9487E2B-4B36-4FCC-AA63-FD1BB5F875F0}" type="presOf" srcId="{CD9F542B-6BC3-431D-976F-0E6794806FBE}" destId="{B40827D9-5F72-4401-8B33-9B827948357A}" srcOrd="0" destOrd="0" presId="urn:microsoft.com/office/officeart/2005/8/layout/hierarchy3"/>
    <dgm:cxn modelId="{D9FF6E26-9B57-4FC0-AD7D-40400424365B}" srcId="{5F1FFFAD-93BD-44EF-9849-65EF6718E355}" destId="{E956D6A0-3AE7-478A-8C0D-13BBCB7E2D6E}" srcOrd="2" destOrd="0" parTransId="{0204279F-0B23-4B48-91AA-6DD7C46E4478}" sibTransId="{96A8A3FD-DECE-4305-B6B5-B6F4619B1602}"/>
    <dgm:cxn modelId="{273CF970-EDAC-4C87-A9F8-C9915871B7ED}" srcId="{5F1FFFAD-93BD-44EF-9849-65EF6718E355}" destId="{B39E3E3C-C494-474D-8507-0DD8D96DCE91}" srcOrd="0" destOrd="0" parTransId="{F8E98BAE-D116-4666-8FDF-F559D9009C99}" sibTransId="{A095014A-C67B-4B5A-9BBC-B0DF98F76C4C}"/>
    <dgm:cxn modelId="{14F46857-8D35-483C-92A8-C69560BD7E7D}" type="presOf" srcId="{D3E1C06E-54FA-4EC7-A44E-EDC2148731CF}" destId="{2819A29F-B06D-453B-96A6-1D6D8BB67119}" srcOrd="0" destOrd="0" presId="urn:microsoft.com/office/officeart/2005/8/layout/hierarchy3"/>
    <dgm:cxn modelId="{E9A7C01C-8A55-4EF9-918F-43DB16710CE8}" srcId="{6077AB04-9C5F-4725-8257-466D597DE8CB}" destId="{103D70FE-33F2-4244-8417-AC8E7A3E245C}" srcOrd="2" destOrd="0" parTransId="{94D3F63A-4656-4200-9CC0-D8194785A60B}" sibTransId="{1D6C08E2-960F-4AD7-932D-911C13F558CF}"/>
    <dgm:cxn modelId="{A188F3C0-73B9-498C-AC65-C69F5C3E3289}" srcId="{EAC72CB9-EDB3-4BB4-B6C5-2DD1A43592A2}" destId="{FB75CDB0-6A57-4852-9577-96C3570B2609}" srcOrd="2" destOrd="0" parTransId="{FE6A6FCD-8268-47AE-BF80-43CC2F6A0B3B}" sibTransId="{6FEE5CD5-CBFF-463B-AC94-E8605BB6D8E7}"/>
    <dgm:cxn modelId="{8C669D6E-F98F-4C29-8125-F245724D0F54}" srcId="{5F1FFFAD-93BD-44EF-9849-65EF6718E355}" destId="{6300423D-0E97-43AA-A9AA-8E039979C29D}" srcOrd="1" destOrd="0" parTransId="{4B64A56F-D5AC-4B65-A842-4C74289DD777}" sibTransId="{52A8029B-2026-41BE-84C2-3637787BC808}"/>
    <dgm:cxn modelId="{5B2E1FBF-8A11-4F8D-9BC6-FD19B31C3619}" type="presOf" srcId="{4362DB57-BC76-4310-A9AF-1F188E694678}" destId="{71781799-B32F-4B2F-979F-3D897D0EC7E8}" srcOrd="0" destOrd="0" presId="urn:microsoft.com/office/officeart/2005/8/layout/hierarchy3"/>
    <dgm:cxn modelId="{B009B804-3913-4044-B9D2-99AE70264847}" type="presParOf" srcId="{E72D5221-A995-4556-913F-741E31332E6A}" destId="{E3CF609B-8D59-402D-B8CE-65F7E568E57B}" srcOrd="0" destOrd="0" presId="urn:microsoft.com/office/officeart/2005/8/layout/hierarchy3"/>
    <dgm:cxn modelId="{826C8152-3A27-4551-828D-0FC5037CB7A8}" type="presParOf" srcId="{E3CF609B-8D59-402D-B8CE-65F7E568E57B}" destId="{A2318FBD-56F8-4B6C-8B48-5F86A57531B6}" srcOrd="0" destOrd="0" presId="urn:microsoft.com/office/officeart/2005/8/layout/hierarchy3"/>
    <dgm:cxn modelId="{A45E665C-1280-429A-ACF0-D1728C749177}" type="presParOf" srcId="{A2318FBD-56F8-4B6C-8B48-5F86A57531B6}" destId="{85B84BD4-1B39-41FA-BA16-1695105210D5}" srcOrd="0" destOrd="0" presId="urn:microsoft.com/office/officeart/2005/8/layout/hierarchy3"/>
    <dgm:cxn modelId="{37079BBB-861A-44DB-B661-55C59F7B5729}" type="presParOf" srcId="{A2318FBD-56F8-4B6C-8B48-5F86A57531B6}" destId="{F2D7D8D5-8A61-46E7-9A17-5E7F648B55C1}" srcOrd="1" destOrd="0" presId="urn:microsoft.com/office/officeart/2005/8/layout/hierarchy3"/>
    <dgm:cxn modelId="{B60A7C18-C1FC-4D28-99DB-05C6AFF04AB8}" type="presParOf" srcId="{E3CF609B-8D59-402D-B8CE-65F7E568E57B}" destId="{BBBA7726-69B4-4603-8EC4-6E9B99254613}" srcOrd="1" destOrd="0" presId="urn:microsoft.com/office/officeart/2005/8/layout/hierarchy3"/>
    <dgm:cxn modelId="{5B21FE6A-1DC8-4599-9AA0-01D57042C9A4}" type="presParOf" srcId="{BBBA7726-69B4-4603-8EC4-6E9B99254613}" destId="{B5AA355C-8135-43BD-84B7-F4E874049F95}" srcOrd="0" destOrd="0" presId="urn:microsoft.com/office/officeart/2005/8/layout/hierarchy3"/>
    <dgm:cxn modelId="{2740549A-9E88-4E8C-B2DE-42EC5F52A9DD}" type="presParOf" srcId="{BBBA7726-69B4-4603-8EC4-6E9B99254613}" destId="{2819A29F-B06D-453B-96A6-1D6D8BB67119}" srcOrd="1" destOrd="0" presId="urn:microsoft.com/office/officeart/2005/8/layout/hierarchy3"/>
    <dgm:cxn modelId="{2EB876CF-2367-9442-9936-80EFED9FB405}" type="presParOf" srcId="{BBBA7726-69B4-4603-8EC4-6E9B99254613}" destId="{6C846ABD-B8DA-D64C-BE31-449AEEB50482}" srcOrd="2" destOrd="0" presId="urn:microsoft.com/office/officeart/2005/8/layout/hierarchy3"/>
    <dgm:cxn modelId="{852DA585-4988-6A44-B648-E1890C514A85}" type="presParOf" srcId="{BBBA7726-69B4-4603-8EC4-6E9B99254613}" destId="{BD6F5BA5-DB39-B843-980F-AADB38357AD2}" srcOrd="3" destOrd="0" presId="urn:microsoft.com/office/officeart/2005/8/layout/hierarchy3"/>
    <dgm:cxn modelId="{8172EBE3-BEBC-4555-AB06-E881E90D85EF}" type="presParOf" srcId="{BBBA7726-69B4-4603-8EC4-6E9B99254613}" destId="{AA666D32-7B80-4C52-8051-5318804A5C79}" srcOrd="4" destOrd="0" presId="urn:microsoft.com/office/officeart/2005/8/layout/hierarchy3"/>
    <dgm:cxn modelId="{7D2241E6-563F-4006-B053-E3E0BCD234F8}" type="presParOf" srcId="{BBBA7726-69B4-4603-8EC4-6E9B99254613}" destId="{31CFF21A-42B5-4093-9F01-8BCB583B06F8}" srcOrd="5" destOrd="0" presId="urn:microsoft.com/office/officeart/2005/8/layout/hierarchy3"/>
    <dgm:cxn modelId="{82DCF774-821C-44EC-AB02-F37506D20B03}" type="presParOf" srcId="{BBBA7726-69B4-4603-8EC4-6E9B99254613}" destId="{71781799-B32F-4B2F-979F-3D897D0EC7E8}" srcOrd="6" destOrd="0" presId="urn:microsoft.com/office/officeart/2005/8/layout/hierarchy3"/>
    <dgm:cxn modelId="{41D6F600-38BF-49AC-957E-66A83272725C}" type="presParOf" srcId="{BBBA7726-69B4-4603-8EC4-6E9B99254613}" destId="{C8EAA9DE-6904-4442-9AD4-FB01A05AF9F3}" srcOrd="7" destOrd="0" presId="urn:microsoft.com/office/officeart/2005/8/layout/hierarchy3"/>
    <dgm:cxn modelId="{A7FEA186-5AE4-4550-B2AB-C9AE08D107B5}" type="presParOf" srcId="{BBBA7726-69B4-4603-8EC4-6E9B99254613}" destId="{49EC522C-CCAD-4EFC-BEA1-43494CEE172B}" srcOrd="8" destOrd="0" presId="urn:microsoft.com/office/officeart/2005/8/layout/hierarchy3"/>
    <dgm:cxn modelId="{FF6CB381-DE98-43EA-B77F-1B46B1356E29}" type="presParOf" srcId="{BBBA7726-69B4-4603-8EC4-6E9B99254613}" destId="{D6954DE4-DCBD-4736-8DA3-72EBE6C488CA}" srcOrd="9" destOrd="0" presId="urn:microsoft.com/office/officeart/2005/8/layout/hierarchy3"/>
    <dgm:cxn modelId="{7D0FE7ED-0B17-472E-81C6-9BBD4C58D0C9}" type="presParOf" srcId="{E72D5221-A995-4556-913F-741E31332E6A}" destId="{D76D2C18-AC46-4D39-B8D3-165726231A5C}" srcOrd="1" destOrd="0" presId="urn:microsoft.com/office/officeart/2005/8/layout/hierarchy3"/>
    <dgm:cxn modelId="{CF2DB033-EFA4-4F8F-AAE0-EF6D88609233}" type="presParOf" srcId="{D76D2C18-AC46-4D39-B8D3-165726231A5C}" destId="{785059D0-C366-4214-9174-47146D269D95}" srcOrd="0" destOrd="0" presId="urn:microsoft.com/office/officeart/2005/8/layout/hierarchy3"/>
    <dgm:cxn modelId="{FC55E3E0-D7B7-436F-98F0-4D4314CF825C}" type="presParOf" srcId="{785059D0-C366-4214-9174-47146D269D95}" destId="{D8192D06-71FB-4CA7-BD0E-9730B23B7D7D}" srcOrd="0" destOrd="0" presId="urn:microsoft.com/office/officeart/2005/8/layout/hierarchy3"/>
    <dgm:cxn modelId="{01800B02-44B7-4ED8-B9D4-5F30F0CE986A}" type="presParOf" srcId="{785059D0-C366-4214-9174-47146D269D95}" destId="{71B19BBF-9D88-4F4F-B0D6-CD998AA331D4}" srcOrd="1" destOrd="0" presId="urn:microsoft.com/office/officeart/2005/8/layout/hierarchy3"/>
    <dgm:cxn modelId="{F15D9D1D-7D14-4BAD-9665-709791612B20}" type="presParOf" srcId="{D76D2C18-AC46-4D39-B8D3-165726231A5C}" destId="{EF1A8B2D-E378-456C-8320-59751D3D9EA2}" srcOrd="1" destOrd="0" presId="urn:microsoft.com/office/officeart/2005/8/layout/hierarchy3"/>
    <dgm:cxn modelId="{C5C420DC-4839-42F5-BEEF-764DAD9DB3C3}" type="presParOf" srcId="{EF1A8B2D-E378-456C-8320-59751D3D9EA2}" destId="{CF2B2D1C-8420-49D6-8374-FDFD322BC964}" srcOrd="0" destOrd="0" presId="urn:microsoft.com/office/officeart/2005/8/layout/hierarchy3"/>
    <dgm:cxn modelId="{D1969CBC-6385-4F78-BBEC-41297218454A}" type="presParOf" srcId="{EF1A8B2D-E378-456C-8320-59751D3D9EA2}" destId="{B7F88D8D-EDF1-40AC-8A71-BE32C8D78189}" srcOrd="1" destOrd="0" presId="urn:microsoft.com/office/officeart/2005/8/layout/hierarchy3"/>
    <dgm:cxn modelId="{D53FCA40-386F-42FD-A1CB-77A8C128AED6}" type="presParOf" srcId="{EF1A8B2D-E378-456C-8320-59751D3D9EA2}" destId="{4090B93F-ABE4-4147-9F2D-8768BF54A2D5}" srcOrd="2" destOrd="0" presId="urn:microsoft.com/office/officeart/2005/8/layout/hierarchy3"/>
    <dgm:cxn modelId="{BC22E3F8-3458-4026-AF99-8E269A21B729}" type="presParOf" srcId="{EF1A8B2D-E378-456C-8320-59751D3D9EA2}" destId="{8E848848-42E8-48BA-A90C-7BF2537D46E8}" srcOrd="3" destOrd="0" presId="urn:microsoft.com/office/officeart/2005/8/layout/hierarchy3"/>
    <dgm:cxn modelId="{4FE69C29-C098-4BC6-B098-D5DE652DF360}" type="presParOf" srcId="{EF1A8B2D-E378-456C-8320-59751D3D9EA2}" destId="{980B2042-FB43-4D65-8A4A-1F3F4F942CDE}" srcOrd="4" destOrd="0" presId="urn:microsoft.com/office/officeart/2005/8/layout/hierarchy3"/>
    <dgm:cxn modelId="{77A30B17-3FBD-4121-AD72-77E671EBE3FC}" type="presParOf" srcId="{EF1A8B2D-E378-456C-8320-59751D3D9EA2}" destId="{B5FD3198-7863-4F3C-B241-9DD6E11C45C1}" srcOrd="5" destOrd="0" presId="urn:microsoft.com/office/officeart/2005/8/layout/hierarchy3"/>
    <dgm:cxn modelId="{7BC8ACA2-3691-46A8-BB30-9F5A4AF9185B}" type="presParOf" srcId="{EF1A8B2D-E378-456C-8320-59751D3D9EA2}" destId="{62128CDB-4B0F-4D79-960A-0A64D7026D8A}" srcOrd="6" destOrd="0" presId="urn:microsoft.com/office/officeart/2005/8/layout/hierarchy3"/>
    <dgm:cxn modelId="{9BDA2FA7-E958-4DB1-8ADD-1B810FE9FB37}" type="presParOf" srcId="{EF1A8B2D-E378-456C-8320-59751D3D9EA2}" destId="{A82EBF9D-E9EE-4C5F-891E-BD5B4B2DA6F3}" srcOrd="7" destOrd="0" presId="urn:microsoft.com/office/officeart/2005/8/layout/hierarchy3"/>
    <dgm:cxn modelId="{1DEF1127-3E50-4241-9DAB-0472FB7331B2}" type="presParOf" srcId="{EF1A8B2D-E378-456C-8320-59751D3D9EA2}" destId="{77CB422C-2F06-44E2-8271-EBC37CFFD5E5}" srcOrd="8" destOrd="0" presId="urn:microsoft.com/office/officeart/2005/8/layout/hierarchy3"/>
    <dgm:cxn modelId="{5D13EC64-AF9E-41B3-B32A-8A5ED0EBA6D2}" type="presParOf" srcId="{EF1A8B2D-E378-456C-8320-59751D3D9EA2}" destId="{70625A1A-BC80-4889-913E-AC37BD147F96}" srcOrd="9" destOrd="0" presId="urn:microsoft.com/office/officeart/2005/8/layout/hierarchy3"/>
    <dgm:cxn modelId="{868865F7-4A84-44FC-A639-673F1B082FEE}" type="presParOf" srcId="{E72D5221-A995-4556-913F-741E31332E6A}" destId="{3DCB465D-6B38-41A2-9666-1B70F1FA8D19}" srcOrd="2" destOrd="0" presId="urn:microsoft.com/office/officeart/2005/8/layout/hierarchy3"/>
    <dgm:cxn modelId="{03512D96-E415-4BB5-966D-8BA0F92CBFF5}" type="presParOf" srcId="{3DCB465D-6B38-41A2-9666-1B70F1FA8D19}" destId="{D7B6D8C2-4C7D-4DA1-9352-B18B19FE477C}" srcOrd="0" destOrd="0" presId="urn:microsoft.com/office/officeart/2005/8/layout/hierarchy3"/>
    <dgm:cxn modelId="{4D19ABF7-44A9-4E06-B0FA-4AB0D63B4B66}" type="presParOf" srcId="{D7B6D8C2-4C7D-4DA1-9352-B18B19FE477C}" destId="{2E5AD7AE-059C-4318-BD94-0B7FA22DD024}" srcOrd="0" destOrd="0" presId="urn:microsoft.com/office/officeart/2005/8/layout/hierarchy3"/>
    <dgm:cxn modelId="{BE170F16-8A66-4701-9B52-859233A6958F}" type="presParOf" srcId="{D7B6D8C2-4C7D-4DA1-9352-B18B19FE477C}" destId="{71585B8F-67AE-4AC7-9B63-11E95B1A4825}" srcOrd="1" destOrd="0" presId="urn:microsoft.com/office/officeart/2005/8/layout/hierarchy3"/>
    <dgm:cxn modelId="{57957401-4FE0-4255-9ED8-E301EC52FCDA}" type="presParOf" srcId="{3DCB465D-6B38-41A2-9666-1B70F1FA8D19}" destId="{9D5BD19C-AB4F-4426-9B04-53C2DB8BAC4B}" srcOrd="1" destOrd="0" presId="urn:microsoft.com/office/officeart/2005/8/layout/hierarchy3"/>
    <dgm:cxn modelId="{00E2AA37-430F-4A86-84C9-30A66ABF6B33}" type="presParOf" srcId="{9D5BD19C-AB4F-4426-9B04-53C2DB8BAC4B}" destId="{53F65270-724F-4D2A-9C9E-6F37688DDA7C}" srcOrd="0" destOrd="0" presId="urn:microsoft.com/office/officeart/2005/8/layout/hierarchy3"/>
    <dgm:cxn modelId="{25741F42-ACA9-4E7F-ABE9-9C6CFFCF7AB1}" type="presParOf" srcId="{9D5BD19C-AB4F-4426-9B04-53C2DB8BAC4B}" destId="{F8E10FDB-96CA-443E-96A7-8ADB48337813}" srcOrd="1" destOrd="0" presId="urn:microsoft.com/office/officeart/2005/8/layout/hierarchy3"/>
    <dgm:cxn modelId="{D0E0FEE4-1805-4D62-94CF-C7BB472160EA}" type="presParOf" srcId="{9D5BD19C-AB4F-4426-9B04-53C2DB8BAC4B}" destId="{4047E016-77BA-422F-B347-055AF8786646}" srcOrd="2" destOrd="0" presId="urn:microsoft.com/office/officeart/2005/8/layout/hierarchy3"/>
    <dgm:cxn modelId="{15445914-7532-43C1-B198-E68E46499887}" type="presParOf" srcId="{9D5BD19C-AB4F-4426-9B04-53C2DB8BAC4B}" destId="{6F9CA148-CC23-4087-B54E-3ADB6C12E11C}" srcOrd="3" destOrd="0" presId="urn:microsoft.com/office/officeart/2005/8/layout/hierarchy3"/>
    <dgm:cxn modelId="{63E23502-3C62-4001-8908-01B4C87B541B}" type="presParOf" srcId="{9D5BD19C-AB4F-4426-9B04-53C2DB8BAC4B}" destId="{8F2EAEA2-5994-4E93-A347-AFA93C3029FC}" srcOrd="4" destOrd="0" presId="urn:microsoft.com/office/officeart/2005/8/layout/hierarchy3"/>
    <dgm:cxn modelId="{2EF12D3C-F9E1-412E-A29F-723A2AB0542D}" type="presParOf" srcId="{9D5BD19C-AB4F-4426-9B04-53C2DB8BAC4B}" destId="{D52F7EE4-CC2C-4086-A8CC-6C85D99D9B8F}" srcOrd="5" destOrd="0" presId="urn:microsoft.com/office/officeart/2005/8/layout/hierarchy3"/>
    <dgm:cxn modelId="{5FB2DF3F-CF0B-4BE2-A6DA-CFCB0BFA82C0}" type="presParOf" srcId="{9D5BD19C-AB4F-4426-9B04-53C2DB8BAC4B}" destId="{C91E354B-8C37-4C9D-8792-E14EE39A3050}" srcOrd="6" destOrd="0" presId="urn:microsoft.com/office/officeart/2005/8/layout/hierarchy3"/>
    <dgm:cxn modelId="{556BA143-C907-4408-B30C-A52ADE52C3DC}" type="presParOf" srcId="{9D5BD19C-AB4F-4426-9B04-53C2DB8BAC4B}" destId="{B40827D9-5F72-4401-8B33-9B827948357A}" srcOrd="7" destOrd="0" presId="urn:microsoft.com/office/officeart/2005/8/layout/hierarchy3"/>
    <dgm:cxn modelId="{AFEB1DB9-292C-4CB2-BAC5-DF42DB3B5371}" type="presParOf" srcId="{E72D5221-A995-4556-913F-741E31332E6A}" destId="{75C8A7F0-7C5B-4810-BA0B-ED604D5416DE}" srcOrd="3" destOrd="0" presId="urn:microsoft.com/office/officeart/2005/8/layout/hierarchy3"/>
    <dgm:cxn modelId="{B4F1EEEA-B54D-4644-A40A-9ED06AFF7198}" type="presParOf" srcId="{75C8A7F0-7C5B-4810-BA0B-ED604D5416DE}" destId="{A9D226AF-70E7-4A7D-9D15-889B0FC925C6}" srcOrd="0" destOrd="0" presId="urn:microsoft.com/office/officeart/2005/8/layout/hierarchy3"/>
    <dgm:cxn modelId="{9597545C-418A-4255-BB88-22191DC4D4AE}" type="presParOf" srcId="{A9D226AF-70E7-4A7D-9D15-889B0FC925C6}" destId="{8E56CAB6-7BE0-4485-96BC-1A2550F759DF}" srcOrd="0" destOrd="0" presId="urn:microsoft.com/office/officeart/2005/8/layout/hierarchy3"/>
    <dgm:cxn modelId="{CB655BC3-5764-4B40-A2DB-BCC6BB6F85ED}" type="presParOf" srcId="{A9D226AF-70E7-4A7D-9D15-889B0FC925C6}" destId="{BFAC5CAD-EEA3-4490-B08B-20FC28A0CC43}" srcOrd="1" destOrd="0" presId="urn:microsoft.com/office/officeart/2005/8/layout/hierarchy3"/>
    <dgm:cxn modelId="{26B42F42-DF1D-4E9E-AB02-8EEA13BBA3BC}" type="presParOf" srcId="{75C8A7F0-7C5B-4810-BA0B-ED604D5416DE}" destId="{3FEAEBE7-B96C-4CA5-8E27-AF50D6C7F3AA}" srcOrd="1" destOrd="0" presId="urn:microsoft.com/office/officeart/2005/8/layout/hierarchy3"/>
    <dgm:cxn modelId="{C76A6AF1-B6CB-46D7-A70A-0D6DE0351007}" type="presParOf" srcId="{3FEAEBE7-B96C-4CA5-8E27-AF50D6C7F3AA}" destId="{C7DED8C1-77ED-4798-AE7D-0107C1D70B68}" srcOrd="0" destOrd="0" presId="urn:microsoft.com/office/officeart/2005/8/layout/hierarchy3"/>
    <dgm:cxn modelId="{16AD6E06-AFC2-4674-9D1D-DD125B1FD423}" type="presParOf" srcId="{3FEAEBE7-B96C-4CA5-8E27-AF50D6C7F3AA}" destId="{56801C0A-0DE1-4857-9BCD-46EB69D83415}" srcOrd="1" destOrd="0" presId="urn:microsoft.com/office/officeart/2005/8/layout/hierarchy3"/>
    <dgm:cxn modelId="{CE36BF3F-7882-450C-96DA-3D3BD281739B}" type="presParOf" srcId="{3FEAEBE7-B96C-4CA5-8E27-AF50D6C7F3AA}" destId="{EFA0CA6E-76B9-4D75-9E83-B5E4D6E89BE4}" srcOrd="2" destOrd="0" presId="urn:microsoft.com/office/officeart/2005/8/layout/hierarchy3"/>
    <dgm:cxn modelId="{67C05437-C2B4-4967-8102-4E591029E7ED}" type="presParOf" srcId="{3FEAEBE7-B96C-4CA5-8E27-AF50D6C7F3AA}" destId="{DD63E723-6317-4074-B947-A2CEEE807548}" srcOrd="3" destOrd="0" presId="urn:microsoft.com/office/officeart/2005/8/layout/hierarchy3"/>
    <dgm:cxn modelId="{FAF20966-F077-47B3-AB03-8F493FBA0F46}" type="presParOf" srcId="{3FEAEBE7-B96C-4CA5-8E27-AF50D6C7F3AA}" destId="{BAE11BB6-3870-47C4-81F7-397F3A0F4223}" srcOrd="4" destOrd="0" presId="urn:microsoft.com/office/officeart/2005/8/layout/hierarchy3"/>
    <dgm:cxn modelId="{F7851696-F7CF-4FAF-8E4F-A15532A6F265}" type="presParOf" srcId="{3FEAEBE7-B96C-4CA5-8E27-AF50D6C7F3AA}" destId="{6F71D9BA-767F-4829-87AC-EA7ADFBC1F1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84BD4-1B39-41FA-BA16-1695105210D5}">
      <dsp:nvSpPr>
        <dsp:cNvPr id="0" name=""/>
        <dsp:cNvSpPr/>
      </dsp:nvSpPr>
      <dsp:spPr>
        <a:xfrm>
          <a:off x="74723" y="3870"/>
          <a:ext cx="1837602" cy="682124"/>
        </a:xfrm>
        <a:prstGeom prst="roundRect">
          <a:avLst>
            <a:gd name="adj" fmla="val 10000"/>
          </a:avLst>
        </a:prstGeom>
        <a:solidFill>
          <a:srgbClr val="41B7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baseline="0"/>
            <a:t>Leadership</a:t>
          </a:r>
        </a:p>
      </dsp:txBody>
      <dsp:txXfrm>
        <a:off x="94702" y="23849"/>
        <a:ext cx="1797644" cy="642166"/>
      </dsp:txXfrm>
    </dsp:sp>
    <dsp:sp modelId="{B5AA355C-8135-43BD-84B7-F4E874049F95}">
      <dsp:nvSpPr>
        <dsp:cNvPr id="0" name=""/>
        <dsp:cNvSpPr/>
      </dsp:nvSpPr>
      <dsp:spPr>
        <a:xfrm>
          <a:off x="258484" y="685995"/>
          <a:ext cx="204464" cy="3915061"/>
        </a:xfrm>
        <a:custGeom>
          <a:avLst/>
          <a:gdLst/>
          <a:ahLst/>
          <a:cxnLst/>
          <a:rect l="0" t="0" r="0" b="0"/>
          <a:pathLst>
            <a:path>
              <a:moveTo>
                <a:pt x="0" y="0"/>
              </a:moveTo>
              <a:lnTo>
                <a:pt x="0" y="3915061"/>
              </a:lnTo>
              <a:lnTo>
                <a:pt x="204464" y="39150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19A29F-B06D-453B-96A6-1D6D8BB67119}">
      <dsp:nvSpPr>
        <dsp:cNvPr id="0" name=""/>
        <dsp:cNvSpPr/>
      </dsp:nvSpPr>
      <dsp:spPr>
        <a:xfrm>
          <a:off x="462948" y="4259994"/>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Ensure the long-term success of our six member institutions.</a:t>
          </a:r>
        </a:p>
      </dsp:txBody>
      <dsp:txXfrm>
        <a:off x="482927" y="4279973"/>
        <a:ext cx="1707023" cy="642166"/>
      </dsp:txXfrm>
    </dsp:sp>
    <dsp:sp modelId="{6C846ABD-B8DA-D64C-BE31-449AEEB50482}">
      <dsp:nvSpPr>
        <dsp:cNvPr id="0" name=""/>
        <dsp:cNvSpPr/>
      </dsp:nvSpPr>
      <dsp:spPr>
        <a:xfrm>
          <a:off x="258484" y="685995"/>
          <a:ext cx="183760" cy="1364249"/>
        </a:xfrm>
        <a:custGeom>
          <a:avLst/>
          <a:gdLst/>
          <a:ahLst/>
          <a:cxnLst/>
          <a:rect l="0" t="0" r="0" b="0"/>
          <a:pathLst>
            <a:path>
              <a:moveTo>
                <a:pt x="0" y="0"/>
              </a:moveTo>
              <a:lnTo>
                <a:pt x="0" y="1364249"/>
              </a:lnTo>
              <a:lnTo>
                <a:pt x="183760" y="1364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F5BA5-DB39-B843-980F-AADB38357AD2}">
      <dsp:nvSpPr>
        <dsp:cNvPr id="0" name=""/>
        <dsp:cNvSpPr/>
      </dsp:nvSpPr>
      <dsp:spPr>
        <a:xfrm>
          <a:off x="442244" y="1709182"/>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Communicate and collaborate with education, workforce, business, and community partners.</a:t>
          </a:r>
        </a:p>
      </dsp:txBody>
      <dsp:txXfrm>
        <a:off x="462223" y="1729161"/>
        <a:ext cx="1707023" cy="642166"/>
      </dsp:txXfrm>
    </dsp:sp>
    <dsp:sp modelId="{AA666D32-7B80-4C52-8051-5318804A5C79}">
      <dsp:nvSpPr>
        <dsp:cNvPr id="0" name=""/>
        <dsp:cNvSpPr/>
      </dsp:nvSpPr>
      <dsp:spPr>
        <a:xfrm>
          <a:off x="258484" y="685995"/>
          <a:ext cx="183760" cy="2216905"/>
        </a:xfrm>
        <a:custGeom>
          <a:avLst/>
          <a:gdLst/>
          <a:ahLst/>
          <a:cxnLst/>
          <a:rect l="0" t="0" r="0" b="0"/>
          <a:pathLst>
            <a:path>
              <a:moveTo>
                <a:pt x="0" y="0"/>
              </a:moveTo>
              <a:lnTo>
                <a:pt x="0" y="2216905"/>
              </a:lnTo>
              <a:lnTo>
                <a:pt x="183760" y="22169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CFF21A-42B5-4093-9F01-8BCB583B06F8}">
      <dsp:nvSpPr>
        <dsp:cNvPr id="0" name=""/>
        <dsp:cNvSpPr/>
      </dsp:nvSpPr>
      <dsp:spPr>
        <a:xfrm>
          <a:off x="442244" y="2561838"/>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Represent sector on state cross-sector councils, committees, work groups, and task forces.</a:t>
          </a:r>
        </a:p>
      </dsp:txBody>
      <dsp:txXfrm>
        <a:off x="462223" y="2581817"/>
        <a:ext cx="1707023" cy="642166"/>
      </dsp:txXfrm>
    </dsp:sp>
    <dsp:sp modelId="{71781799-B32F-4B2F-979F-3D897D0EC7E8}">
      <dsp:nvSpPr>
        <dsp:cNvPr id="0" name=""/>
        <dsp:cNvSpPr/>
      </dsp:nvSpPr>
      <dsp:spPr>
        <a:xfrm>
          <a:off x="258484" y="685995"/>
          <a:ext cx="204464" cy="492384"/>
        </a:xfrm>
        <a:custGeom>
          <a:avLst/>
          <a:gdLst/>
          <a:ahLst/>
          <a:cxnLst/>
          <a:rect l="0" t="0" r="0" b="0"/>
          <a:pathLst>
            <a:path>
              <a:moveTo>
                <a:pt x="0" y="0"/>
              </a:moveTo>
              <a:lnTo>
                <a:pt x="0" y="492384"/>
              </a:lnTo>
              <a:lnTo>
                <a:pt x="204464" y="492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EAA9DE-6904-4442-9AD4-FB01A05AF9F3}">
      <dsp:nvSpPr>
        <dsp:cNvPr id="0" name=""/>
        <dsp:cNvSpPr/>
      </dsp:nvSpPr>
      <dsp:spPr>
        <a:xfrm>
          <a:off x="462948" y="837317"/>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t>Strategic development of sector-level policies, </a:t>
          </a:r>
          <a:r>
            <a:rPr lang="en-US" sz="1000" b="1" kern="1200" dirty="0" smtClean="0"/>
            <a:t>practices </a:t>
          </a:r>
          <a:r>
            <a:rPr lang="en-US" sz="1000" b="1" kern="1200" dirty="0"/>
            <a:t>and advocacy. </a:t>
          </a:r>
        </a:p>
      </dsp:txBody>
      <dsp:txXfrm>
        <a:off x="482927" y="857296"/>
        <a:ext cx="1707023" cy="642166"/>
      </dsp:txXfrm>
    </dsp:sp>
    <dsp:sp modelId="{49EC522C-CCAD-4EFC-BEA1-43494CEE172B}">
      <dsp:nvSpPr>
        <dsp:cNvPr id="0" name=""/>
        <dsp:cNvSpPr/>
      </dsp:nvSpPr>
      <dsp:spPr>
        <a:xfrm>
          <a:off x="258484" y="685995"/>
          <a:ext cx="187209" cy="3076307"/>
        </a:xfrm>
        <a:custGeom>
          <a:avLst/>
          <a:gdLst/>
          <a:ahLst/>
          <a:cxnLst/>
          <a:rect l="0" t="0" r="0" b="0"/>
          <a:pathLst>
            <a:path>
              <a:moveTo>
                <a:pt x="0" y="0"/>
              </a:moveTo>
              <a:lnTo>
                <a:pt x="0" y="3076307"/>
              </a:lnTo>
              <a:lnTo>
                <a:pt x="187209" y="30763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954DE4-DCBD-4736-8DA3-72EBE6C488CA}">
      <dsp:nvSpPr>
        <dsp:cNvPr id="0" name=""/>
        <dsp:cNvSpPr/>
      </dsp:nvSpPr>
      <dsp:spPr>
        <a:xfrm>
          <a:off x="445693" y="3421240"/>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Advocate for public four-year higher education at the state and federal levels.</a:t>
          </a:r>
        </a:p>
      </dsp:txBody>
      <dsp:txXfrm>
        <a:off x="465672" y="3441219"/>
        <a:ext cx="1707023" cy="642166"/>
      </dsp:txXfrm>
    </dsp:sp>
    <dsp:sp modelId="{D8192D06-71FB-4CA7-BD0E-9730B23B7D7D}">
      <dsp:nvSpPr>
        <dsp:cNvPr id="0" name=""/>
        <dsp:cNvSpPr/>
      </dsp:nvSpPr>
      <dsp:spPr>
        <a:xfrm>
          <a:off x="2253389" y="3870"/>
          <a:ext cx="1837602" cy="682124"/>
        </a:xfrm>
        <a:prstGeom prst="roundRect">
          <a:avLst>
            <a:gd name="adj" fmla="val 10000"/>
          </a:avLst>
        </a:prstGeom>
        <a:solidFill>
          <a:srgbClr val="41B7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baseline="0"/>
            <a:t>Policy</a:t>
          </a:r>
        </a:p>
      </dsp:txBody>
      <dsp:txXfrm>
        <a:off x="2273368" y="23849"/>
        <a:ext cx="1797644" cy="642166"/>
      </dsp:txXfrm>
    </dsp:sp>
    <dsp:sp modelId="{CF2B2D1C-8420-49D6-8374-FDFD322BC964}">
      <dsp:nvSpPr>
        <dsp:cNvPr id="0" name=""/>
        <dsp:cNvSpPr/>
      </dsp:nvSpPr>
      <dsp:spPr>
        <a:xfrm>
          <a:off x="2437149" y="685995"/>
          <a:ext cx="169419" cy="1357966"/>
        </a:xfrm>
        <a:custGeom>
          <a:avLst/>
          <a:gdLst/>
          <a:ahLst/>
          <a:cxnLst/>
          <a:rect l="0" t="0" r="0" b="0"/>
          <a:pathLst>
            <a:path>
              <a:moveTo>
                <a:pt x="0" y="0"/>
              </a:moveTo>
              <a:lnTo>
                <a:pt x="0" y="1357966"/>
              </a:lnTo>
              <a:lnTo>
                <a:pt x="169419" y="1357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F88D8D-EDF1-40AC-8A71-BE32C8D78189}">
      <dsp:nvSpPr>
        <dsp:cNvPr id="0" name=""/>
        <dsp:cNvSpPr/>
      </dsp:nvSpPr>
      <dsp:spPr>
        <a:xfrm>
          <a:off x="2606568" y="1702899"/>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Facilitate institutional and sector conversations to advance public four-year higher education.</a:t>
          </a:r>
        </a:p>
      </dsp:txBody>
      <dsp:txXfrm>
        <a:off x="2626547" y="1722878"/>
        <a:ext cx="1707023" cy="642166"/>
      </dsp:txXfrm>
    </dsp:sp>
    <dsp:sp modelId="{4090B93F-ABE4-4147-9F2D-8768BF54A2D5}">
      <dsp:nvSpPr>
        <dsp:cNvPr id="0" name=""/>
        <dsp:cNvSpPr/>
      </dsp:nvSpPr>
      <dsp:spPr>
        <a:xfrm>
          <a:off x="2437149" y="685995"/>
          <a:ext cx="160568" cy="2193944"/>
        </a:xfrm>
        <a:custGeom>
          <a:avLst/>
          <a:gdLst/>
          <a:ahLst/>
          <a:cxnLst/>
          <a:rect l="0" t="0" r="0" b="0"/>
          <a:pathLst>
            <a:path>
              <a:moveTo>
                <a:pt x="0" y="0"/>
              </a:moveTo>
              <a:lnTo>
                <a:pt x="0" y="2193944"/>
              </a:lnTo>
              <a:lnTo>
                <a:pt x="160568" y="2193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848848-42E8-48BA-A90C-7BF2537D46E8}">
      <dsp:nvSpPr>
        <dsp:cNvPr id="0" name=""/>
        <dsp:cNvSpPr/>
      </dsp:nvSpPr>
      <dsp:spPr>
        <a:xfrm>
          <a:off x="2597717" y="2538877"/>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Implement state legislation.  </a:t>
          </a:r>
        </a:p>
      </dsp:txBody>
      <dsp:txXfrm>
        <a:off x="2617696" y="2558856"/>
        <a:ext cx="1707023" cy="642166"/>
      </dsp:txXfrm>
    </dsp:sp>
    <dsp:sp modelId="{980B2042-FB43-4D65-8A4A-1F3F4F942CDE}">
      <dsp:nvSpPr>
        <dsp:cNvPr id="0" name=""/>
        <dsp:cNvSpPr/>
      </dsp:nvSpPr>
      <dsp:spPr>
        <a:xfrm>
          <a:off x="2437149" y="685995"/>
          <a:ext cx="125173" cy="490577"/>
        </a:xfrm>
        <a:custGeom>
          <a:avLst/>
          <a:gdLst/>
          <a:ahLst/>
          <a:cxnLst/>
          <a:rect l="0" t="0" r="0" b="0"/>
          <a:pathLst>
            <a:path>
              <a:moveTo>
                <a:pt x="0" y="0"/>
              </a:moveTo>
              <a:lnTo>
                <a:pt x="0" y="490577"/>
              </a:lnTo>
              <a:lnTo>
                <a:pt x="125173" y="490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D3198-7863-4F3C-B241-9DD6E11C45C1}">
      <dsp:nvSpPr>
        <dsp:cNvPr id="0" name=""/>
        <dsp:cNvSpPr/>
      </dsp:nvSpPr>
      <dsp:spPr>
        <a:xfrm>
          <a:off x="2562323" y="835510"/>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a:t>Collaborate with educational partners on academic, business, student affairs, and </a:t>
          </a:r>
          <a:r>
            <a:rPr lang="en-US" sz="1000" b="1" kern="1200" dirty="0" smtClean="0"/>
            <a:t>workforce </a:t>
          </a:r>
          <a:r>
            <a:rPr lang="en-US" sz="1000" b="1" kern="1200" dirty="0"/>
            <a:t>policy.</a:t>
          </a:r>
        </a:p>
      </dsp:txBody>
      <dsp:txXfrm>
        <a:off x="2582302" y="855489"/>
        <a:ext cx="1707023" cy="642166"/>
      </dsp:txXfrm>
    </dsp:sp>
    <dsp:sp modelId="{62128CDB-4B0F-4D79-960A-0A64D7026D8A}">
      <dsp:nvSpPr>
        <dsp:cNvPr id="0" name=""/>
        <dsp:cNvSpPr/>
      </dsp:nvSpPr>
      <dsp:spPr>
        <a:xfrm>
          <a:off x="2437149" y="685995"/>
          <a:ext cx="183760" cy="3069560"/>
        </a:xfrm>
        <a:custGeom>
          <a:avLst/>
          <a:gdLst/>
          <a:ahLst/>
          <a:cxnLst/>
          <a:rect l="0" t="0" r="0" b="0"/>
          <a:pathLst>
            <a:path>
              <a:moveTo>
                <a:pt x="0" y="0"/>
              </a:moveTo>
              <a:lnTo>
                <a:pt x="0" y="3069560"/>
              </a:lnTo>
              <a:lnTo>
                <a:pt x="183760" y="30695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EBF9D-E9EE-4C5F-891E-BD5B4B2DA6F3}">
      <dsp:nvSpPr>
        <dsp:cNvPr id="0" name=""/>
        <dsp:cNvSpPr/>
      </dsp:nvSpPr>
      <dsp:spPr>
        <a:xfrm>
          <a:off x="2620909" y="3414493"/>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Partner with the Education Reseach and Data Center on data collection and analysis.</a:t>
          </a:r>
        </a:p>
      </dsp:txBody>
      <dsp:txXfrm>
        <a:off x="2640888" y="3434472"/>
        <a:ext cx="1707023" cy="642166"/>
      </dsp:txXfrm>
    </dsp:sp>
    <dsp:sp modelId="{77CB422C-2F06-44E2-8271-EBC37CFFD5E5}">
      <dsp:nvSpPr>
        <dsp:cNvPr id="0" name=""/>
        <dsp:cNvSpPr/>
      </dsp:nvSpPr>
      <dsp:spPr>
        <a:xfrm>
          <a:off x="2437149" y="685995"/>
          <a:ext cx="201026" cy="3922216"/>
        </a:xfrm>
        <a:custGeom>
          <a:avLst/>
          <a:gdLst/>
          <a:ahLst/>
          <a:cxnLst/>
          <a:rect l="0" t="0" r="0" b="0"/>
          <a:pathLst>
            <a:path>
              <a:moveTo>
                <a:pt x="0" y="0"/>
              </a:moveTo>
              <a:lnTo>
                <a:pt x="0" y="3922216"/>
              </a:lnTo>
              <a:lnTo>
                <a:pt x="201026" y="39222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625A1A-BC80-4889-913E-AC37BD147F96}">
      <dsp:nvSpPr>
        <dsp:cNvPr id="0" name=""/>
        <dsp:cNvSpPr/>
      </dsp:nvSpPr>
      <dsp:spPr>
        <a:xfrm>
          <a:off x="2638175" y="4267149"/>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Research higher education issues to inform sector conversations and strategic direction.</a:t>
          </a:r>
        </a:p>
      </dsp:txBody>
      <dsp:txXfrm>
        <a:off x="2658154" y="4287128"/>
        <a:ext cx="1707023" cy="642166"/>
      </dsp:txXfrm>
    </dsp:sp>
    <dsp:sp modelId="{2E5AD7AE-059C-4318-BD94-0B7FA22DD024}">
      <dsp:nvSpPr>
        <dsp:cNvPr id="0" name=""/>
        <dsp:cNvSpPr/>
      </dsp:nvSpPr>
      <dsp:spPr>
        <a:xfrm>
          <a:off x="4432054" y="3870"/>
          <a:ext cx="1837602" cy="682124"/>
        </a:xfrm>
        <a:prstGeom prst="roundRect">
          <a:avLst>
            <a:gd name="adj" fmla="val 10000"/>
          </a:avLst>
        </a:prstGeom>
        <a:solidFill>
          <a:srgbClr val="41B7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baseline="0"/>
            <a:t>Legislative</a:t>
          </a:r>
        </a:p>
      </dsp:txBody>
      <dsp:txXfrm>
        <a:off x="4452033" y="23849"/>
        <a:ext cx="1797644" cy="642166"/>
      </dsp:txXfrm>
    </dsp:sp>
    <dsp:sp modelId="{53F65270-724F-4D2A-9C9E-6F37688DDA7C}">
      <dsp:nvSpPr>
        <dsp:cNvPr id="0" name=""/>
        <dsp:cNvSpPr/>
      </dsp:nvSpPr>
      <dsp:spPr>
        <a:xfrm>
          <a:off x="4615814" y="685995"/>
          <a:ext cx="183760" cy="511593"/>
        </a:xfrm>
        <a:custGeom>
          <a:avLst/>
          <a:gdLst/>
          <a:ahLst/>
          <a:cxnLst/>
          <a:rect l="0" t="0" r="0" b="0"/>
          <a:pathLst>
            <a:path>
              <a:moveTo>
                <a:pt x="0" y="0"/>
              </a:moveTo>
              <a:lnTo>
                <a:pt x="0" y="511593"/>
              </a:lnTo>
              <a:lnTo>
                <a:pt x="183760" y="5115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10FDB-96CA-443E-96A7-8ADB48337813}">
      <dsp:nvSpPr>
        <dsp:cNvPr id="0" name=""/>
        <dsp:cNvSpPr/>
      </dsp:nvSpPr>
      <dsp:spPr>
        <a:xfrm>
          <a:off x="4799574" y="856526"/>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Represent Washington's public four-year sector in the legislative process.</a:t>
          </a:r>
        </a:p>
      </dsp:txBody>
      <dsp:txXfrm>
        <a:off x="4819553" y="876505"/>
        <a:ext cx="1707023" cy="642166"/>
      </dsp:txXfrm>
    </dsp:sp>
    <dsp:sp modelId="{4047E016-77BA-422F-B347-055AF8786646}">
      <dsp:nvSpPr>
        <dsp:cNvPr id="0" name=""/>
        <dsp:cNvSpPr/>
      </dsp:nvSpPr>
      <dsp:spPr>
        <a:xfrm>
          <a:off x="4615814" y="685995"/>
          <a:ext cx="183760" cy="1364249"/>
        </a:xfrm>
        <a:custGeom>
          <a:avLst/>
          <a:gdLst/>
          <a:ahLst/>
          <a:cxnLst/>
          <a:rect l="0" t="0" r="0" b="0"/>
          <a:pathLst>
            <a:path>
              <a:moveTo>
                <a:pt x="0" y="0"/>
              </a:moveTo>
              <a:lnTo>
                <a:pt x="0" y="1364249"/>
              </a:lnTo>
              <a:lnTo>
                <a:pt x="183760" y="1364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CA148-CC23-4087-B54E-3ADB6C12E11C}">
      <dsp:nvSpPr>
        <dsp:cNvPr id="0" name=""/>
        <dsp:cNvSpPr/>
      </dsp:nvSpPr>
      <dsp:spPr>
        <a:xfrm>
          <a:off x="4799574" y="1709182"/>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Proactively engage with legislators, statewide elected officials, and their staff.</a:t>
          </a:r>
        </a:p>
      </dsp:txBody>
      <dsp:txXfrm>
        <a:off x="4819553" y="1729161"/>
        <a:ext cx="1707023" cy="642166"/>
      </dsp:txXfrm>
    </dsp:sp>
    <dsp:sp modelId="{8F2EAEA2-5994-4E93-A347-AFA93C3029FC}">
      <dsp:nvSpPr>
        <dsp:cNvPr id="0" name=""/>
        <dsp:cNvSpPr/>
      </dsp:nvSpPr>
      <dsp:spPr>
        <a:xfrm>
          <a:off x="4615814" y="685995"/>
          <a:ext cx="183760" cy="2216905"/>
        </a:xfrm>
        <a:custGeom>
          <a:avLst/>
          <a:gdLst/>
          <a:ahLst/>
          <a:cxnLst/>
          <a:rect l="0" t="0" r="0" b="0"/>
          <a:pathLst>
            <a:path>
              <a:moveTo>
                <a:pt x="0" y="0"/>
              </a:moveTo>
              <a:lnTo>
                <a:pt x="0" y="2216905"/>
              </a:lnTo>
              <a:lnTo>
                <a:pt x="183760" y="22169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2F7EE4-CC2C-4086-A8CC-6C85D99D9B8F}">
      <dsp:nvSpPr>
        <dsp:cNvPr id="0" name=""/>
        <dsp:cNvSpPr/>
      </dsp:nvSpPr>
      <dsp:spPr>
        <a:xfrm>
          <a:off x="4799574" y="2561838"/>
          <a:ext cx="1747210"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Develop and respond to policy  and budget proposals.</a:t>
          </a:r>
        </a:p>
      </dsp:txBody>
      <dsp:txXfrm>
        <a:off x="4819553" y="2581817"/>
        <a:ext cx="1707252" cy="642166"/>
      </dsp:txXfrm>
    </dsp:sp>
    <dsp:sp modelId="{C91E354B-8C37-4C9D-8792-E14EE39A3050}">
      <dsp:nvSpPr>
        <dsp:cNvPr id="0" name=""/>
        <dsp:cNvSpPr/>
      </dsp:nvSpPr>
      <dsp:spPr>
        <a:xfrm>
          <a:off x="4615814" y="685995"/>
          <a:ext cx="183760" cy="3069560"/>
        </a:xfrm>
        <a:custGeom>
          <a:avLst/>
          <a:gdLst/>
          <a:ahLst/>
          <a:cxnLst/>
          <a:rect l="0" t="0" r="0" b="0"/>
          <a:pathLst>
            <a:path>
              <a:moveTo>
                <a:pt x="0" y="0"/>
              </a:moveTo>
              <a:lnTo>
                <a:pt x="0" y="3069560"/>
              </a:lnTo>
              <a:lnTo>
                <a:pt x="183760" y="30695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0827D9-5F72-4401-8B33-9B827948357A}">
      <dsp:nvSpPr>
        <dsp:cNvPr id="0" name=""/>
        <dsp:cNvSpPr/>
      </dsp:nvSpPr>
      <dsp:spPr>
        <a:xfrm>
          <a:off x="4799574" y="3414493"/>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Engage internal stakeholders in legislative process.</a:t>
          </a:r>
        </a:p>
      </dsp:txBody>
      <dsp:txXfrm>
        <a:off x="4819553" y="3434472"/>
        <a:ext cx="1707023" cy="642166"/>
      </dsp:txXfrm>
    </dsp:sp>
    <dsp:sp modelId="{8E56CAB6-7BE0-4485-96BC-1A2550F759DF}">
      <dsp:nvSpPr>
        <dsp:cNvPr id="0" name=""/>
        <dsp:cNvSpPr/>
      </dsp:nvSpPr>
      <dsp:spPr>
        <a:xfrm>
          <a:off x="6610719" y="3870"/>
          <a:ext cx="1837602" cy="682124"/>
        </a:xfrm>
        <a:prstGeom prst="roundRect">
          <a:avLst>
            <a:gd name="adj" fmla="val 10000"/>
          </a:avLst>
        </a:prstGeom>
        <a:solidFill>
          <a:srgbClr val="41B7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baseline="0"/>
            <a:t>General</a:t>
          </a:r>
          <a:r>
            <a:rPr lang="en-US" sz="1200" b="1" kern="1200"/>
            <a:t> </a:t>
          </a:r>
        </a:p>
      </dsp:txBody>
      <dsp:txXfrm>
        <a:off x="6630698" y="23849"/>
        <a:ext cx="1797644" cy="642166"/>
      </dsp:txXfrm>
    </dsp:sp>
    <dsp:sp modelId="{C7DED8C1-77ED-4798-AE7D-0107C1D70B68}">
      <dsp:nvSpPr>
        <dsp:cNvPr id="0" name=""/>
        <dsp:cNvSpPr/>
      </dsp:nvSpPr>
      <dsp:spPr>
        <a:xfrm>
          <a:off x="6794479" y="685995"/>
          <a:ext cx="183760" cy="511593"/>
        </a:xfrm>
        <a:custGeom>
          <a:avLst/>
          <a:gdLst/>
          <a:ahLst/>
          <a:cxnLst/>
          <a:rect l="0" t="0" r="0" b="0"/>
          <a:pathLst>
            <a:path>
              <a:moveTo>
                <a:pt x="0" y="0"/>
              </a:moveTo>
              <a:lnTo>
                <a:pt x="0" y="511593"/>
              </a:lnTo>
              <a:lnTo>
                <a:pt x="183760" y="5115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801C0A-0DE1-4857-9BCD-46EB69D83415}">
      <dsp:nvSpPr>
        <dsp:cNvPr id="0" name=""/>
        <dsp:cNvSpPr/>
      </dsp:nvSpPr>
      <dsp:spPr>
        <a:xfrm>
          <a:off x="6978239" y="856526"/>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Develop and update sector reports, briefs, and factsheets.</a:t>
          </a:r>
        </a:p>
      </dsp:txBody>
      <dsp:txXfrm>
        <a:off x="6998218" y="876505"/>
        <a:ext cx="1707023" cy="642166"/>
      </dsp:txXfrm>
    </dsp:sp>
    <dsp:sp modelId="{EFA0CA6E-76B9-4D75-9E83-B5E4D6E89BE4}">
      <dsp:nvSpPr>
        <dsp:cNvPr id="0" name=""/>
        <dsp:cNvSpPr/>
      </dsp:nvSpPr>
      <dsp:spPr>
        <a:xfrm>
          <a:off x="6794479" y="685995"/>
          <a:ext cx="183760" cy="1364249"/>
        </a:xfrm>
        <a:custGeom>
          <a:avLst/>
          <a:gdLst/>
          <a:ahLst/>
          <a:cxnLst/>
          <a:rect l="0" t="0" r="0" b="0"/>
          <a:pathLst>
            <a:path>
              <a:moveTo>
                <a:pt x="0" y="0"/>
              </a:moveTo>
              <a:lnTo>
                <a:pt x="0" y="1364249"/>
              </a:lnTo>
              <a:lnTo>
                <a:pt x="183760" y="13642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3E723-6317-4074-B947-A2CEEE807548}">
      <dsp:nvSpPr>
        <dsp:cNvPr id="0" name=""/>
        <dsp:cNvSpPr/>
      </dsp:nvSpPr>
      <dsp:spPr>
        <a:xfrm>
          <a:off x="6978239" y="1709182"/>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Organize events for collaboration within and promotion of the sector with external audiences.</a:t>
          </a:r>
        </a:p>
      </dsp:txBody>
      <dsp:txXfrm>
        <a:off x="6998218" y="1729161"/>
        <a:ext cx="1707023" cy="642166"/>
      </dsp:txXfrm>
    </dsp:sp>
    <dsp:sp modelId="{BAE11BB6-3870-47C4-81F7-397F3A0F4223}">
      <dsp:nvSpPr>
        <dsp:cNvPr id="0" name=""/>
        <dsp:cNvSpPr/>
      </dsp:nvSpPr>
      <dsp:spPr>
        <a:xfrm>
          <a:off x="6794479" y="685995"/>
          <a:ext cx="183760" cy="2216905"/>
        </a:xfrm>
        <a:custGeom>
          <a:avLst/>
          <a:gdLst/>
          <a:ahLst/>
          <a:cxnLst/>
          <a:rect l="0" t="0" r="0" b="0"/>
          <a:pathLst>
            <a:path>
              <a:moveTo>
                <a:pt x="0" y="0"/>
              </a:moveTo>
              <a:lnTo>
                <a:pt x="0" y="2216905"/>
              </a:lnTo>
              <a:lnTo>
                <a:pt x="183760" y="22169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1D9BA-767F-4829-87AC-EA7ADFBC1F14}">
      <dsp:nvSpPr>
        <dsp:cNvPr id="0" name=""/>
        <dsp:cNvSpPr/>
      </dsp:nvSpPr>
      <dsp:spPr>
        <a:xfrm>
          <a:off x="6978239" y="2561838"/>
          <a:ext cx="1746981" cy="6821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a:t>Increase the profile of the sector through social media and other communication formats. </a:t>
          </a:r>
        </a:p>
      </dsp:txBody>
      <dsp:txXfrm>
        <a:off x="6998218" y="2581817"/>
        <a:ext cx="1707023" cy="6421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8CDF0ED-D1E0-2948-BFB1-6810B04C6451}" type="datetimeFigureOut">
              <a:rPr lang="en-US" smtClean="0"/>
              <a:pPr/>
              <a:t>8/2/2018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04F23B9-4563-C042-8D79-43BADF755039}" type="slidenum">
              <a:rPr lang="en-US" smtClean="0"/>
              <a:pPr/>
              <a:t>‹#›</a:t>
            </a:fld>
            <a:endParaRPr lang="en-US"/>
          </a:p>
        </p:txBody>
      </p:sp>
    </p:spTree>
    <p:extLst>
      <p:ext uri="{BB962C8B-B14F-4D97-AF65-F5344CB8AC3E}">
        <p14:creationId xmlns:p14="http://schemas.microsoft.com/office/powerpoint/2010/main" val="438950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85B1BF-0DCD-4044-993D-0ADA7F744D94}" type="datetimeFigureOut">
              <a:rPr lang="en-US" smtClean="0"/>
              <a:pPr/>
              <a:t>8/2/2018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CEF878-F51B-3449-A5E3-9C32B38FAF3E}" type="slidenum">
              <a:rPr lang="en-US" smtClean="0"/>
              <a:pPr/>
              <a:t>‹#›</a:t>
            </a:fld>
            <a:endParaRPr lang="en-US"/>
          </a:p>
        </p:txBody>
      </p:sp>
    </p:spTree>
    <p:extLst>
      <p:ext uri="{BB962C8B-B14F-4D97-AF65-F5344CB8AC3E}">
        <p14:creationId xmlns:p14="http://schemas.microsoft.com/office/powerpoint/2010/main" val="18652551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state</a:t>
            </a:r>
            <a:r>
              <a:rPr lang="en-US" baseline="0" dirty="0" smtClean="0"/>
              <a:t> funding cuts not due to RUG tuition setting authority.</a:t>
            </a:r>
            <a:endParaRPr lang="en-US" dirty="0"/>
          </a:p>
        </p:txBody>
      </p:sp>
    </p:spTree>
    <p:extLst>
      <p:ext uri="{BB962C8B-B14F-4D97-AF65-F5344CB8AC3E}">
        <p14:creationId xmlns:p14="http://schemas.microsoft.com/office/powerpoint/2010/main" val="271209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EF878-F51B-3449-A5E3-9C32B38FAF3E}" type="slidenum">
              <a:rPr lang="en-US" smtClean="0"/>
              <a:pPr/>
              <a:t>25</a:t>
            </a:fld>
            <a:endParaRPr lang="en-US"/>
          </a:p>
        </p:txBody>
      </p:sp>
    </p:spTree>
    <p:extLst>
      <p:ext uri="{BB962C8B-B14F-4D97-AF65-F5344CB8AC3E}">
        <p14:creationId xmlns:p14="http://schemas.microsoft.com/office/powerpoint/2010/main" val="3532374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268940" y="268289"/>
            <a:ext cx="182880" cy="38868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30"/>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rgbClr val="62472C"/>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10" name="Picture 9" descr="COP_PPT_neg_largebox.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23771" y="268289"/>
            <a:ext cx="5687189" cy="34927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58755"/>
            <a:ext cx="8017934" cy="1226737"/>
          </a:xfrm>
        </p:spPr>
        <p:txBody>
          <a:bodyPr anchor="t"/>
          <a:lstStyle>
            <a:lvl1pPr algn="ctr">
              <a:defRPr sz="2800" b="1"/>
            </a:lvl1pPr>
          </a:lstStyle>
          <a:p>
            <a:r>
              <a:rPr lang="en-US" dirty="0" smtClean="0"/>
              <a:t>Click to edit Master title style</a:t>
            </a:r>
            <a:endParaRPr dirty="0"/>
          </a:p>
        </p:txBody>
      </p:sp>
      <p:sp>
        <p:nvSpPr>
          <p:cNvPr id="3" name="Content Placeholder 2"/>
          <p:cNvSpPr>
            <a:spLocks noGrp="1"/>
          </p:cNvSpPr>
          <p:nvPr>
            <p:ph idx="1"/>
          </p:nvPr>
        </p:nvSpPr>
        <p:spPr>
          <a:xfrm>
            <a:off x="4762052" y="1623623"/>
            <a:ext cx="3566160" cy="450254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199" y="1623622"/>
            <a:ext cx="3566160" cy="4091379"/>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995082"/>
            <a:ext cx="3566160" cy="1035424"/>
          </a:xfrm>
        </p:spPr>
        <p:txBody>
          <a:bodyPr anchor="b"/>
          <a:lstStyle>
            <a:lvl1pPr algn="l">
              <a:defRPr sz="2800" b="1"/>
            </a:lvl1pPr>
          </a:lstStyle>
          <a:p>
            <a:r>
              <a:rPr lang="en-US" dirty="0" smtClean="0"/>
              <a:t>Click to edit Master title style</a:t>
            </a:r>
            <a:endParaRPr dirty="0"/>
          </a:p>
        </p:txBody>
      </p:sp>
      <p:sp>
        <p:nvSpPr>
          <p:cNvPr id="4" name="Text Placeholder 3"/>
          <p:cNvSpPr>
            <a:spLocks noGrp="1"/>
          </p:cNvSpPr>
          <p:nvPr>
            <p:ph type="body" sz="half" idx="2"/>
          </p:nvPr>
        </p:nvSpPr>
        <p:spPr>
          <a:xfrm>
            <a:off x="457199" y="2057401"/>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760259" y="990601"/>
            <a:ext cx="4096512" cy="5611813"/>
          </a:xfrm>
        </p:spPr>
        <p:txBody>
          <a:bodyPr/>
          <a:lstStyle>
            <a:lvl1pPr>
              <a:buNone/>
              <a:defRPr/>
            </a:lvl1pPr>
          </a:lstStyle>
          <a:p>
            <a:r>
              <a:rPr lang="en-US" smtClean="0"/>
              <a:t>Drag picture to placeholder or click icon to add</a:t>
            </a:r>
            <a:endParaRPr/>
          </a:p>
        </p:txBody>
      </p:sp>
      <p:pic>
        <p:nvPicPr>
          <p:cNvPr id="11" name="Picture 10" descr="COP_PPT_pos.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244597"/>
            <a:ext cx="1968877" cy="68270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458788" y="4267201"/>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3" y="268288"/>
            <a:ext cx="6410315"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9" y="4840942"/>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descr="COP_PPT_pos.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82383" y="268289"/>
            <a:ext cx="1968877" cy="68270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7933" y="368022"/>
            <a:ext cx="8466667" cy="1291445"/>
          </a:xfrm>
        </p:spPr>
        <p:txBody>
          <a:bodyPr anchor="t" anchorCtr="0"/>
          <a:lstStyle>
            <a:lvl1pPr algn="ctr">
              <a:defRPr b="1"/>
            </a:lvl1pPr>
          </a:lstStyle>
          <a:p>
            <a:r>
              <a:rPr lang="en-US" dirty="0" smtClean="0"/>
              <a:t>Click to edit Master title style</a:t>
            </a:r>
            <a:endParaRPr dirty="0"/>
          </a:p>
        </p:txBody>
      </p:sp>
      <p:sp>
        <p:nvSpPr>
          <p:cNvPr id="3" name="Content Placeholder 2"/>
          <p:cNvSpPr>
            <a:spLocks noGrp="1"/>
          </p:cNvSpPr>
          <p:nvPr>
            <p:ph idx="1"/>
          </p:nvPr>
        </p:nvSpPr>
        <p:spPr>
          <a:xfrm>
            <a:off x="457201" y="1752601"/>
            <a:ext cx="8407399" cy="4373564"/>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200401" y="4171950"/>
            <a:ext cx="5457919" cy="1085850"/>
          </a:xfrm>
        </p:spPr>
        <p:txBody>
          <a:bodyPr>
            <a:normAutofit/>
          </a:bodyPr>
          <a:lstStyle>
            <a:lvl1pPr>
              <a:defRPr sz="4600"/>
            </a:lvl1pPr>
          </a:lstStyle>
          <a:p>
            <a:r>
              <a:rPr lang="en-US" smtClean="0"/>
              <a:t>Click to edit Master title style</a:t>
            </a:r>
            <a:endParaRPr dirty="0"/>
          </a:p>
        </p:txBody>
      </p:sp>
      <p:sp>
        <p:nvSpPr>
          <p:cNvPr id="3" name="Subtitle 2"/>
          <p:cNvSpPr>
            <a:spLocks noGrp="1"/>
          </p:cNvSpPr>
          <p:nvPr>
            <p:ph type="subTitle" idx="1"/>
          </p:nvPr>
        </p:nvSpPr>
        <p:spPr>
          <a:xfrm>
            <a:off x="3213847" y="5791792"/>
            <a:ext cx="5457919"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3200401"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9"/>
            <a:ext cx="182880" cy="3886853"/>
          </a:xfrm>
          <a:prstGeom prst="rect">
            <a:avLst/>
          </a:prstGeom>
          <a:solidFill>
            <a:srgbClr val="005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2">
                  <a:lumMod val="75000"/>
                </a:schemeClr>
              </a:solidFill>
            </a:endParaRPr>
          </a:p>
        </p:txBody>
      </p:sp>
      <p:pic>
        <p:nvPicPr>
          <p:cNvPr id="11" name="Picture 10" descr="COP_PPT_neg_largebox.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1050" t="19643" r="-1050" b="20986"/>
          <a:stretch/>
        </p:blipFill>
        <p:spPr>
          <a:xfrm>
            <a:off x="3213848" y="268289"/>
            <a:ext cx="5687189" cy="207372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331921" y="144323"/>
            <a:ext cx="8354881" cy="930877"/>
          </a:xfrm>
        </p:spPr>
        <p:txBody>
          <a:bodyPr anchor="t" anchorCtr="0"/>
          <a:lstStyle>
            <a:lvl1pPr algn="ctr">
              <a:defRPr b="1"/>
            </a:lvl1pPr>
          </a:lstStyle>
          <a:p>
            <a:r>
              <a:rPr lang="en-US" smtClean="0"/>
              <a:t>Click to edit Master title style</a:t>
            </a:r>
            <a:endParaRPr dirty="0"/>
          </a:p>
        </p:txBody>
      </p:sp>
      <p:sp>
        <p:nvSpPr>
          <p:cNvPr id="3" name="Content Placeholder 2"/>
          <p:cNvSpPr>
            <a:spLocks noGrp="1"/>
          </p:cNvSpPr>
          <p:nvPr>
            <p:ph idx="1"/>
          </p:nvPr>
        </p:nvSpPr>
        <p:spPr>
          <a:xfrm>
            <a:off x="2178425" y="2209801"/>
            <a:ext cx="6508377" cy="39163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13"/>
          </p:nvPr>
        </p:nvSpPr>
        <p:spPr>
          <a:xfrm>
            <a:off x="269875" y="2057401"/>
            <a:ext cx="1645920" cy="4068763"/>
          </a:xfrm>
        </p:spPr>
        <p:txBody>
          <a:bodyPr/>
          <a:lstStyle>
            <a:lvl1pPr>
              <a:buNone/>
              <a:defRPr/>
            </a:lvl1pPr>
          </a:lstStyle>
          <a:p>
            <a:r>
              <a:rPr lang="en-US" dirty="0" smtClean="0"/>
              <a:t>Drag picture to placeholder or click icon to add</a:t>
            </a:r>
            <a:endParaRPr dirty="0"/>
          </a:p>
        </p:txBody>
      </p:sp>
      <p:cxnSp>
        <p:nvCxnSpPr>
          <p:cNvPr id="5" name="Straight Connector 4"/>
          <p:cNvCxnSpPr/>
          <p:nvPr userDrawn="1"/>
        </p:nvCxnSpPr>
        <p:spPr>
          <a:xfrm>
            <a:off x="457200" y="1482500"/>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3" y="187621"/>
            <a:ext cx="1099073" cy="6135755"/>
          </a:xfrm>
          <a:prstGeom prst="rect">
            <a:avLst/>
          </a:prstGeom>
          <a:solidFill>
            <a:srgbClr val="005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2" y="3429001"/>
            <a:ext cx="4966447"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2" y="4824415"/>
            <a:ext cx="4966447"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720354" y="3429001"/>
            <a:ext cx="4966447"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5"/>
            <a:ext cx="4966447"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391853" y="1713539"/>
            <a:ext cx="2971800" cy="4438650"/>
          </a:xfrm>
        </p:spPr>
        <p:txBody>
          <a:bodyPr/>
          <a:lstStyle>
            <a:lvl1pPr>
              <a:buNone/>
              <a:defRPr/>
            </a:lvl1pPr>
          </a:lstStyle>
          <a:p>
            <a:r>
              <a:rPr lang="en-US" smtClean="0"/>
              <a:t>Drag picture to placeholder or click icon to add</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91834"/>
            <a:ext cx="8195732" cy="1386166"/>
          </a:xfrm>
        </p:spPr>
        <p:txBody>
          <a:bodyPr/>
          <a:lstStyle>
            <a:lvl1pPr algn="ctr">
              <a:defRPr b="1"/>
            </a:lvl1pPr>
          </a:lstStyle>
          <a:p>
            <a:r>
              <a:rPr lang="en-US" dirty="0" smtClean="0"/>
              <a:t>Click to edit Master title style</a:t>
            </a:r>
            <a:endParaRPr dirty="0"/>
          </a:p>
        </p:txBody>
      </p:sp>
      <p:sp>
        <p:nvSpPr>
          <p:cNvPr id="3" name="Content Placeholder 2"/>
          <p:cNvSpPr>
            <a:spLocks noGrp="1"/>
          </p:cNvSpPr>
          <p:nvPr>
            <p:ph sz="half" idx="1"/>
          </p:nvPr>
        </p:nvSpPr>
        <p:spPr>
          <a:xfrm>
            <a:off x="482601" y="1938867"/>
            <a:ext cx="3979332" cy="418729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3693" y="1938867"/>
            <a:ext cx="3979240" cy="418729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268288"/>
            <a:ext cx="7388352" cy="178911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t" anchorCtr="0">
            <a:noAutofit/>
          </a:bodyPr>
          <a:lstStyle>
            <a:lvl1pPr marL="0" indent="0" algn="ctr">
              <a:spcBef>
                <a:spcPct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2"/>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t" anchorCtr="0">
            <a:noAutofit/>
          </a:bodyPr>
          <a:lstStyle>
            <a:lvl1pPr marL="0" indent="0" algn="ctr">
              <a:spcBef>
                <a:spcPct val="0"/>
              </a:spcBef>
              <a:buNone/>
              <a:defRPr sz="2000" b="0">
                <a:solidFill>
                  <a:srgbClr val="006A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2"/>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368022"/>
            <a:ext cx="8432985" cy="1223711"/>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57201" y="1667933"/>
            <a:ext cx="8432985" cy="44582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7" name="Picture 6" descr="COP_LOGO BLOCK_CLR_OUT.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 y="6193096"/>
            <a:ext cx="1580221" cy="672506"/>
          </a:xfrm>
          <a:prstGeom prst="rect">
            <a:avLst/>
          </a:prstGeom>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7" r:id="rId9"/>
    <p:sldLayoutId id="2147483798" r:id="rId10"/>
    <p:sldLayoutId id="2147483799" r:id="rId11"/>
    <p:sldLayoutId id="2147483800" r:id="rId12"/>
    <p:sldLayoutId id="2147483802" r:id="rId13"/>
  </p:sldLayoutIdLst>
  <p:timing>
    <p:tnLst>
      <p:par>
        <p:cTn id="1" dur="indefinite" restart="never" nodeType="tmRoot"/>
      </p:par>
    </p:tnLst>
  </p:timing>
  <p:hf hdr="0" dt="0"/>
  <p:txStyles>
    <p:titleStyle>
      <a:lvl1pPr algn="ctr" defTabSz="914400" rtl="0" eaLnBrk="1" latinLnBrk="0" hangingPunct="1">
        <a:spcBef>
          <a:spcPct val="0"/>
        </a:spcBef>
        <a:buNone/>
        <a:defRPr sz="2800" b="1" kern="1200">
          <a:solidFill>
            <a:schemeClr val="accent2">
              <a:lumMod val="50000"/>
            </a:schemeClr>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accent2">
              <a:lumMod val="50000"/>
            </a:schemeClr>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accent2">
              <a:lumMod val="50000"/>
            </a:schemeClr>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accent2">
              <a:lumMod val="50000"/>
            </a:schemeClr>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accent2">
              <a:lumMod val="50000"/>
            </a:schemeClr>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accent2">
              <a:lumMod val="50000"/>
            </a:schemeClr>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apps2.leg.wa.gov/billsummary?BillNumber=6398&amp;Chamber=Senate&amp;Year=2017" TargetMode="External"/><Relationship Id="rId2" Type="http://schemas.openxmlformats.org/officeDocument/2006/relationships/hyperlink" Target="http://apps2.leg.wa.gov/billsummary?BillNumber=5234&amp;Year=2017&amp;BillNumber=5234&amp;Year=2017" TargetMode="External"/><Relationship Id="rId1" Type="http://schemas.openxmlformats.org/officeDocument/2006/relationships/slideLayout" Target="../slideLayouts/slideLayout9.xml"/><Relationship Id="rId4" Type="http://schemas.openxmlformats.org/officeDocument/2006/relationships/hyperlink" Target="http://apps2.leg.wa.gov/billsummary?BillNumber=2656&amp;Year=2017"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apps2.leg.wa.gov/billsummary?BillNumber=5917&amp;Year=2017"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ouncilofpresidents.org/2018%20Leg%20Report.pdf" TargetMode="External"/><Relationship Id="rId2" Type="http://schemas.openxmlformats.org/officeDocument/2006/relationships/hyperlink" Target="mailto:ceccles@cop.wsu.edu" TargetMode="External"/><Relationship Id="rId1" Type="http://schemas.openxmlformats.org/officeDocument/2006/relationships/slideLayout" Target="../slideLayouts/slideLayout2.xml"/><Relationship Id="rId4" Type="http://schemas.openxmlformats.org/officeDocument/2006/relationships/hyperlink" Target="http://www.councilofpresidents.org/index-3_issues.html"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157018" y="4232262"/>
            <a:ext cx="8835243" cy="2237986"/>
          </a:xfrm>
        </p:spPr>
        <p:txBody>
          <a:bodyPr anchor="ctr">
            <a:normAutofit/>
          </a:bodyPr>
          <a:lstStyle/>
          <a:p>
            <a:pPr algn="ctr"/>
            <a:r>
              <a:rPr lang="en-US" dirty="0" err="1" smtClean="0"/>
              <a:t>WaACRAO</a:t>
            </a:r>
            <a:r>
              <a:rPr lang="en-US" dirty="0" smtClean="0"/>
              <a:t> Legislative Update</a:t>
            </a:r>
            <a:br>
              <a:rPr lang="en-US" dirty="0" smtClean="0"/>
            </a:br>
            <a:r>
              <a:rPr lang="en-US" b="0" dirty="0" smtClean="0"/>
              <a:t>Cody Eccles </a:t>
            </a:r>
            <a:br>
              <a:rPr lang="en-US" b="0" dirty="0" smtClean="0"/>
            </a:br>
            <a:r>
              <a:rPr lang="en-US" sz="3100" b="0" dirty="0" smtClean="0"/>
              <a:t>Director of Government Relations &amp; Business Affairs</a:t>
            </a:r>
            <a:endParaRPr lang="en-US" sz="3100" b="0" dirty="0"/>
          </a:p>
        </p:txBody>
      </p:sp>
      <p:sp>
        <p:nvSpPr>
          <p:cNvPr id="2" name="TextBox 1"/>
          <p:cNvSpPr txBox="1"/>
          <p:nvPr/>
        </p:nvSpPr>
        <p:spPr>
          <a:xfrm>
            <a:off x="684505" y="2354825"/>
            <a:ext cx="2431800" cy="1877437"/>
          </a:xfrm>
          <a:prstGeom prst="rect">
            <a:avLst/>
          </a:prstGeom>
          <a:noFill/>
        </p:spPr>
        <p:txBody>
          <a:bodyPr wrap="square" rtlCol="0">
            <a:spAutoFit/>
          </a:bodyPr>
          <a:lstStyle/>
          <a:p>
            <a:pPr>
              <a:spcAft>
                <a:spcPts val="1200"/>
              </a:spcAft>
            </a:pPr>
            <a:r>
              <a:rPr lang="en-US" sz="1100" b="1" dirty="0" smtClean="0">
                <a:solidFill>
                  <a:schemeClr val="accent4">
                    <a:lumMod val="90000"/>
                    <a:lumOff val="10000"/>
                  </a:schemeClr>
                </a:solidFill>
              </a:rPr>
              <a:t>CENTRAL WASHINGTON UNIVERSITY</a:t>
            </a:r>
          </a:p>
          <a:p>
            <a:pPr>
              <a:spcAft>
                <a:spcPts val="1200"/>
              </a:spcAft>
            </a:pPr>
            <a:r>
              <a:rPr lang="en-US" sz="1100" b="1" dirty="0" smtClean="0">
                <a:solidFill>
                  <a:schemeClr val="accent4">
                    <a:lumMod val="90000"/>
                    <a:lumOff val="10000"/>
                  </a:schemeClr>
                </a:solidFill>
              </a:rPr>
              <a:t>EASTERN WASHINGTON UNIVERSITY</a:t>
            </a:r>
          </a:p>
          <a:p>
            <a:pPr>
              <a:spcAft>
                <a:spcPts val="1200"/>
              </a:spcAft>
            </a:pPr>
            <a:r>
              <a:rPr lang="en-US" sz="1100" b="1" dirty="0" smtClean="0">
                <a:solidFill>
                  <a:schemeClr val="accent4">
                    <a:lumMod val="90000"/>
                    <a:lumOff val="10000"/>
                  </a:schemeClr>
                </a:solidFill>
              </a:rPr>
              <a:t>THE EVERGREEN STATE COLLEGE</a:t>
            </a:r>
          </a:p>
          <a:p>
            <a:pPr>
              <a:spcAft>
                <a:spcPts val="1200"/>
              </a:spcAft>
            </a:pPr>
            <a:r>
              <a:rPr lang="en-US" sz="1100" b="1" dirty="0" smtClean="0">
                <a:solidFill>
                  <a:schemeClr val="accent4">
                    <a:lumMod val="90000"/>
                    <a:lumOff val="10000"/>
                  </a:schemeClr>
                </a:solidFill>
              </a:rPr>
              <a:t>UNIVERSITY OF WASHINGTON</a:t>
            </a:r>
          </a:p>
          <a:p>
            <a:pPr>
              <a:spcAft>
                <a:spcPts val="1200"/>
              </a:spcAft>
            </a:pPr>
            <a:r>
              <a:rPr lang="en-US" sz="1100" b="1" dirty="0" smtClean="0">
                <a:solidFill>
                  <a:schemeClr val="accent4">
                    <a:lumMod val="90000"/>
                    <a:lumOff val="10000"/>
                  </a:schemeClr>
                </a:solidFill>
              </a:rPr>
              <a:t>WASHINGTON STATE UNIVERSITY</a:t>
            </a:r>
          </a:p>
          <a:p>
            <a:pPr>
              <a:spcAft>
                <a:spcPts val="1200"/>
              </a:spcAft>
            </a:pPr>
            <a:r>
              <a:rPr lang="en-US" sz="1100" b="1" dirty="0" smtClean="0">
                <a:solidFill>
                  <a:schemeClr val="accent4">
                    <a:lumMod val="90000"/>
                    <a:lumOff val="10000"/>
                  </a:schemeClr>
                </a:solidFill>
              </a:rPr>
              <a:t>WESTERN WASHINGTON UNIVERSITY</a:t>
            </a:r>
            <a:endParaRPr lang="en-US" sz="1100" b="1" dirty="0">
              <a:solidFill>
                <a:schemeClr val="accent4">
                  <a:lumMod val="90000"/>
                  <a:lumOff val="10000"/>
                </a:schemeClr>
              </a:solidFill>
            </a:endParaRPr>
          </a:p>
        </p:txBody>
      </p:sp>
      <p:pic>
        <p:nvPicPr>
          <p:cNvPr id="5" name="Picture 4" descr="ewu library.jpg"/>
          <p:cNvPicPr>
            <a:picLocks noChangeAspect="1"/>
          </p:cNvPicPr>
          <p:nvPr/>
        </p:nvPicPr>
        <p:blipFill rotWithShape="1">
          <a:blip r:embed="rId2" cstate="email">
            <a:extLst>
              <a:ext uri="{28A0092B-C50C-407E-A947-70E740481C1C}">
                <a14:useLocalDpi xmlns:a14="http://schemas.microsoft.com/office/drawing/2010/main" val="0"/>
              </a:ext>
            </a:extLst>
          </a:blip>
          <a:srcRect r="19786"/>
          <a:stretch/>
        </p:blipFill>
        <p:spPr>
          <a:xfrm>
            <a:off x="684506" y="246625"/>
            <a:ext cx="2323716" cy="19235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smtClean="0">
                <a:solidFill>
                  <a:schemeClr val="accent2">
                    <a:lumMod val="50000"/>
                  </a:schemeClr>
                </a:solidFill>
              </a:rPr>
              <a:t>Free </a:t>
            </a:r>
            <a:r>
              <a:rPr lang="en-US" sz="3200" b="1" dirty="0">
                <a:solidFill>
                  <a:schemeClr val="accent2">
                    <a:lumMod val="50000"/>
                  </a:schemeClr>
                </a:solidFill>
              </a:rPr>
              <a:t>College, </a:t>
            </a:r>
            <a:r>
              <a:rPr lang="en-US" sz="3200" b="1" dirty="0" smtClean="0">
                <a:solidFill>
                  <a:schemeClr val="accent2">
                    <a:lumMod val="50000"/>
                  </a:schemeClr>
                </a:solidFill>
              </a:rPr>
              <a:t>SNG, </a:t>
            </a:r>
            <a:r>
              <a:rPr lang="en-US" sz="3200" b="1" dirty="0">
                <a:solidFill>
                  <a:schemeClr val="accent2">
                    <a:lumMod val="50000"/>
                  </a:schemeClr>
                </a:solidFill>
              </a:rPr>
              <a:t>&amp; College Affordability</a:t>
            </a: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812040"/>
            <a:ext cx="8493220" cy="4422749"/>
          </a:xfrm>
          <a:prstGeom prst="rect">
            <a:avLst/>
          </a:prstGeom>
          <a:noFill/>
        </p:spPr>
        <p:txBody>
          <a:bodyPr wrap="square" rtlCol="0">
            <a:spAutoFit/>
          </a:bodyPr>
          <a:lstStyle/>
          <a:p>
            <a:pPr algn="ctr">
              <a:spcBef>
                <a:spcPts val="600"/>
              </a:spcBef>
              <a:buClr>
                <a:srgbClr val="006D62"/>
              </a:buClr>
              <a:buSzPct val="100000"/>
            </a:pPr>
            <a:r>
              <a:rPr lang="en-US" sz="2400" b="1" dirty="0" smtClean="0">
                <a:solidFill>
                  <a:schemeClr val="accent2">
                    <a:lumMod val="50000"/>
                  </a:schemeClr>
                </a:solidFill>
              </a:rPr>
              <a:t>“Fully Fund” the State Need Grant</a:t>
            </a:r>
            <a:endParaRPr lang="en-US" b="1" dirty="0" smtClean="0"/>
          </a:p>
          <a:p>
            <a:pPr algn="ctr">
              <a:spcBef>
                <a:spcPts val="600"/>
              </a:spcBef>
              <a:buClr>
                <a:srgbClr val="006D62"/>
              </a:buClr>
              <a:buSzPct val="100000"/>
            </a:pPr>
            <a:r>
              <a:rPr lang="en-US" b="1" dirty="0" smtClean="0"/>
              <a:t>Ultimately</a:t>
            </a:r>
            <a:r>
              <a:rPr lang="en-US" b="1" dirty="0"/>
              <a:t>, policymakers did not enact  any major policy changes related to the State Need Grant or Free College. . . </a:t>
            </a:r>
          </a:p>
          <a:p>
            <a:pPr algn="ctr">
              <a:spcBef>
                <a:spcPts val="600"/>
              </a:spcBef>
              <a:buClr>
                <a:srgbClr val="006D62"/>
              </a:buClr>
              <a:buSzPct val="100000"/>
            </a:pPr>
            <a:endParaRPr lang="en-US" dirty="0" smtClean="0"/>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Operating Budget  </a:t>
            </a:r>
            <a:r>
              <a:rPr lang="en-US" b="1" dirty="0" smtClean="0"/>
              <a:t>- State </a:t>
            </a:r>
            <a:r>
              <a:rPr lang="en-US" b="1" dirty="0"/>
              <a:t>Need Grant: $18.5 million NGF-P </a:t>
            </a:r>
            <a:endParaRPr lang="en-US" b="1" dirty="0" smtClean="0"/>
          </a:p>
          <a:p>
            <a:pPr marL="685800" lvl="1" indent="-228600">
              <a:lnSpc>
                <a:spcPct val="110000"/>
              </a:lnSpc>
              <a:spcBef>
                <a:spcPts val="600"/>
              </a:spcBef>
              <a:buClr>
                <a:srgbClr val="006D62"/>
              </a:buClr>
              <a:buSzPct val="100000"/>
              <a:buFont typeface="Wingdings 2" pitchFamily="18" charset="2"/>
              <a:buChar char="¡"/>
            </a:pPr>
            <a:r>
              <a:rPr lang="en-US" dirty="0" smtClean="0"/>
              <a:t>Reduce the qualified but unserved by a 4,600 students  </a:t>
            </a:r>
            <a:r>
              <a:rPr lang="en-US" dirty="0"/>
              <a:t>in fiscal year </a:t>
            </a:r>
            <a:r>
              <a:rPr lang="en-US" dirty="0" smtClean="0"/>
              <a:t>2019 (quarter unserved)</a:t>
            </a:r>
          </a:p>
          <a:p>
            <a:pPr marL="685800" lvl="1" indent="-228600">
              <a:lnSpc>
                <a:spcPct val="110000"/>
              </a:lnSpc>
              <a:spcBef>
                <a:spcPts val="600"/>
              </a:spcBef>
              <a:buClr>
                <a:srgbClr val="006D62"/>
              </a:buClr>
              <a:buSzPct val="100000"/>
              <a:buFont typeface="Wingdings 2" pitchFamily="18" charset="2"/>
              <a:buChar char="¡"/>
            </a:pPr>
            <a:r>
              <a:rPr lang="en-US" dirty="0" smtClean="0"/>
              <a:t>In </a:t>
            </a:r>
            <a:r>
              <a:rPr lang="en-US" dirty="0"/>
              <a:t>the </a:t>
            </a:r>
            <a:r>
              <a:rPr lang="en-US" dirty="0" smtClean="0"/>
              <a:t>four year budget </a:t>
            </a:r>
            <a:r>
              <a:rPr lang="en-US" dirty="0"/>
              <a:t>outlook, additional funding is assumed </a:t>
            </a:r>
            <a:endParaRPr lang="en-US" dirty="0" smtClean="0"/>
          </a:p>
          <a:p>
            <a:pPr marL="1143000" lvl="2" indent="-228600">
              <a:lnSpc>
                <a:spcPct val="110000"/>
              </a:lnSpc>
              <a:spcBef>
                <a:spcPts val="600"/>
              </a:spcBef>
              <a:buClr>
                <a:srgbClr val="006D62"/>
              </a:buClr>
              <a:buSzPct val="100000"/>
              <a:buFont typeface="Wingdings 2" pitchFamily="18" charset="2"/>
              <a:buChar char="¡"/>
            </a:pPr>
            <a:r>
              <a:rPr lang="en-US" dirty="0"/>
              <a:t>R</a:t>
            </a:r>
            <a:r>
              <a:rPr lang="en-US" dirty="0" smtClean="0"/>
              <a:t>educe </a:t>
            </a:r>
            <a:r>
              <a:rPr lang="en-US" dirty="0"/>
              <a:t>the waiting list by half in fiscal year </a:t>
            </a:r>
            <a:r>
              <a:rPr lang="en-US" dirty="0" smtClean="0"/>
              <a:t>2020</a:t>
            </a:r>
          </a:p>
          <a:p>
            <a:pPr marL="1143000" lvl="2" indent="-228600">
              <a:lnSpc>
                <a:spcPct val="110000"/>
              </a:lnSpc>
              <a:spcBef>
                <a:spcPts val="600"/>
              </a:spcBef>
              <a:buClr>
                <a:srgbClr val="006D62"/>
              </a:buClr>
              <a:buSzPct val="100000"/>
              <a:buFont typeface="Wingdings 2" pitchFamily="18" charset="2"/>
              <a:buChar char="¡"/>
            </a:pPr>
            <a:r>
              <a:rPr lang="en-US" dirty="0" smtClean="0"/>
              <a:t>Reduce the waiting list by three-quarters </a:t>
            </a:r>
            <a:r>
              <a:rPr lang="en-US" dirty="0"/>
              <a:t>in fiscal year </a:t>
            </a:r>
            <a:r>
              <a:rPr lang="en-US" dirty="0" smtClean="0"/>
              <a:t>2021 </a:t>
            </a:r>
          </a:p>
          <a:p>
            <a:pPr marL="1143000" lvl="2" indent="-228600">
              <a:lnSpc>
                <a:spcPct val="110000"/>
              </a:lnSpc>
              <a:spcBef>
                <a:spcPts val="600"/>
              </a:spcBef>
              <a:buClr>
                <a:srgbClr val="006D62"/>
              </a:buClr>
              <a:buSzPct val="100000"/>
              <a:buFont typeface="Wingdings 2" pitchFamily="18" charset="2"/>
              <a:buChar char="¡"/>
            </a:pPr>
            <a:r>
              <a:rPr lang="en-US" dirty="0" smtClean="0"/>
              <a:t>The </a:t>
            </a:r>
            <a:r>
              <a:rPr lang="en-US" dirty="0"/>
              <a:t>Legislature intends to eliminate the SNG waiting list in fiscal year 2022. </a:t>
            </a:r>
          </a:p>
          <a:p>
            <a:pPr marL="685800" lvl="1" indent="-228600">
              <a:lnSpc>
                <a:spcPct val="110000"/>
              </a:lnSpc>
              <a:spcBef>
                <a:spcPts val="600"/>
              </a:spcBef>
              <a:buClr>
                <a:srgbClr val="006D62"/>
              </a:buClr>
              <a:buSzPct val="100000"/>
              <a:buFont typeface="Wingdings 2" pitchFamily="18" charset="2"/>
              <a:buChar char="¡"/>
            </a:pPr>
            <a:endParaRPr lang="en-US" dirty="0"/>
          </a:p>
        </p:txBody>
      </p:sp>
    </p:spTree>
    <p:extLst>
      <p:ext uri="{BB962C8B-B14F-4D97-AF65-F5344CB8AC3E}">
        <p14:creationId xmlns:p14="http://schemas.microsoft.com/office/powerpoint/2010/main" val="2997583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a:solidFill>
                  <a:schemeClr val="accent2">
                    <a:lumMod val="50000"/>
                  </a:schemeClr>
                </a:solidFill>
              </a:rPr>
              <a:t>Free College, SNG, &amp; College Affordability</a:t>
            </a: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38240"/>
            <a:ext cx="8493220" cy="5890843"/>
          </a:xfrm>
          <a:prstGeom prst="rect">
            <a:avLst/>
          </a:prstGeom>
          <a:noFill/>
        </p:spPr>
        <p:txBody>
          <a:bodyPr wrap="square" rtlCol="0">
            <a:spAutoFit/>
          </a:bodyPr>
          <a:lstStyle/>
          <a:p>
            <a:pPr algn="ctr">
              <a:spcBef>
                <a:spcPts val="600"/>
              </a:spcBef>
              <a:buClr>
                <a:srgbClr val="006D62"/>
              </a:buClr>
              <a:buSzPct val="100000"/>
            </a:pPr>
            <a:r>
              <a:rPr lang="en-US" sz="2400" b="1" dirty="0" smtClean="0">
                <a:solidFill>
                  <a:schemeClr val="accent2">
                    <a:lumMod val="50000"/>
                  </a:schemeClr>
                </a:solidFill>
              </a:rPr>
              <a:t>Other Legislation </a:t>
            </a:r>
          </a:p>
          <a:p>
            <a:pPr marL="228600" indent="-228600">
              <a:lnSpc>
                <a:spcPct val="110000"/>
              </a:lnSpc>
              <a:spcBef>
                <a:spcPts val="600"/>
              </a:spcBef>
              <a:buClr>
                <a:srgbClr val="006D62"/>
              </a:buClr>
              <a:buSzPct val="100000"/>
              <a:buFont typeface="Wingdings 2" pitchFamily="18" charset="2"/>
              <a:buChar char="¡"/>
            </a:pPr>
            <a:r>
              <a:rPr lang="en-US" sz="2000" b="1" dirty="0" smtClean="0">
                <a:solidFill>
                  <a:schemeClr val="accent2">
                    <a:lumMod val="50000"/>
                  </a:schemeClr>
                </a:solidFill>
              </a:rPr>
              <a:t>HB 1488 </a:t>
            </a:r>
            <a:r>
              <a:rPr lang="en-US" b="1" dirty="0" smtClean="0"/>
              <a:t>Expanding </a:t>
            </a:r>
            <a:r>
              <a:rPr lang="en-US" b="1" dirty="0"/>
              <a:t>higher education opportunities for certain students </a:t>
            </a:r>
            <a:r>
              <a:rPr lang="en-US" dirty="0" smtClean="0"/>
              <a:t>– </a:t>
            </a:r>
            <a:r>
              <a:rPr lang="en-US" dirty="0"/>
              <a:t>Allows students who </a:t>
            </a:r>
            <a:r>
              <a:rPr lang="en-US" dirty="0" smtClean="0"/>
              <a:t>meet </a:t>
            </a:r>
            <a:r>
              <a:rPr lang="en-US" dirty="0"/>
              <a:t>the 1079 residency criteria to be eligible for the College Bound Scholarship program. Provides </a:t>
            </a:r>
            <a:r>
              <a:rPr lang="en-US" dirty="0" smtClean="0"/>
              <a:t>residency </a:t>
            </a:r>
            <a:r>
              <a:rPr lang="en-US" dirty="0"/>
              <a:t>to students who gained residency through DACA status in the event the DACA program is not </a:t>
            </a:r>
            <a:r>
              <a:rPr lang="en-US" dirty="0" smtClean="0"/>
              <a:t>continued</a:t>
            </a:r>
            <a:r>
              <a:rPr lang="en-US" dirty="0"/>
              <a:t>. </a:t>
            </a:r>
            <a:endParaRPr lang="en-US" dirty="0" smtClean="0"/>
          </a:p>
          <a:p>
            <a:pPr marL="228600" indent="-228600">
              <a:lnSpc>
                <a:spcPct val="110000"/>
              </a:lnSpc>
              <a:spcBef>
                <a:spcPts val="600"/>
              </a:spcBef>
              <a:buClr>
                <a:srgbClr val="006D62"/>
              </a:buClr>
              <a:buSzPct val="100000"/>
              <a:buFont typeface="Wingdings 2" pitchFamily="18" charset="2"/>
              <a:buChar char="¡"/>
            </a:pPr>
            <a:r>
              <a:rPr lang="en-US" sz="2000" b="1" dirty="0">
                <a:solidFill>
                  <a:schemeClr val="accent2">
                    <a:lumMod val="50000"/>
                  </a:schemeClr>
                </a:solidFill>
              </a:rPr>
              <a:t>HB 2143 </a:t>
            </a:r>
            <a:r>
              <a:rPr lang="en-US" b="1" dirty="0" smtClean="0"/>
              <a:t>Expanding </a:t>
            </a:r>
            <a:r>
              <a:rPr lang="en-US" b="1" dirty="0"/>
              <a:t>opportunities for higher education students </a:t>
            </a:r>
            <a:r>
              <a:rPr lang="en-US" dirty="0" smtClean="0"/>
              <a:t>– Creates </a:t>
            </a:r>
            <a:r>
              <a:rPr lang="en-US" dirty="0"/>
              <a:t>the Medical Student Loan </a:t>
            </a:r>
            <a:r>
              <a:rPr lang="en-US" dirty="0" smtClean="0"/>
              <a:t>Program </a:t>
            </a:r>
            <a:r>
              <a:rPr lang="en-US" dirty="0"/>
              <a:t>to provide low-interest loans to medical students who declare an intention to work in a rural </a:t>
            </a:r>
            <a:r>
              <a:rPr lang="en-US" dirty="0" smtClean="0"/>
              <a:t>underserved </a:t>
            </a:r>
            <a:r>
              <a:rPr lang="en-US" dirty="0"/>
              <a:t>area in Washington and expands the Washington State Opportunity Scholarship to students </a:t>
            </a:r>
            <a:r>
              <a:rPr lang="en-US" dirty="0" smtClean="0"/>
              <a:t>in </a:t>
            </a:r>
            <a:r>
              <a:rPr lang="en-US" dirty="0"/>
              <a:t>eligible advanced degree programs in health </a:t>
            </a:r>
            <a:r>
              <a:rPr lang="en-US" dirty="0" smtClean="0"/>
              <a:t>professions</a:t>
            </a:r>
          </a:p>
          <a:p>
            <a:pPr marL="228600" indent="-228600">
              <a:lnSpc>
                <a:spcPct val="110000"/>
              </a:lnSpc>
              <a:spcBef>
                <a:spcPts val="600"/>
              </a:spcBef>
              <a:buClr>
                <a:srgbClr val="006D62"/>
              </a:buClr>
              <a:buSzPct val="100000"/>
              <a:buFont typeface="Wingdings 2" pitchFamily="18" charset="2"/>
              <a:buChar char="¡"/>
            </a:pPr>
            <a:r>
              <a:rPr lang="en-US" sz="2000" b="1" dirty="0">
                <a:solidFill>
                  <a:schemeClr val="accent2">
                    <a:lumMod val="50000"/>
                  </a:schemeClr>
                </a:solidFill>
              </a:rPr>
              <a:t>SB </a:t>
            </a:r>
            <a:r>
              <a:rPr lang="en-US" sz="2000" b="1" dirty="0" smtClean="0">
                <a:solidFill>
                  <a:schemeClr val="accent2">
                    <a:lumMod val="50000"/>
                  </a:schemeClr>
                </a:solidFill>
              </a:rPr>
              <a:t>6274</a:t>
            </a:r>
            <a:r>
              <a:rPr lang="en-US" sz="2000" b="1" dirty="0">
                <a:solidFill>
                  <a:schemeClr val="accent2">
                    <a:lumMod val="50000"/>
                  </a:schemeClr>
                </a:solidFill>
              </a:rPr>
              <a:t> </a:t>
            </a:r>
            <a:r>
              <a:rPr lang="en-US" b="1" dirty="0" smtClean="0"/>
              <a:t>Helping </a:t>
            </a:r>
            <a:r>
              <a:rPr lang="en-US" b="1" dirty="0"/>
              <a:t>foster and homeless youth complete </a:t>
            </a:r>
            <a:r>
              <a:rPr lang="en-US" b="1" dirty="0" smtClean="0"/>
              <a:t>apprenticeships </a:t>
            </a:r>
            <a:r>
              <a:rPr lang="en-US" dirty="0" smtClean="0"/>
              <a:t>–</a:t>
            </a:r>
            <a:r>
              <a:rPr lang="en-US" dirty="0"/>
              <a:t> </a:t>
            </a:r>
            <a:r>
              <a:rPr lang="en-US" dirty="0" smtClean="0"/>
              <a:t>Establishes </a:t>
            </a:r>
            <a:r>
              <a:rPr lang="en-US" dirty="0"/>
              <a:t>the Passport to </a:t>
            </a:r>
            <a:r>
              <a:rPr lang="en-US" dirty="0" smtClean="0"/>
              <a:t>Careers </a:t>
            </a:r>
            <a:r>
              <a:rPr lang="en-US" dirty="0"/>
              <a:t>program, which has two pathways: the Passport to College Promise program and the Passport </a:t>
            </a:r>
            <a:r>
              <a:rPr lang="en-US" dirty="0" smtClean="0"/>
              <a:t>to </a:t>
            </a:r>
            <a:r>
              <a:rPr lang="en-US" dirty="0"/>
              <a:t>Apprenticeship Opportunities program. Expands the Passport to College Promise program to include </a:t>
            </a:r>
            <a:r>
              <a:rPr lang="en-US" dirty="0" smtClean="0"/>
              <a:t>unaccompanied </a:t>
            </a:r>
            <a:r>
              <a:rPr lang="en-US" dirty="0"/>
              <a:t>homeless youth and former foster youth in federal and tribal foster care systems. </a:t>
            </a:r>
          </a:p>
          <a:p>
            <a:endParaRPr lang="en-US" dirty="0" smtClean="0"/>
          </a:p>
          <a:p>
            <a:endParaRPr lang="en-US" dirty="0"/>
          </a:p>
          <a:p>
            <a:endParaRPr lang="en-US" dirty="0"/>
          </a:p>
        </p:txBody>
      </p:sp>
    </p:spTree>
    <p:extLst>
      <p:ext uri="{BB962C8B-B14F-4D97-AF65-F5344CB8AC3E}">
        <p14:creationId xmlns:p14="http://schemas.microsoft.com/office/powerpoint/2010/main" val="256173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a:solidFill>
                  <a:schemeClr val="accent2">
                    <a:lumMod val="50000"/>
                  </a:schemeClr>
                </a:solidFill>
              </a:rPr>
              <a:t>Free College, SNG, &amp; College Affordability</a:t>
            </a: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46707"/>
            <a:ext cx="8493220" cy="3828740"/>
          </a:xfrm>
          <a:prstGeom prst="rect">
            <a:avLst/>
          </a:prstGeom>
          <a:noFill/>
        </p:spPr>
        <p:txBody>
          <a:bodyPr wrap="square" rtlCol="0">
            <a:spAutoFit/>
          </a:bodyPr>
          <a:lstStyle/>
          <a:p>
            <a:pPr algn="ctr">
              <a:spcBef>
                <a:spcPts val="600"/>
              </a:spcBef>
              <a:buClr>
                <a:srgbClr val="006D62"/>
              </a:buClr>
              <a:buSzPct val="100000"/>
            </a:pPr>
            <a:r>
              <a:rPr lang="en-US" sz="2400" b="1" dirty="0" smtClean="0">
                <a:solidFill>
                  <a:schemeClr val="accent2">
                    <a:lumMod val="50000"/>
                  </a:schemeClr>
                </a:solidFill>
              </a:rPr>
              <a:t>GET Legislation </a:t>
            </a:r>
          </a:p>
          <a:p>
            <a:pPr marL="228600" indent="-228600">
              <a:lnSpc>
                <a:spcPct val="110000"/>
              </a:lnSpc>
              <a:spcBef>
                <a:spcPts val="600"/>
              </a:spcBef>
              <a:buClr>
                <a:srgbClr val="006D62"/>
              </a:buClr>
              <a:buSzPct val="100000"/>
              <a:buFont typeface="Wingdings 2" pitchFamily="18" charset="2"/>
              <a:buChar char="¡"/>
            </a:pPr>
            <a:r>
              <a:rPr lang="en-US" sz="2000" b="1" dirty="0" smtClean="0">
                <a:solidFill>
                  <a:schemeClr val="accent2">
                    <a:lumMod val="50000"/>
                  </a:schemeClr>
                </a:solidFill>
              </a:rPr>
              <a:t>SB </a:t>
            </a:r>
            <a:r>
              <a:rPr lang="en-US" sz="2000" b="1" dirty="0">
                <a:solidFill>
                  <a:schemeClr val="accent2">
                    <a:lumMod val="50000"/>
                  </a:schemeClr>
                </a:solidFill>
              </a:rPr>
              <a:t>6087 </a:t>
            </a:r>
            <a:r>
              <a:rPr lang="en-US" b="1" dirty="0"/>
              <a:t>Modifying the Washington advanced college tuition payment and college savings programs </a:t>
            </a:r>
          </a:p>
          <a:p>
            <a:pPr marL="685800" lvl="1" indent="-228600">
              <a:lnSpc>
                <a:spcPct val="110000"/>
              </a:lnSpc>
              <a:spcBef>
                <a:spcPts val="600"/>
              </a:spcBef>
              <a:buClr>
                <a:srgbClr val="006D62"/>
              </a:buClr>
              <a:buSzPct val="100000"/>
              <a:buFont typeface="Wingdings 2" pitchFamily="18" charset="2"/>
              <a:buChar char="¡"/>
            </a:pPr>
            <a:r>
              <a:rPr lang="en-US" dirty="0" smtClean="0"/>
              <a:t>Allows </a:t>
            </a:r>
            <a:r>
              <a:rPr lang="en-US" dirty="0"/>
              <a:t>Guaranteed Education Tuition (GET) account holders </a:t>
            </a:r>
            <a:r>
              <a:rPr lang="en-US" dirty="0" smtClean="0"/>
              <a:t>to </a:t>
            </a:r>
            <a:r>
              <a:rPr lang="en-US" dirty="0"/>
              <a:t>redeem their units for GET credit value plus a proportional share of the GET </a:t>
            </a:r>
            <a:r>
              <a:rPr lang="en-US" dirty="0" smtClean="0"/>
              <a:t>program </a:t>
            </a:r>
            <a:r>
              <a:rPr lang="en-US" dirty="0"/>
              <a:t>surplus </a:t>
            </a:r>
            <a:r>
              <a:rPr lang="en-US" dirty="0" smtClean="0"/>
              <a:t>if </a:t>
            </a:r>
            <a:r>
              <a:rPr lang="en-US" dirty="0"/>
              <a:t>transferred to the Washington College Savings Program. </a:t>
            </a:r>
            <a:r>
              <a:rPr lang="en-US" dirty="0" smtClean="0"/>
              <a:t> </a:t>
            </a:r>
          </a:p>
          <a:p>
            <a:pPr marL="685800" lvl="1" indent="-228600">
              <a:lnSpc>
                <a:spcPct val="110000"/>
              </a:lnSpc>
              <a:spcBef>
                <a:spcPts val="600"/>
              </a:spcBef>
              <a:buClr>
                <a:srgbClr val="006D62"/>
              </a:buClr>
              <a:buSzPct val="100000"/>
              <a:buFont typeface="Wingdings 2" pitchFamily="18" charset="2"/>
              <a:buChar char="¡"/>
            </a:pPr>
            <a:r>
              <a:rPr lang="en-US" dirty="0" smtClean="0"/>
              <a:t>Grants </a:t>
            </a:r>
            <a:r>
              <a:rPr lang="en-US" dirty="0"/>
              <a:t>additional units to </a:t>
            </a:r>
            <a:r>
              <a:rPr lang="en-US" dirty="0" smtClean="0"/>
              <a:t>each GET </a:t>
            </a:r>
            <a:r>
              <a:rPr lang="en-US" dirty="0"/>
              <a:t>account holder </a:t>
            </a:r>
            <a:r>
              <a:rPr lang="en-US" dirty="0" smtClean="0"/>
              <a:t>in </a:t>
            </a:r>
            <a:r>
              <a:rPr lang="en-US" dirty="0"/>
              <a:t>order to lower the best-estimate funded status of the program to 125 percent. </a:t>
            </a:r>
          </a:p>
          <a:p>
            <a:pPr marL="685800" lvl="1" indent="-228600">
              <a:lnSpc>
                <a:spcPct val="110000"/>
              </a:lnSpc>
              <a:spcBef>
                <a:spcPts val="600"/>
              </a:spcBef>
              <a:buClr>
                <a:srgbClr val="006D62"/>
              </a:buClr>
              <a:buSzPct val="100000"/>
              <a:buFont typeface="Wingdings 2" pitchFamily="18" charset="2"/>
              <a:buChar char="¡"/>
            </a:pPr>
            <a:r>
              <a:rPr lang="en-US" dirty="0" smtClean="0"/>
              <a:t>Applies to </a:t>
            </a:r>
            <a:r>
              <a:rPr lang="en-US" dirty="0"/>
              <a:t>GET </a:t>
            </a:r>
            <a:r>
              <a:rPr lang="en-US" dirty="0" smtClean="0"/>
              <a:t>units purchased </a:t>
            </a:r>
            <a:r>
              <a:rPr lang="en-US" dirty="0"/>
              <a:t>before July 1, 2015,</a:t>
            </a:r>
            <a:endParaRPr lang="en-US" dirty="0" smtClean="0"/>
          </a:p>
          <a:p>
            <a:endParaRPr lang="en-US" dirty="0"/>
          </a:p>
          <a:p>
            <a:endParaRPr lang="en-US" dirty="0"/>
          </a:p>
        </p:txBody>
      </p:sp>
    </p:spTree>
    <p:extLst>
      <p:ext uri="{BB962C8B-B14F-4D97-AF65-F5344CB8AC3E}">
        <p14:creationId xmlns:p14="http://schemas.microsoft.com/office/powerpoint/2010/main" val="1275087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2606615"/>
            <a:ext cx="6257925" cy="3481604"/>
          </a:xfrm>
        </p:spPr>
        <p:txBody>
          <a:bodyPr/>
          <a:lstStyle/>
          <a:p>
            <a:pPr algn="ctr"/>
            <a:r>
              <a:rPr lang="en-US" b="1" dirty="0" smtClean="0"/>
              <a:t>College Prep. Programs &amp; Dual Credit </a:t>
            </a:r>
            <a:endParaRPr lang="en-US" b="1" dirty="0"/>
          </a:p>
        </p:txBody>
      </p:sp>
      <p:pic>
        <p:nvPicPr>
          <p:cNvPr id="3" name="Picture 2" descr="DSC_174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3924" y="393700"/>
            <a:ext cx="6257925" cy="4144860"/>
          </a:xfrm>
          <a:prstGeom prst="rect">
            <a:avLst/>
          </a:prstGeom>
        </p:spPr>
      </p:pic>
    </p:spTree>
    <p:extLst>
      <p:ext uri="{BB962C8B-B14F-4D97-AF65-F5344CB8AC3E}">
        <p14:creationId xmlns:p14="http://schemas.microsoft.com/office/powerpoint/2010/main" val="1868923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smtClean="0">
                <a:solidFill>
                  <a:schemeClr val="accent2">
                    <a:lumMod val="50000"/>
                  </a:schemeClr>
                </a:solidFill>
              </a:rPr>
              <a:t>College Prep. Programs &amp; Dual Credit</a:t>
            </a:r>
            <a:endParaRPr lang="en-US" sz="3200" b="1" dirty="0">
              <a:solidFill>
                <a:schemeClr val="accent2">
                  <a:lumMod val="50000"/>
                </a:schemeClr>
              </a:solidFill>
            </a:endParaRP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46707"/>
            <a:ext cx="8493220" cy="4924425"/>
          </a:xfrm>
          <a:prstGeom prst="rect">
            <a:avLst/>
          </a:prstGeom>
          <a:noFill/>
        </p:spPr>
        <p:txBody>
          <a:bodyPr wrap="square" rtlCol="0">
            <a:spAutoFit/>
          </a:bodyPr>
          <a:lstStyle/>
          <a:p>
            <a:pPr>
              <a:lnSpc>
                <a:spcPct val="110000"/>
              </a:lnSpc>
              <a:spcBef>
                <a:spcPts val="600"/>
              </a:spcBef>
              <a:buClr>
                <a:srgbClr val="006D62"/>
              </a:buClr>
              <a:buSzPct val="100000"/>
            </a:pPr>
            <a:r>
              <a:rPr lang="en-US" sz="2000" b="1" dirty="0" smtClean="0">
                <a:solidFill>
                  <a:schemeClr val="accent2">
                    <a:lumMod val="50000"/>
                  </a:schemeClr>
                </a:solidFill>
              </a:rPr>
              <a:t>2016 Common Language</a:t>
            </a:r>
          </a:p>
          <a:p>
            <a:pPr marL="228600" indent="-228600">
              <a:lnSpc>
                <a:spcPct val="110000"/>
              </a:lnSpc>
              <a:spcBef>
                <a:spcPts val="600"/>
              </a:spcBef>
              <a:buClr>
                <a:srgbClr val="006D62"/>
              </a:buClr>
              <a:buSzPct val="100000"/>
              <a:buFont typeface="Wingdings 2" pitchFamily="18" charset="2"/>
              <a:buChar char="¡"/>
            </a:pPr>
            <a:r>
              <a:rPr lang="en-US" sz="1600" b="1" dirty="0" smtClean="0"/>
              <a:t>AP Minimum Credit Awarding:</a:t>
            </a:r>
            <a:r>
              <a:rPr lang="en-US" sz="1600" dirty="0" smtClean="0"/>
              <a:t> The public baccalaureate sector will grant at a minimum elective credit for College Board Advanced Placement (AP) exams completed with a score of three (3) or higher. May be subject to maximum credit limits. Please contact the institution for additional details. </a:t>
            </a:r>
            <a:endParaRPr lang="en-US" sz="1600" dirty="0"/>
          </a:p>
          <a:p>
            <a:pPr marL="228600" indent="-228600">
              <a:lnSpc>
                <a:spcPct val="110000"/>
              </a:lnSpc>
              <a:spcBef>
                <a:spcPts val="600"/>
              </a:spcBef>
              <a:buClr>
                <a:srgbClr val="006D62"/>
              </a:buClr>
              <a:buSzPct val="100000"/>
              <a:buFont typeface="Wingdings 2" pitchFamily="18" charset="2"/>
              <a:buChar char="¡"/>
            </a:pPr>
            <a:r>
              <a:rPr lang="en-US" sz="1600" b="1" dirty="0" smtClean="0"/>
              <a:t>IB </a:t>
            </a:r>
            <a:r>
              <a:rPr lang="en-US" sz="1600" b="1" dirty="0"/>
              <a:t>Minimum Credit Awarding: </a:t>
            </a:r>
            <a:r>
              <a:rPr lang="en-US" sz="1600" dirty="0"/>
              <a:t>The public baccalaureate sector will grant at a minimum elective credit for International Baccalaureate (IB) higher-level exams completed with a score of five (5) or higher, with exceptions. May be subject to maximum credit limits. Limited credit is granted by Central Washington University and Evergreen for some standard level exams. Please contact the institution for additional details. </a:t>
            </a:r>
            <a:r>
              <a:rPr lang="en-US" sz="1600" dirty="0" smtClean="0"/>
              <a:t>The </a:t>
            </a:r>
            <a:r>
              <a:rPr lang="en-US" sz="1600" dirty="0"/>
              <a:t>public baccalaureate sector recognizes the International Baccalaureate Diploma and awards up to 45-quarter credits (30 semester credits). With the receipt of a Diploma credit will be awarded for 3 courses (15 quarter credits) </a:t>
            </a:r>
            <a:r>
              <a:rPr lang="en-US" sz="1600" dirty="0" smtClean="0"/>
              <a:t>and distributed </a:t>
            </a:r>
            <a:r>
              <a:rPr lang="en-US" sz="1600" dirty="0"/>
              <a:t>evenly among three general education areas (natural sciences, social sciences, arts and humanities). An additional 30-quarter credits (20 semester credits) can be awarded in the areas of the students’ higher level subject exams with a score of 5</a:t>
            </a:r>
            <a:r>
              <a:rPr lang="en-US" sz="1600" i="1" dirty="0"/>
              <a:t> or better, subject to maximum credit limits. Please contact the institution for additional details.</a:t>
            </a:r>
            <a:endParaRPr lang="en-US" sz="1600" dirty="0"/>
          </a:p>
          <a:p>
            <a:r>
              <a:rPr lang="en-US" i="1" dirty="0"/>
              <a:t> </a:t>
            </a:r>
            <a:endParaRPr lang="en-US" dirty="0"/>
          </a:p>
        </p:txBody>
      </p:sp>
    </p:spTree>
    <p:extLst>
      <p:ext uri="{BB962C8B-B14F-4D97-AF65-F5344CB8AC3E}">
        <p14:creationId xmlns:p14="http://schemas.microsoft.com/office/powerpoint/2010/main" val="21752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a:solidFill>
                  <a:schemeClr val="accent2">
                    <a:lumMod val="50000"/>
                  </a:schemeClr>
                </a:solidFill>
              </a:rPr>
              <a:t>College Prep. Programs &amp; Dual Credit</a:t>
            </a: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46707"/>
            <a:ext cx="8493220" cy="5309146"/>
          </a:xfrm>
          <a:prstGeom prst="rect">
            <a:avLst/>
          </a:prstGeom>
          <a:noFill/>
        </p:spPr>
        <p:txBody>
          <a:bodyPr wrap="square" rtlCol="0">
            <a:spAutoFit/>
          </a:bodyPr>
          <a:lstStyle/>
          <a:p>
            <a:pPr algn="ctr">
              <a:spcBef>
                <a:spcPts val="600"/>
              </a:spcBef>
              <a:buClr>
                <a:srgbClr val="006D62"/>
              </a:buClr>
              <a:buSzPct val="100000"/>
            </a:pPr>
            <a:r>
              <a:rPr lang="en-US" sz="2400" b="1" dirty="0" smtClean="0">
                <a:solidFill>
                  <a:schemeClr val="accent2">
                    <a:lumMod val="50000"/>
                  </a:schemeClr>
                </a:solidFill>
              </a:rPr>
              <a:t>2017 AP Legislation (SB 5234) </a:t>
            </a:r>
          </a:p>
          <a:p>
            <a:pPr marL="228600" indent="-228600">
              <a:lnSpc>
                <a:spcPct val="110000"/>
              </a:lnSpc>
              <a:spcBef>
                <a:spcPts val="600"/>
              </a:spcBef>
              <a:buClr>
                <a:srgbClr val="006D62"/>
              </a:buClr>
              <a:buSzPct val="100000"/>
              <a:buFont typeface="Wingdings 2" pitchFamily="18" charset="2"/>
              <a:buChar char="¡"/>
            </a:pPr>
            <a:r>
              <a:rPr lang="en-US" sz="2000" b="1" dirty="0" smtClean="0">
                <a:solidFill>
                  <a:schemeClr val="accent2">
                    <a:lumMod val="50000"/>
                  </a:schemeClr>
                </a:solidFill>
              </a:rPr>
              <a:t> </a:t>
            </a:r>
            <a:r>
              <a:rPr lang="en-US" sz="2000" b="1" dirty="0" smtClean="0">
                <a:solidFill>
                  <a:schemeClr val="accent2">
                    <a:lumMod val="50000"/>
                  </a:schemeClr>
                </a:solidFill>
                <a:hlinkClick r:id="rId2"/>
              </a:rPr>
              <a:t>SB 5234</a:t>
            </a:r>
            <a:r>
              <a:rPr lang="en-US" sz="2000" b="1" dirty="0" smtClean="0">
                <a:solidFill>
                  <a:schemeClr val="accent2">
                    <a:lumMod val="50000"/>
                  </a:schemeClr>
                </a:solidFill>
              </a:rPr>
              <a:t> </a:t>
            </a:r>
            <a:r>
              <a:rPr lang="en-US" sz="2000" dirty="0" smtClean="0"/>
              <a:t>(1) The institutions of higher education must establish a coordinated, evidence-based policy for granting as many undergraduate college credits to students who have earned minimum scores of three on AP exams as possible and appropriate.</a:t>
            </a:r>
            <a:endParaRPr lang="en-US" sz="2000" b="1" dirty="0">
              <a:solidFill>
                <a:schemeClr val="accent2">
                  <a:lumMod val="50000"/>
                </a:schemeClr>
              </a:solidFill>
            </a:endParaRPr>
          </a:p>
          <a:p>
            <a:pPr algn="ctr">
              <a:lnSpc>
                <a:spcPct val="110000"/>
              </a:lnSpc>
              <a:spcBef>
                <a:spcPts val="600"/>
              </a:spcBef>
              <a:buClr>
                <a:srgbClr val="006D62"/>
              </a:buClr>
              <a:buSzPct val="100000"/>
            </a:pPr>
            <a:r>
              <a:rPr lang="en-US" sz="2000" b="1" dirty="0" smtClean="0">
                <a:solidFill>
                  <a:schemeClr val="accent2">
                    <a:lumMod val="50000"/>
                  </a:schemeClr>
                </a:solidFill>
              </a:rPr>
              <a:t>2018 </a:t>
            </a:r>
            <a:r>
              <a:rPr lang="en-US" sz="2000" b="1" dirty="0">
                <a:solidFill>
                  <a:schemeClr val="accent2">
                    <a:lumMod val="50000"/>
                  </a:schemeClr>
                </a:solidFill>
              </a:rPr>
              <a:t>COP Dual Credit Legislation (SB 6398/HB 2656) </a:t>
            </a:r>
            <a:endParaRPr lang="en-US" sz="2000" b="1" dirty="0" smtClean="0"/>
          </a:p>
          <a:p>
            <a:pPr marL="228600" indent="-228600">
              <a:lnSpc>
                <a:spcPct val="110000"/>
              </a:lnSpc>
              <a:spcBef>
                <a:spcPts val="600"/>
              </a:spcBef>
              <a:buClr>
                <a:srgbClr val="006D62"/>
              </a:buClr>
              <a:buSzPct val="100000"/>
              <a:buFont typeface="Wingdings 2" pitchFamily="18" charset="2"/>
              <a:buChar char="¡"/>
            </a:pPr>
            <a:r>
              <a:rPr lang="en-US" sz="2000" b="1" dirty="0" smtClean="0">
                <a:solidFill>
                  <a:schemeClr val="accent2">
                    <a:lumMod val="50000"/>
                  </a:schemeClr>
                </a:solidFill>
                <a:hlinkClick r:id="rId3"/>
              </a:rPr>
              <a:t>SB 6398</a:t>
            </a:r>
            <a:r>
              <a:rPr lang="en-US" sz="2000" b="1" dirty="0">
                <a:solidFill>
                  <a:schemeClr val="accent2">
                    <a:lumMod val="50000"/>
                  </a:schemeClr>
                </a:solidFill>
              </a:rPr>
              <a:t> </a:t>
            </a:r>
            <a:r>
              <a:rPr lang="en-US" sz="2000" b="1" dirty="0" smtClean="0">
                <a:solidFill>
                  <a:schemeClr val="accent2">
                    <a:lumMod val="50000"/>
                  </a:schemeClr>
                </a:solidFill>
              </a:rPr>
              <a:t>/ </a:t>
            </a:r>
            <a:r>
              <a:rPr lang="en-US" sz="2000" b="1" dirty="0" smtClean="0">
                <a:solidFill>
                  <a:schemeClr val="accent2">
                    <a:lumMod val="50000"/>
                  </a:schemeClr>
                </a:solidFill>
                <a:hlinkClick r:id="rId4"/>
              </a:rPr>
              <a:t>HB 2656</a:t>
            </a:r>
            <a:r>
              <a:rPr lang="en-US" sz="2000" dirty="0" smtClean="0">
                <a:hlinkClick r:id="rId4"/>
              </a:rPr>
              <a:t> </a:t>
            </a:r>
            <a:r>
              <a:rPr lang="en-US" sz="2000" dirty="0" smtClean="0"/>
              <a:t>Concerning </a:t>
            </a:r>
            <a:r>
              <a:rPr lang="en-US" sz="2000" dirty="0"/>
              <a:t>concurrent  enrollment programs and college preparatory with examination </a:t>
            </a:r>
            <a:r>
              <a:rPr lang="en-US" sz="2000" dirty="0" smtClean="0"/>
              <a:t>programs</a:t>
            </a:r>
            <a:endParaRPr lang="en-US" sz="2000" dirty="0"/>
          </a:p>
          <a:p>
            <a:pPr marL="685800" lvl="1" indent="-228600">
              <a:lnSpc>
                <a:spcPct val="110000"/>
              </a:lnSpc>
              <a:spcBef>
                <a:spcPts val="600"/>
              </a:spcBef>
              <a:buClr>
                <a:srgbClr val="006D62"/>
              </a:buClr>
              <a:buSzPct val="100000"/>
              <a:buFont typeface="Wingdings 2" pitchFamily="18" charset="2"/>
              <a:buChar char="¡"/>
            </a:pPr>
            <a:r>
              <a:rPr lang="en-US" dirty="0" smtClean="0"/>
              <a:t>Defined </a:t>
            </a:r>
            <a:r>
              <a:rPr lang="en-US" dirty="0"/>
              <a:t>college prep programs and concurrent enrollment programs </a:t>
            </a:r>
          </a:p>
          <a:p>
            <a:pPr marL="685800" lvl="1" indent="-228600">
              <a:lnSpc>
                <a:spcPct val="110000"/>
              </a:lnSpc>
              <a:spcBef>
                <a:spcPts val="600"/>
              </a:spcBef>
              <a:buClr>
                <a:srgbClr val="006D62"/>
              </a:buClr>
              <a:buSzPct val="100000"/>
              <a:buFont typeface="Wingdings 2" pitchFamily="18" charset="2"/>
              <a:buChar char="¡"/>
            </a:pPr>
            <a:r>
              <a:rPr lang="en-US" dirty="0"/>
              <a:t>Formalizing International Baccalaureate and Cambridge college prep program credit awarding policies in statute, </a:t>
            </a:r>
          </a:p>
          <a:p>
            <a:pPr marL="685800" lvl="1" indent="-228600">
              <a:lnSpc>
                <a:spcPct val="110000"/>
              </a:lnSpc>
              <a:spcBef>
                <a:spcPts val="600"/>
              </a:spcBef>
              <a:buClr>
                <a:srgbClr val="006D62"/>
              </a:buClr>
              <a:buSzPct val="100000"/>
              <a:buFont typeface="Wingdings 2" pitchFamily="18" charset="2"/>
              <a:buChar char="¡"/>
            </a:pPr>
            <a:r>
              <a:rPr lang="en-US" dirty="0"/>
              <a:t>Set accreditation standards for college in the high school</a:t>
            </a:r>
          </a:p>
          <a:p>
            <a:pPr marL="685800" lvl="1" indent="-228600">
              <a:lnSpc>
                <a:spcPct val="110000"/>
              </a:lnSpc>
              <a:spcBef>
                <a:spcPts val="600"/>
              </a:spcBef>
              <a:buClr>
                <a:srgbClr val="006D62"/>
              </a:buClr>
              <a:buSzPct val="100000"/>
              <a:buFont typeface="Wingdings 2" pitchFamily="18" charset="2"/>
              <a:buChar char="¡"/>
            </a:pPr>
            <a:r>
              <a:rPr lang="en-US" dirty="0"/>
              <a:t>Created a joint dual credit work group </a:t>
            </a:r>
          </a:p>
          <a:p>
            <a:pPr marL="685800" lvl="1" indent="-228600">
              <a:lnSpc>
                <a:spcPct val="110000"/>
              </a:lnSpc>
              <a:spcBef>
                <a:spcPts val="600"/>
              </a:spcBef>
              <a:buClr>
                <a:srgbClr val="006D62"/>
              </a:buClr>
              <a:buSzPct val="100000"/>
              <a:buFont typeface="Wingdings 2" pitchFamily="18" charset="2"/>
              <a:buChar char="¡"/>
            </a:pPr>
            <a:r>
              <a:rPr lang="en-US" dirty="0"/>
              <a:t>Created a  data workgroup to track dual credit</a:t>
            </a:r>
          </a:p>
        </p:txBody>
      </p:sp>
    </p:spTree>
    <p:extLst>
      <p:ext uri="{BB962C8B-B14F-4D97-AF65-F5344CB8AC3E}">
        <p14:creationId xmlns:p14="http://schemas.microsoft.com/office/powerpoint/2010/main" val="1380169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a:solidFill>
                  <a:schemeClr val="accent2">
                    <a:lumMod val="50000"/>
                  </a:schemeClr>
                </a:solidFill>
              </a:rPr>
              <a:t>College Prep. Programs &amp; Dual Credit</a:t>
            </a: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46707"/>
            <a:ext cx="8493220" cy="5490734"/>
          </a:xfrm>
          <a:prstGeom prst="rect">
            <a:avLst/>
          </a:prstGeom>
          <a:noFill/>
        </p:spPr>
        <p:txBody>
          <a:bodyPr wrap="square" rtlCol="0">
            <a:spAutoFit/>
          </a:bodyPr>
          <a:lstStyle/>
          <a:p>
            <a:pPr algn="ctr">
              <a:spcBef>
                <a:spcPts val="600"/>
              </a:spcBef>
              <a:buClr>
                <a:srgbClr val="006D62"/>
              </a:buClr>
              <a:buSzPct val="100000"/>
            </a:pPr>
            <a:r>
              <a:rPr lang="en-US" sz="2400" b="1" dirty="0" smtClean="0">
                <a:solidFill>
                  <a:schemeClr val="accent2">
                    <a:lumMod val="50000"/>
                  </a:schemeClr>
                </a:solidFill>
              </a:rPr>
              <a:t>2018 IB/Cambridge Legislation (SB 5917)</a:t>
            </a:r>
            <a:endParaRPr lang="en-US" sz="2000" b="1" dirty="0">
              <a:solidFill>
                <a:schemeClr val="accent2">
                  <a:lumMod val="50000"/>
                </a:schemeClr>
              </a:solidFill>
            </a:endParaRPr>
          </a:p>
          <a:p>
            <a:pPr marL="228600" indent="-228600">
              <a:lnSpc>
                <a:spcPct val="110000"/>
              </a:lnSpc>
              <a:spcBef>
                <a:spcPts val="600"/>
              </a:spcBef>
              <a:buClr>
                <a:srgbClr val="006D62"/>
              </a:buClr>
              <a:buSzPct val="100000"/>
              <a:buFont typeface="Wingdings 2" pitchFamily="18" charset="2"/>
              <a:buChar char="¡"/>
            </a:pPr>
            <a:r>
              <a:rPr lang="en-US" sz="1600" dirty="0">
                <a:hlinkClick r:id="rId2"/>
              </a:rPr>
              <a:t>SB 5917 </a:t>
            </a:r>
            <a:r>
              <a:rPr lang="en-US" sz="1600" dirty="0"/>
              <a:t>Requiring a system wide credit policy regarding international baccalaureate and Cambridge international  </a:t>
            </a:r>
            <a:r>
              <a:rPr lang="en-US" sz="1600" dirty="0" smtClean="0"/>
              <a:t>Exams</a:t>
            </a:r>
          </a:p>
          <a:p>
            <a:pPr marL="685800" lvl="1" indent="-228600">
              <a:lnSpc>
                <a:spcPct val="110000"/>
              </a:lnSpc>
              <a:spcBef>
                <a:spcPts val="600"/>
              </a:spcBef>
              <a:buClr>
                <a:srgbClr val="006D62"/>
              </a:buClr>
              <a:buSzPct val="100000"/>
              <a:buFont typeface="Wingdings 2" pitchFamily="18" charset="2"/>
              <a:buChar char="¡"/>
            </a:pPr>
            <a:r>
              <a:rPr lang="en-US" sz="1600" u="sng" dirty="0" smtClean="0"/>
              <a:t>NEW </a:t>
            </a:r>
            <a:r>
              <a:rPr lang="en-US" sz="1600" u="sng" dirty="0"/>
              <a:t>SECTION.</a:t>
            </a:r>
            <a:r>
              <a:rPr lang="en-US" sz="1600" dirty="0"/>
              <a:t>  </a:t>
            </a:r>
            <a:r>
              <a:rPr lang="en-US" sz="1600" b="1" dirty="0"/>
              <a:t>Sec. 2.  </a:t>
            </a:r>
            <a:r>
              <a:rPr lang="en-US" sz="1600" dirty="0" smtClean="0"/>
              <a:t> (</a:t>
            </a:r>
            <a:r>
              <a:rPr lang="en-US" sz="1600" dirty="0"/>
              <a:t>1) The institutions of higher education must establish coordinated evidence-based policies for granting as many undergraduate college credits as possible and appropriate for general education requirements or the equivalent to students who have successfully completed international baccalaureate (IB) or Cambridge international courses and demonstrated mastery of college-level curriculum, as shown by the students' examination scores or grades for those programs. The institutions shall take into account the evidence for student success and the relevance of the IB or Cambridge international curriculum and test scores or grades in consideration of granting college credit or waiving course requirements, with appropriate consideration of the institutions' degree distribution requirements or curriculum for specific degree programs. Policies may consider, for </a:t>
            </a:r>
            <a:r>
              <a:rPr lang="en-US" sz="1600" dirty="0" smtClean="0"/>
              <a:t>example: (a</a:t>
            </a:r>
            <a:r>
              <a:rPr lang="en-US" sz="1600" dirty="0"/>
              <a:t>) Whether a four on a standard-level or higher-level IB examination and whether a grade of E on a Cambridge international examination indicates that the student has mastered college-level coursework for which undergraduate college credits may be granted; </a:t>
            </a:r>
            <a:r>
              <a:rPr lang="en-US" sz="1600" dirty="0" smtClean="0"/>
              <a:t>and (b</a:t>
            </a:r>
            <a:r>
              <a:rPr lang="en-US" sz="1600" dirty="0"/>
              <a:t>) What test score or grade for specific subjects indicates if graduation distribution requirements or prerequisite courses may be waived, while preserving the integrity of the institutions' faculty process for determining degree and major curriculum requirements</a:t>
            </a:r>
            <a:r>
              <a:rPr lang="en-US" sz="1600" dirty="0" smtClean="0"/>
              <a:t>.</a:t>
            </a:r>
            <a:endParaRPr lang="en-US" sz="1600" dirty="0"/>
          </a:p>
        </p:txBody>
      </p:sp>
    </p:spTree>
    <p:extLst>
      <p:ext uri="{BB962C8B-B14F-4D97-AF65-F5344CB8AC3E}">
        <p14:creationId xmlns:p14="http://schemas.microsoft.com/office/powerpoint/2010/main" val="369285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4424174"/>
            <a:ext cx="6437746" cy="1398494"/>
          </a:xfrm>
        </p:spPr>
        <p:txBody>
          <a:bodyPr/>
          <a:lstStyle/>
          <a:p>
            <a:pPr algn="ctr"/>
            <a:r>
              <a:rPr lang="en-US" b="1" dirty="0" smtClean="0"/>
              <a:t>Student Debt &amp; Consumer Protection </a:t>
            </a:r>
            <a:endParaRPr lang="en-US" b="1" dirty="0">
              <a:solidFill>
                <a:schemeClr val="accent4">
                  <a:lumMod val="90000"/>
                  <a:lumOff val="10000"/>
                </a:schemeClr>
              </a:solidFill>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6251" r="1754" b="369"/>
          <a:stretch/>
        </p:blipFill>
        <p:spPr bwMode="auto">
          <a:xfrm>
            <a:off x="2628900" y="231773"/>
            <a:ext cx="3378200" cy="3984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199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smtClean="0">
                <a:solidFill>
                  <a:schemeClr val="accent2">
                    <a:lumMod val="50000"/>
                  </a:schemeClr>
                </a:solidFill>
              </a:rPr>
              <a:t>Student Debt &amp; Consumer Protection</a:t>
            </a:r>
            <a:endParaRPr lang="en-US" sz="3200" b="1" dirty="0">
              <a:solidFill>
                <a:schemeClr val="accent2">
                  <a:lumMod val="50000"/>
                </a:schemeClr>
              </a:solidFill>
            </a:endParaRP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46707"/>
            <a:ext cx="8493220" cy="4576637"/>
          </a:xfrm>
          <a:prstGeom prst="rect">
            <a:avLst/>
          </a:prstGeom>
          <a:noFill/>
        </p:spPr>
        <p:txBody>
          <a:bodyPr wrap="square" rtlCol="0">
            <a:spAutoFit/>
          </a:bodyPr>
          <a:lstStyle/>
          <a:p>
            <a:pPr algn="ctr">
              <a:spcBef>
                <a:spcPts val="600"/>
              </a:spcBef>
              <a:buClr>
                <a:srgbClr val="006D62"/>
              </a:buClr>
              <a:buSzPct val="100000"/>
            </a:pPr>
            <a:r>
              <a:rPr lang="en-US" sz="2400" b="1" dirty="0" smtClean="0">
                <a:solidFill>
                  <a:schemeClr val="accent2">
                    <a:lumMod val="50000"/>
                  </a:schemeClr>
                </a:solidFill>
              </a:rPr>
              <a:t>Student Loan Work Group &amp; Attorney General Legislation</a:t>
            </a:r>
            <a:endParaRPr lang="en-US" sz="2000" b="1" dirty="0" smtClean="0">
              <a:solidFill>
                <a:schemeClr val="accent2">
                  <a:lumMod val="50000"/>
                </a:schemeClr>
              </a:solidFill>
            </a:endParaRPr>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SB </a:t>
            </a:r>
            <a:r>
              <a:rPr lang="en-US" b="1" dirty="0" smtClean="0">
                <a:solidFill>
                  <a:schemeClr val="accent2">
                    <a:lumMod val="50000"/>
                  </a:schemeClr>
                </a:solidFill>
              </a:rPr>
              <a:t>6029 (</a:t>
            </a:r>
            <a:r>
              <a:rPr lang="en-US" b="1" dirty="0" err="1" smtClean="0">
                <a:solidFill>
                  <a:schemeClr val="accent2">
                    <a:lumMod val="50000"/>
                  </a:schemeClr>
                </a:solidFill>
              </a:rPr>
              <a:t>Liias</a:t>
            </a:r>
            <a:r>
              <a:rPr lang="en-US" b="1" dirty="0" smtClean="0">
                <a:solidFill>
                  <a:schemeClr val="accent2">
                    <a:lumMod val="50000"/>
                  </a:schemeClr>
                </a:solidFill>
              </a:rPr>
              <a:t>) </a:t>
            </a:r>
            <a:r>
              <a:rPr lang="en-US" b="1" dirty="0" smtClean="0"/>
              <a:t>Establishing </a:t>
            </a:r>
            <a:r>
              <a:rPr lang="en-US" b="1" dirty="0"/>
              <a:t>a student loan bill of rights </a:t>
            </a:r>
            <a:r>
              <a:rPr lang="en-US" dirty="0" smtClean="0"/>
              <a:t>– </a:t>
            </a:r>
            <a:r>
              <a:rPr lang="en-US" dirty="0"/>
              <a:t>Creates the Student Education Loan Advocate to </a:t>
            </a:r>
            <a:r>
              <a:rPr lang="en-US" dirty="0" smtClean="0"/>
              <a:t>receive</a:t>
            </a:r>
            <a:r>
              <a:rPr lang="en-US" dirty="0"/>
              <a:t>, review, and provide assistance to student education loan borrowers who file complaints. Requires </a:t>
            </a:r>
            <a:r>
              <a:rPr lang="en-US" dirty="0" smtClean="0"/>
              <a:t>licensure </a:t>
            </a:r>
            <a:r>
              <a:rPr lang="en-US" dirty="0"/>
              <a:t>and regulation of student loan servicers (servicers) by the Department of Financial Institutions </a:t>
            </a:r>
            <a:r>
              <a:rPr lang="en-US" dirty="0" smtClean="0"/>
              <a:t>(</a:t>
            </a:r>
            <a:r>
              <a:rPr lang="en-US" dirty="0"/>
              <a:t>DFI) Requires the Washington State Institute for Public Policy to study student loan authorities </a:t>
            </a:r>
            <a:r>
              <a:rPr lang="en-US" dirty="0" smtClean="0"/>
              <a:t>that refinance </a:t>
            </a:r>
            <a:r>
              <a:rPr lang="en-US" dirty="0"/>
              <a:t>student loans from proceeds of tax-exempt bonds. </a:t>
            </a:r>
            <a:endParaRPr lang="en-US" dirty="0" smtClean="0"/>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HB </a:t>
            </a:r>
            <a:r>
              <a:rPr lang="en-US" b="1" dirty="0" smtClean="0">
                <a:solidFill>
                  <a:schemeClr val="accent2">
                    <a:lumMod val="50000"/>
                  </a:schemeClr>
                </a:solidFill>
              </a:rPr>
              <a:t>1169 (Orwall) </a:t>
            </a:r>
            <a:r>
              <a:rPr lang="en-US" b="1" dirty="0"/>
              <a:t>Enacting the student opportunity, assistance, and relief act </a:t>
            </a:r>
            <a:r>
              <a:rPr lang="en-US" dirty="0" smtClean="0"/>
              <a:t>– </a:t>
            </a:r>
            <a:r>
              <a:rPr lang="en-US" dirty="0"/>
              <a:t>Provides for the treatment </a:t>
            </a:r>
            <a:r>
              <a:rPr lang="en-US" dirty="0" smtClean="0"/>
              <a:t>of </a:t>
            </a:r>
            <a:r>
              <a:rPr lang="en-US" dirty="0"/>
              <a:t>student loan debts in judicial actions by, repealing provisions allowing suspension of a professional </a:t>
            </a:r>
            <a:r>
              <a:rPr lang="en-US" dirty="0" smtClean="0"/>
              <a:t>license </a:t>
            </a:r>
            <a:r>
              <a:rPr lang="en-US" dirty="0"/>
              <a:t>changing the default judgment interest rate for unpaid private student loan debt, increasing </a:t>
            </a:r>
            <a:r>
              <a:rPr lang="en-US" dirty="0" smtClean="0"/>
              <a:t>the </a:t>
            </a:r>
            <a:r>
              <a:rPr lang="en-US" dirty="0"/>
              <a:t>bank account and wage garnishment exemptions for judgments on private student loan debt, and </a:t>
            </a:r>
            <a:r>
              <a:rPr lang="en-US" dirty="0" smtClean="0"/>
              <a:t>requiring </a:t>
            </a:r>
            <a:r>
              <a:rPr lang="en-US" dirty="0"/>
              <a:t>notification to debtors of their garnishment and lien rights for private student loan debt</a:t>
            </a:r>
            <a:r>
              <a:rPr lang="en-US" dirty="0" smtClean="0"/>
              <a:t>.</a:t>
            </a:r>
          </a:p>
        </p:txBody>
      </p:sp>
    </p:spTree>
    <p:extLst>
      <p:ext uri="{BB962C8B-B14F-4D97-AF65-F5344CB8AC3E}">
        <p14:creationId xmlns:p14="http://schemas.microsoft.com/office/powerpoint/2010/main" val="2568830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smtClean="0">
                <a:solidFill>
                  <a:schemeClr val="accent2">
                    <a:lumMod val="50000"/>
                  </a:schemeClr>
                </a:solidFill>
              </a:rPr>
              <a:t>Student Debt &amp; Consumer Protection</a:t>
            </a:r>
            <a:endParaRPr lang="en-US" sz="3200" b="1" dirty="0">
              <a:solidFill>
                <a:schemeClr val="accent2">
                  <a:lumMod val="50000"/>
                </a:schemeClr>
              </a:solidFill>
            </a:endParaRP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46707"/>
            <a:ext cx="8493220" cy="4869025"/>
          </a:xfrm>
          <a:prstGeom prst="rect">
            <a:avLst/>
          </a:prstGeom>
          <a:noFill/>
        </p:spPr>
        <p:txBody>
          <a:bodyPr wrap="square" rtlCol="0">
            <a:spAutoFit/>
          </a:bodyPr>
          <a:lstStyle/>
          <a:p>
            <a:pPr algn="ctr">
              <a:spcBef>
                <a:spcPts val="600"/>
              </a:spcBef>
              <a:buClr>
                <a:srgbClr val="006D62"/>
              </a:buClr>
              <a:buSzPct val="100000"/>
            </a:pPr>
            <a:r>
              <a:rPr lang="en-US" sz="2400" b="1" dirty="0" smtClean="0">
                <a:solidFill>
                  <a:schemeClr val="accent2">
                    <a:lumMod val="50000"/>
                  </a:schemeClr>
                </a:solidFill>
              </a:rPr>
              <a:t>Other bills </a:t>
            </a:r>
            <a:endParaRPr lang="en-US" sz="2000" b="1" dirty="0">
              <a:solidFill>
                <a:schemeClr val="accent2">
                  <a:lumMod val="50000"/>
                </a:schemeClr>
              </a:solidFill>
            </a:endParaRPr>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HB </a:t>
            </a:r>
            <a:r>
              <a:rPr lang="en-US" b="1" dirty="0" smtClean="0">
                <a:solidFill>
                  <a:schemeClr val="accent2">
                    <a:lumMod val="50000"/>
                  </a:schemeClr>
                </a:solidFill>
              </a:rPr>
              <a:t>1439 (</a:t>
            </a:r>
            <a:r>
              <a:rPr lang="en-US" b="1" dirty="0" err="1" smtClean="0">
                <a:solidFill>
                  <a:schemeClr val="accent2">
                    <a:lumMod val="50000"/>
                  </a:schemeClr>
                </a:solidFill>
              </a:rPr>
              <a:t>Pollet</a:t>
            </a:r>
            <a:r>
              <a:rPr lang="en-US" b="1" dirty="0" smtClean="0">
                <a:solidFill>
                  <a:schemeClr val="accent2">
                    <a:lumMod val="50000"/>
                  </a:schemeClr>
                </a:solidFill>
              </a:rPr>
              <a:t>) </a:t>
            </a:r>
            <a:r>
              <a:rPr lang="en-US" b="1" dirty="0"/>
              <a:t>Regulating the institutions of higher education, including for- profit institutions and private vocational schools, to protect students from unfair business practices </a:t>
            </a:r>
            <a:r>
              <a:rPr lang="en-US" dirty="0" smtClean="0"/>
              <a:t>–  Makes </a:t>
            </a:r>
            <a:r>
              <a:rPr lang="en-US" dirty="0"/>
              <a:t>it an unfair </a:t>
            </a:r>
            <a:r>
              <a:rPr lang="en-US" dirty="0" smtClean="0"/>
              <a:t>practice </a:t>
            </a:r>
            <a:r>
              <a:rPr lang="en-US" dirty="0"/>
              <a:t>for such schools to, among other things: (a) provide misleading endorsements; (b) use the US </a:t>
            </a:r>
            <a:r>
              <a:rPr lang="en-US" dirty="0" smtClean="0"/>
              <a:t>military </a:t>
            </a:r>
            <a:r>
              <a:rPr lang="en-US" dirty="0"/>
              <a:t>logo on advertising; and (c) for certain institutions and schools, engage in selling consumer </a:t>
            </a:r>
            <a:r>
              <a:rPr lang="en-US" dirty="0" smtClean="0"/>
              <a:t>student </a:t>
            </a:r>
            <a:r>
              <a:rPr lang="en-US" dirty="0"/>
              <a:t>loan products that financially benefit the institution. Creates regulatory framework that includes </a:t>
            </a:r>
            <a:r>
              <a:rPr lang="en-US" dirty="0" smtClean="0"/>
              <a:t> DOL </a:t>
            </a:r>
            <a:r>
              <a:rPr lang="en-US" dirty="0"/>
              <a:t>and WSAC and requires the creation of a single portal for student </a:t>
            </a:r>
            <a:r>
              <a:rPr lang="en-US" dirty="0" smtClean="0"/>
              <a:t>complaints</a:t>
            </a:r>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HB </a:t>
            </a:r>
            <a:r>
              <a:rPr lang="en-US" b="1" dirty="0" smtClean="0">
                <a:solidFill>
                  <a:schemeClr val="accent2">
                    <a:lumMod val="50000"/>
                  </a:schemeClr>
                </a:solidFill>
              </a:rPr>
              <a:t>1499 (</a:t>
            </a:r>
            <a:r>
              <a:rPr lang="en-US" b="1" dirty="0" err="1" smtClean="0">
                <a:solidFill>
                  <a:schemeClr val="accent2">
                    <a:lumMod val="50000"/>
                  </a:schemeClr>
                </a:solidFill>
              </a:rPr>
              <a:t>Pollet</a:t>
            </a:r>
            <a:r>
              <a:rPr lang="en-US" b="1" dirty="0" smtClean="0">
                <a:solidFill>
                  <a:schemeClr val="accent2">
                    <a:lumMod val="50000"/>
                  </a:schemeClr>
                </a:solidFill>
              </a:rPr>
              <a:t>) </a:t>
            </a:r>
            <a:r>
              <a:rPr lang="en-US" b="1" dirty="0"/>
              <a:t>Creating protections and fairness for students in the student loan disbursement process </a:t>
            </a:r>
            <a:r>
              <a:rPr lang="en-US" dirty="0" smtClean="0"/>
              <a:t>– </a:t>
            </a:r>
            <a:r>
              <a:rPr lang="en-US" dirty="0"/>
              <a:t>Requires a postsecondary institution to comply with certain requirements, if the institution </a:t>
            </a:r>
            <a:r>
              <a:rPr lang="en-US" dirty="0" smtClean="0"/>
              <a:t>disburses a </a:t>
            </a:r>
            <a:r>
              <a:rPr lang="en-US" dirty="0"/>
              <a:t>student’s federal or state financial aid balance by means other than directly depositing the student’s </a:t>
            </a:r>
            <a:r>
              <a:rPr lang="en-US" dirty="0" smtClean="0"/>
              <a:t>balance </a:t>
            </a:r>
            <a:r>
              <a:rPr lang="en-US" dirty="0"/>
              <a:t>into the student’s existing account or issuing a check directly from the institution</a:t>
            </a:r>
          </a:p>
          <a:p>
            <a:endParaRPr lang="en-US" dirty="0"/>
          </a:p>
          <a:p>
            <a:pPr marL="228600" indent="-228600">
              <a:lnSpc>
                <a:spcPct val="110000"/>
              </a:lnSpc>
              <a:spcBef>
                <a:spcPts val="600"/>
              </a:spcBef>
              <a:buClr>
                <a:srgbClr val="006D62"/>
              </a:buClr>
              <a:buSzPct val="100000"/>
              <a:buFont typeface="Wingdings 2" pitchFamily="18" charset="2"/>
              <a:buChar char="¡"/>
            </a:pPr>
            <a:endParaRPr lang="en-US" sz="1600" dirty="0"/>
          </a:p>
        </p:txBody>
      </p:sp>
    </p:spTree>
    <p:extLst>
      <p:ext uri="{BB962C8B-B14F-4D97-AF65-F5344CB8AC3E}">
        <p14:creationId xmlns:p14="http://schemas.microsoft.com/office/powerpoint/2010/main" val="1496896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385" y="155575"/>
            <a:ext cx="8432800" cy="984250"/>
          </a:xfrm>
        </p:spPr>
        <p:txBody>
          <a:bodyPr/>
          <a:lstStyle/>
          <a:p>
            <a:pPr algn="ctr"/>
            <a:r>
              <a:rPr lang="en-US" sz="3200" b="1" dirty="0" smtClean="0">
                <a:solidFill>
                  <a:srgbClr val="736545"/>
                </a:solidFill>
              </a:rPr>
              <a:t>About COP</a:t>
            </a:r>
            <a:endParaRPr lang="en-US" sz="3200" b="1" dirty="0">
              <a:solidFill>
                <a:srgbClr val="736545"/>
              </a:solidFill>
            </a:endParaRPr>
          </a:p>
        </p:txBody>
      </p:sp>
      <p:sp>
        <p:nvSpPr>
          <p:cNvPr id="3" name="Content Placeholder 2"/>
          <p:cNvSpPr>
            <a:spLocks noGrp="1"/>
          </p:cNvSpPr>
          <p:nvPr>
            <p:ph idx="4294967295"/>
          </p:nvPr>
        </p:nvSpPr>
        <p:spPr>
          <a:xfrm>
            <a:off x="457198" y="933451"/>
            <a:ext cx="8432800" cy="5094288"/>
          </a:xfrm>
        </p:spPr>
        <p:txBody>
          <a:bodyPr>
            <a:normAutofit/>
          </a:bodyPr>
          <a:lstStyle/>
          <a:p>
            <a:pPr marL="0" indent="0">
              <a:spcAft>
                <a:spcPts val="1800"/>
              </a:spcAft>
              <a:buNone/>
            </a:pPr>
            <a:r>
              <a:rPr lang="en-US" sz="1800" dirty="0" smtClean="0"/>
              <a:t>COP is an association </a:t>
            </a:r>
            <a:r>
              <a:rPr lang="en-US" sz="1800" dirty="0"/>
              <a:t>of Washington’s six public baccalaureate degree granting college and universities. </a:t>
            </a:r>
            <a:r>
              <a:rPr lang="en-US" sz="1800" dirty="0" smtClean="0"/>
              <a:t>We strive </a:t>
            </a:r>
            <a:r>
              <a:rPr lang="en-US" sz="1800" dirty="0"/>
              <a:t>to be a common voice for the public baccalaureate sector and the most respected and trusted resource for decision makers on issues affecting public higher education. </a:t>
            </a:r>
            <a:r>
              <a:rPr lang="en-US" sz="1800" dirty="0" smtClean="0"/>
              <a:t>We foster </a:t>
            </a:r>
            <a:r>
              <a:rPr lang="en-US" sz="1800" dirty="0"/>
              <a:t>coordination and collaboration among the public baccalaureates as well as with </a:t>
            </a:r>
            <a:r>
              <a:rPr lang="en-US" sz="1800" dirty="0" smtClean="0"/>
              <a:t>myriad other partners.</a:t>
            </a:r>
            <a:endParaRPr lang="en-US" sz="1800" dirty="0">
              <a:solidFill>
                <a:schemeClr val="accent2">
                  <a:lumMod val="50000"/>
                </a:schemeClr>
              </a:solidFill>
            </a:endParaRPr>
          </a:p>
        </p:txBody>
      </p:sp>
      <p:cxnSp>
        <p:nvCxnSpPr>
          <p:cNvPr id="7" name="Straight Connector 6"/>
          <p:cNvCxnSpPr/>
          <p:nvPr/>
        </p:nvCxnSpPr>
        <p:spPr>
          <a:xfrm>
            <a:off x="457198" y="84251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1026" name="Picture 2" descr="C:\Users\Paul\AppData\Local\Microsoft\Windows\Temporary Internet Files\Content.Outlook\8SH49ASF\Presidents_images_names_alpha_8_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88730" y="2608886"/>
            <a:ext cx="7341201"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94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smtClean="0">
                <a:solidFill>
                  <a:schemeClr val="accent2">
                    <a:lumMod val="50000"/>
                  </a:schemeClr>
                </a:solidFill>
              </a:rPr>
              <a:t>Other Notable Pieces of Legislation  </a:t>
            </a:r>
            <a:endParaRPr lang="en-US" sz="3200" b="1" dirty="0">
              <a:solidFill>
                <a:schemeClr val="accent2">
                  <a:lumMod val="50000"/>
                </a:schemeClr>
              </a:solidFill>
            </a:endParaRP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46707"/>
            <a:ext cx="8493220" cy="5170646"/>
          </a:xfrm>
          <a:prstGeom prst="rect">
            <a:avLst/>
          </a:prstGeom>
          <a:noFill/>
        </p:spPr>
        <p:txBody>
          <a:bodyPr wrap="square" rtlCol="0">
            <a:spAutoFit/>
          </a:bodyPr>
          <a:lstStyle/>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SB </a:t>
            </a:r>
            <a:r>
              <a:rPr lang="en-US" b="1" dirty="0" smtClean="0">
                <a:solidFill>
                  <a:schemeClr val="accent2">
                    <a:lumMod val="50000"/>
                  </a:schemeClr>
                </a:solidFill>
              </a:rPr>
              <a:t>6582 (Chase) </a:t>
            </a:r>
            <a:r>
              <a:rPr lang="en-US" b="1" dirty="0"/>
              <a:t>Concerning the criminal history of applicants to institutions of higher education</a:t>
            </a:r>
            <a:r>
              <a:rPr lang="en-US" b="1" dirty="0">
                <a:solidFill>
                  <a:schemeClr val="accent2">
                    <a:lumMod val="50000"/>
                  </a:schemeClr>
                </a:solidFill>
              </a:rPr>
              <a:t> </a:t>
            </a:r>
            <a:r>
              <a:rPr lang="en-US" dirty="0" smtClean="0"/>
              <a:t>– Prohibits </a:t>
            </a:r>
            <a:r>
              <a:rPr lang="en-US" dirty="0"/>
              <a:t>the public institutions of higher education from using initial admissions applications that </a:t>
            </a:r>
            <a:r>
              <a:rPr lang="en-US" dirty="0" smtClean="0"/>
              <a:t>request </a:t>
            </a:r>
            <a:r>
              <a:rPr lang="en-US" dirty="0"/>
              <a:t>information about an applicant’s criminal history. </a:t>
            </a:r>
            <a:endParaRPr lang="en-US" dirty="0" smtClean="0"/>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HB </a:t>
            </a:r>
            <a:r>
              <a:rPr lang="en-US" b="1" dirty="0" smtClean="0">
                <a:solidFill>
                  <a:schemeClr val="accent2">
                    <a:lumMod val="50000"/>
                  </a:schemeClr>
                </a:solidFill>
              </a:rPr>
              <a:t>1561 (Frame)  </a:t>
            </a:r>
            <a:r>
              <a:rPr lang="en-US" b="1" dirty="0"/>
              <a:t>Concerning open educational resources </a:t>
            </a:r>
            <a:r>
              <a:rPr lang="en-US" dirty="0" smtClean="0"/>
              <a:t>– </a:t>
            </a:r>
            <a:r>
              <a:rPr lang="en-US" dirty="0"/>
              <a:t>Requires the Student Achievement Council </a:t>
            </a:r>
            <a:r>
              <a:rPr lang="en-US" dirty="0" smtClean="0"/>
              <a:t>(</a:t>
            </a:r>
            <a:r>
              <a:rPr lang="en-US" dirty="0"/>
              <a:t>Council) to administer the Open Educational Resources (OER) Grant Pilot Program for the public </a:t>
            </a:r>
            <a:r>
              <a:rPr lang="en-US" dirty="0" smtClean="0"/>
              <a:t>four- year </a:t>
            </a:r>
            <a:r>
              <a:rPr lang="en-US" dirty="0"/>
              <a:t>institutions of higher education. </a:t>
            </a:r>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HB 1433 (</a:t>
            </a:r>
            <a:r>
              <a:rPr lang="en-US" b="1" dirty="0" err="1">
                <a:solidFill>
                  <a:schemeClr val="accent2">
                    <a:lumMod val="50000"/>
                  </a:schemeClr>
                </a:solidFill>
              </a:rPr>
              <a:t>Stambaugh</a:t>
            </a:r>
            <a:r>
              <a:rPr lang="en-US" b="1" dirty="0">
                <a:solidFill>
                  <a:schemeClr val="accent2">
                    <a:lumMod val="50000"/>
                  </a:schemeClr>
                </a:solidFill>
              </a:rPr>
              <a:t>) </a:t>
            </a:r>
            <a:r>
              <a:rPr lang="en-US" b="1" dirty="0" smtClean="0"/>
              <a:t>Decoupling </a:t>
            </a:r>
            <a:r>
              <a:rPr lang="en-US" b="1" dirty="0"/>
              <a:t>services and activities fees from tuition </a:t>
            </a:r>
            <a:r>
              <a:rPr lang="en-US" dirty="0" smtClean="0"/>
              <a:t>– </a:t>
            </a:r>
            <a:r>
              <a:rPr lang="en-US" dirty="0"/>
              <a:t>Removes the provision tying the </a:t>
            </a:r>
            <a:r>
              <a:rPr lang="en-US" dirty="0" smtClean="0"/>
              <a:t>annual </a:t>
            </a:r>
            <a:r>
              <a:rPr lang="en-US" dirty="0"/>
              <a:t>increase of service and activity fees to the percentage increase in student tuition fees for the </a:t>
            </a:r>
            <a:r>
              <a:rPr lang="en-US" dirty="0" smtClean="0"/>
              <a:t>four-year </a:t>
            </a:r>
            <a:r>
              <a:rPr lang="en-US" dirty="0"/>
              <a:t>public institutions. Requires that increases to services and activity fees at the four-year public </a:t>
            </a:r>
            <a:r>
              <a:rPr lang="en-US" dirty="0" smtClean="0"/>
              <a:t>institutions </a:t>
            </a:r>
            <a:r>
              <a:rPr lang="en-US" dirty="0"/>
              <a:t>shall not exceed 4% per year. </a:t>
            </a:r>
            <a:endParaRPr lang="en-US" dirty="0" smtClean="0"/>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HB </a:t>
            </a:r>
            <a:r>
              <a:rPr lang="en-US" b="1" dirty="0" smtClean="0">
                <a:solidFill>
                  <a:schemeClr val="accent2">
                    <a:lumMod val="50000"/>
                  </a:schemeClr>
                </a:solidFill>
              </a:rPr>
              <a:t>1293 (Ortiz-Self) </a:t>
            </a:r>
            <a:r>
              <a:rPr lang="en-US" b="1" dirty="0"/>
              <a:t>Concerning witnessing a student’s college bound scholarship pledge when efforts to obtain a parent’s or guardian’s signature are unsuccessful  </a:t>
            </a:r>
            <a:r>
              <a:rPr lang="en-US" dirty="0" smtClean="0"/>
              <a:t>– </a:t>
            </a:r>
            <a:r>
              <a:rPr lang="en-US" dirty="0"/>
              <a:t>Allows a school administrator or counselor to </a:t>
            </a:r>
            <a:r>
              <a:rPr lang="en-US" dirty="0" smtClean="0"/>
              <a:t>witness </a:t>
            </a:r>
            <a:r>
              <a:rPr lang="en-US" dirty="0"/>
              <a:t>a student’s CBS pledge if </a:t>
            </a:r>
            <a:r>
              <a:rPr lang="en-US" dirty="0" smtClean="0"/>
              <a:t>unable to </a:t>
            </a:r>
            <a:r>
              <a:rPr lang="en-US" dirty="0"/>
              <a:t>secure the signature of the student’s parent or </a:t>
            </a:r>
            <a:r>
              <a:rPr lang="en-US" dirty="0" smtClean="0"/>
              <a:t>guardian.</a:t>
            </a:r>
            <a:endParaRPr lang="en-US" dirty="0"/>
          </a:p>
          <a:p>
            <a:endParaRPr lang="en-US" dirty="0"/>
          </a:p>
        </p:txBody>
      </p:sp>
    </p:spTree>
    <p:extLst>
      <p:ext uri="{BB962C8B-B14F-4D97-AF65-F5344CB8AC3E}">
        <p14:creationId xmlns:p14="http://schemas.microsoft.com/office/powerpoint/2010/main" val="1980884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983" y="3096093"/>
            <a:ext cx="6118264" cy="2515044"/>
          </a:xfrm>
        </p:spPr>
        <p:txBody>
          <a:bodyPr/>
          <a:lstStyle/>
          <a:p>
            <a:r>
              <a:rPr lang="en-US" sz="4000" b="1" dirty="0" smtClean="0"/>
              <a:t>Operating Budget</a:t>
            </a:r>
            <a:endParaRPr lang="en-US" sz="3200" dirty="0"/>
          </a:p>
        </p:txBody>
      </p:sp>
      <p:pic>
        <p:nvPicPr>
          <p:cNvPr id="5" name="Picture 4" descr="tesc_spring_read.jpg"/>
          <p:cNvPicPr>
            <a:picLocks noChangeAspect="1"/>
          </p:cNvPicPr>
          <p:nvPr/>
        </p:nvPicPr>
        <p:blipFill rotWithShape="1">
          <a:blip r:embed="rId2" cstate="email">
            <a:extLst>
              <a:ext uri="{28A0092B-C50C-407E-A947-70E740481C1C}">
                <a14:useLocalDpi xmlns:a14="http://schemas.microsoft.com/office/drawing/2010/main" val="0"/>
              </a:ext>
            </a:extLst>
          </a:blip>
          <a:srcRect r="29006"/>
          <a:stretch/>
        </p:blipFill>
        <p:spPr>
          <a:xfrm>
            <a:off x="1650498" y="894200"/>
            <a:ext cx="5525749" cy="3039049"/>
          </a:xfrm>
          <a:prstGeom prst="rect">
            <a:avLst/>
          </a:prstGeom>
        </p:spPr>
      </p:pic>
    </p:spTree>
    <p:extLst>
      <p:ext uri="{BB962C8B-B14F-4D97-AF65-F5344CB8AC3E}">
        <p14:creationId xmlns:p14="http://schemas.microsoft.com/office/powerpoint/2010/main" val="1941220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smtClean="0">
                <a:solidFill>
                  <a:schemeClr val="accent2">
                    <a:lumMod val="50000"/>
                  </a:schemeClr>
                </a:solidFill>
              </a:rPr>
              <a:t>Supplemental Operating Budget</a:t>
            </a:r>
            <a:endParaRPr lang="en-US" sz="3200" b="1" dirty="0">
              <a:solidFill>
                <a:schemeClr val="accent2">
                  <a:lumMod val="50000"/>
                </a:schemeClr>
              </a:solidFill>
            </a:endParaRP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46707"/>
            <a:ext cx="8493220" cy="3407087"/>
          </a:xfrm>
          <a:prstGeom prst="rect">
            <a:avLst/>
          </a:prstGeom>
          <a:noFill/>
        </p:spPr>
        <p:txBody>
          <a:bodyPr wrap="square" rtlCol="0">
            <a:spAutoFit/>
          </a:bodyPr>
          <a:lstStyle/>
          <a:p>
            <a:pPr algn="ctr">
              <a:spcBef>
                <a:spcPts val="600"/>
              </a:spcBef>
              <a:buClr>
                <a:srgbClr val="006D62"/>
              </a:buClr>
              <a:buSzPct val="100000"/>
            </a:pPr>
            <a:r>
              <a:rPr lang="en-US" sz="2400" b="1" dirty="0">
                <a:solidFill>
                  <a:schemeClr val="accent2">
                    <a:lumMod val="50000"/>
                  </a:schemeClr>
                </a:solidFill>
              </a:rPr>
              <a:t>Overview of he 2018 supplemental operating </a:t>
            </a:r>
            <a:r>
              <a:rPr lang="en-US" sz="2400" b="1" dirty="0" smtClean="0">
                <a:solidFill>
                  <a:schemeClr val="accent2">
                    <a:lumMod val="50000"/>
                  </a:schemeClr>
                </a:solidFill>
              </a:rPr>
              <a:t>budget</a:t>
            </a:r>
            <a:endParaRPr lang="en-US" sz="2400" b="1" dirty="0">
              <a:solidFill>
                <a:schemeClr val="accent2">
                  <a:lumMod val="50000"/>
                </a:schemeClr>
              </a:solidFill>
            </a:endParaRPr>
          </a:p>
          <a:p>
            <a:pPr marL="228600" indent="-228600">
              <a:lnSpc>
                <a:spcPct val="110000"/>
              </a:lnSpc>
              <a:spcBef>
                <a:spcPts val="600"/>
              </a:spcBef>
              <a:buClr>
                <a:srgbClr val="006D62"/>
              </a:buClr>
              <a:buSzPct val="100000"/>
              <a:buFont typeface="Wingdings 2" pitchFamily="18" charset="2"/>
              <a:buChar char="¡"/>
            </a:pPr>
            <a:r>
              <a:rPr lang="en-US" dirty="0" smtClean="0"/>
              <a:t>Increases NGF-P appropriations for the 2017-19 biennium by a net of $941 million, for total NGF-P for 2017-19 of $44.6 billion. </a:t>
            </a:r>
          </a:p>
          <a:p>
            <a:pPr marL="228600" indent="-228600">
              <a:lnSpc>
                <a:spcPct val="110000"/>
              </a:lnSpc>
              <a:spcBef>
                <a:spcPts val="600"/>
              </a:spcBef>
              <a:buClr>
                <a:srgbClr val="006D62"/>
              </a:buClr>
              <a:buSzPct val="100000"/>
              <a:buFont typeface="Wingdings 2" pitchFamily="18" charset="2"/>
              <a:buChar char="¡"/>
            </a:pPr>
            <a:r>
              <a:rPr lang="en-US" dirty="0" smtClean="0"/>
              <a:t>Net policy spending increases by a net of $1.2 billion. </a:t>
            </a:r>
          </a:p>
          <a:p>
            <a:pPr marL="228600" indent="-228600">
              <a:lnSpc>
                <a:spcPct val="110000"/>
              </a:lnSpc>
              <a:spcBef>
                <a:spcPts val="600"/>
              </a:spcBef>
              <a:buClr>
                <a:srgbClr val="006D62"/>
              </a:buClr>
              <a:buSzPct val="100000"/>
              <a:buFont typeface="Wingdings 2" pitchFamily="18" charset="2"/>
              <a:buChar char="¡"/>
            </a:pPr>
            <a:r>
              <a:rPr lang="en-US" dirty="0" smtClean="0"/>
              <a:t>The largest new investment is $776.4 million for K-12 salary allocations. In addition, $105.2 million is  appropriated from the newly created Dedicated </a:t>
            </a:r>
            <a:r>
              <a:rPr lang="en-US" dirty="0" err="1" smtClean="0"/>
              <a:t>McCleary</a:t>
            </a:r>
            <a:r>
              <a:rPr lang="en-US" dirty="0" smtClean="0"/>
              <a:t> Penalty Account for K-12 public schools; the amount of </a:t>
            </a:r>
            <a:r>
              <a:rPr lang="en-US" dirty="0"/>
              <a:t>the accrued </a:t>
            </a:r>
            <a:r>
              <a:rPr lang="en-US" dirty="0" err="1"/>
              <a:t>McCleary</a:t>
            </a:r>
            <a:r>
              <a:rPr lang="en-US" dirty="0"/>
              <a:t> fines is deposited into this account from the state general fund and is appropriated for </a:t>
            </a:r>
            <a:r>
              <a:rPr lang="en-US" dirty="0" smtClean="0"/>
              <a:t>new </a:t>
            </a:r>
            <a:r>
              <a:rPr lang="en-US" dirty="0"/>
              <a:t>basic education expenditures</a:t>
            </a:r>
            <a:r>
              <a:rPr lang="en-US" dirty="0" smtClean="0"/>
              <a:t>.</a:t>
            </a:r>
          </a:p>
          <a:p>
            <a:endParaRPr lang="en-US" dirty="0"/>
          </a:p>
        </p:txBody>
      </p:sp>
    </p:spTree>
    <p:extLst>
      <p:ext uri="{BB962C8B-B14F-4D97-AF65-F5344CB8AC3E}">
        <p14:creationId xmlns:p14="http://schemas.microsoft.com/office/powerpoint/2010/main" val="1384068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smtClean="0">
                <a:solidFill>
                  <a:schemeClr val="accent2">
                    <a:lumMod val="50000"/>
                  </a:schemeClr>
                </a:solidFill>
              </a:rPr>
              <a:t>Supplemental Operating Budget</a:t>
            </a:r>
            <a:endParaRPr lang="en-US" sz="3200" b="1" dirty="0">
              <a:solidFill>
                <a:schemeClr val="accent2">
                  <a:lumMod val="50000"/>
                </a:schemeClr>
              </a:solidFill>
            </a:endParaRP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7199" y="777184"/>
            <a:ext cx="8493220" cy="6106287"/>
          </a:xfrm>
          <a:prstGeom prst="rect">
            <a:avLst/>
          </a:prstGeom>
          <a:noFill/>
        </p:spPr>
        <p:txBody>
          <a:bodyPr wrap="square" rtlCol="0">
            <a:spAutoFit/>
          </a:bodyPr>
          <a:lstStyle/>
          <a:p>
            <a:pPr algn="ctr">
              <a:spcBef>
                <a:spcPts val="600"/>
              </a:spcBef>
              <a:buClr>
                <a:srgbClr val="006D62"/>
              </a:buClr>
              <a:buSzPct val="100000"/>
            </a:pPr>
            <a:r>
              <a:rPr lang="en-US" sz="2400" b="1" dirty="0" smtClean="0">
                <a:solidFill>
                  <a:schemeClr val="accent2">
                    <a:lumMod val="50000"/>
                  </a:schemeClr>
                </a:solidFill>
              </a:rPr>
              <a:t>Major </a:t>
            </a:r>
            <a:r>
              <a:rPr lang="en-US" sz="2400" b="1" dirty="0">
                <a:solidFill>
                  <a:schemeClr val="accent2">
                    <a:lumMod val="50000"/>
                  </a:schemeClr>
                </a:solidFill>
              </a:rPr>
              <a:t>Higher Education Spending Decisions </a:t>
            </a:r>
            <a:endParaRPr lang="en-US" dirty="0"/>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State Need Grant</a:t>
            </a:r>
            <a:r>
              <a:rPr lang="en-US" dirty="0"/>
              <a:t>: $18.5 </a:t>
            </a:r>
            <a:r>
              <a:rPr lang="en-US" dirty="0" smtClean="0"/>
              <a:t>million </a:t>
            </a:r>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University of Washington Compensation</a:t>
            </a:r>
            <a:r>
              <a:rPr lang="en-US" dirty="0" smtClean="0"/>
              <a:t>: $9 million</a:t>
            </a:r>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Washington State Opportunity Scholarship</a:t>
            </a:r>
            <a:r>
              <a:rPr lang="en-US" dirty="0" smtClean="0"/>
              <a:t>: </a:t>
            </a:r>
            <a:r>
              <a:rPr lang="en-US" dirty="0"/>
              <a:t>$4.3 million </a:t>
            </a:r>
            <a:endParaRPr lang="en-US" dirty="0" smtClean="0"/>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Computer Science Enrollments at the University of Washington Seattle</a:t>
            </a:r>
            <a:r>
              <a:rPr lang="en-US" dirty="0" smtClean="0"/>
              <a:t>: </a:t>
            </a:r>
            <a:r>
              <a:rPr lang="en-US" dirty="0"/>
              <a:t>$3 </a:t>
            </a:r>
            <a:r>
              <a:rPr lang="en-US" dirty="0" smtClean="0"/>
              <a:t>million</a:t>
            </a:r>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Gold Star Family Textbook Stipends</a:t>
            </a:r>
            <a:r>
              <a:rPr lang="en-US" dirty="0"/>
              <a:t>: $750,000 </a:t>
            </a:r>
            <a:endParaRPr lang="en-US" dirty="0" smtClean="0"/>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New Programs at Western Washington University</a:t>
            </a:r>
            <a:r>
              <a:rPr lang="en-US" dirty="0"/>
              <a:t>: $2 million </a:t>
            </a:r>
            <a:endParaRPr lang="en-US" dirty="0" smtClean="0"/>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New and Expanded Community and Technical College Programs</a:t>
            </a:r>
            <a:r>
              <a:rPr lang="en-US" dirty="0"/>
              <a:t>: $1.24 </a:t>
            </a:r>
            <a:r>
              <a:rPr lang="en-US" dirty="0" smtClean="0"/>
              <a:t>million - Federal </a:t>
            </a:r>
            <a:r>
              <a:rPr lang="en-US" dirty="0"/>
              <a:t>Way Education Initiative ($</a:t>
            </a:r>
            <a:r>
              <a:rPr lang="en-US" dirty="0" smtClean="0"/>
              <a:t>500,000), Peninsula </a:t>
            </a:r>
            <a:r>
              <a:rPr lang="en-US" dirty="0"/>
              <a:t>College </a:t>
            </a:r>
            <a:r>
              <a:rPr lang="en-US" dirty="0" smtClean="0"/>
              <a:t>health </a:t>
            </a:r>
            <a:r>
              <a:rPr lang="en-US" dirty="0"/>
              <a:t>care workforce development programs ($</a:t>
            </a:r>
            <a:r>
              <a:rPr lang="en-US" dirty="0" smtClean="0"/>
              <a:t>437,000); feasibility study of </a:t>
            </a:r>
            <a:r>
              <a:rPr lang="en-US" dirty="0"/>
              <a:t>establishing a new community college in the Graham area ($300,000</a:t>
            </a:r>
            <a:r>
              <a:rPr lang="en-US" dirty="0" smtClean="0"/>
              <a:t>).</a:t>
            </a:r>
          </a:p>
          <a:p>
            <a:pPr marL="228600" indent="-228600">
              <a:lnSpc>
                <a:spcPct val="110000"/>
              </a:lnSpc>
              <a:spcBef>
                <a:spcPts val="600"/>
              </a:spcBef>
              <a:buClr>
                <a:srgbClr val="006D62"/>
              </a:buClr>
              <a:buSzPct val="100000"/>
              <a:buFont typeface="Wingdings 2" pitchFamily="18" charset="2"/>
              <a:buChar char="¡"/>
            </a:pPr>
            <a:r>
              <a:rPr lang="en-US" b="1" dirty="0">
                <a:solidFill>
                  <a:schemeClr val="accent2">
                    <a:lumMod val="50000"/>
                  </a:schemeClr>
                </a:solidFill>
              </a:rPr>
              <a:t>Compensation and Funding Study </a:t>
            </a:r>
            <a:r>
              <a:rPr lang="en-US" dirty="0" smtClean="0"/>
              <a:t>–WSIPP will study the </a:t>
            </a:r>
            <a:r>
              <a:rPr lang="en-US" dirty="0"/>
              <a:t>proportion of state funding that comes from the state general fund for salary and benefit increases, the manner in which salary and benefit increases are determined, and the total proportion of state funding for institutions of higher education. A report is due by November 1, 2018. </a:t>
            </a:r>
          </a:p>
          <a:p>
            <a:pPr marL="228600" indent="-228600">
              <a:lnSpc>
                <a:spcPct val="110000"/>
              </a:lnSpc>
              <a:spcBef>
                <a:spcPts val="600"/>
              </a:spcBef>
              <a:buClr>
                <a:srgbClr val="006D62"/>
              </a:buClr>
              <a:buSzPct val="100000"/>
              <a:buFont typeface="Wingdings 2" pitchFamily="18" charset="2"/>
              <a:buChar char="¡"/>
            </a:pPr>
            <a:endParaRPr lang="en-US" dirty="0"/>
          </a:p>
          <a:p>
            <a:pPr>
              <a:lnSpc>
                <a:spcPct val="110000"/>
              </a:lnSpc>
              <a:spcBef>
                <a:spcPts val="600"/>
              </a:spcBef>
              <a:buClr>
                <a:srgbClr val="006D62"/>
              </a:buClr>
              <a:buSzPct val="100000"/>
            </a:pPr>
            <a:endParaRPr lang="en-US" dirty="0"/>
          </a:p>
        </p:txBody>
      </p:sp>
    </p:spTree>
    <p:extLst>
      <p:ext uri="{BB962C8B-B14F-4D97-AF65-F5344CB8AC3E}">
        <p14:creationId xmlns:p14="http://schemas.microsoft.com/office/powerpoint/2010/main" val="2841273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912" y="4582930"/>
            <a:ext cx="6497538" cy="1488262"/>
          </a:xfrm>
        </p:spPr>
        <p:txBody>
          <a:bodyPr/>
          <a:lstStyle/>
          <a:p>
            <a:r>
              <a:rPr lang="en-US" b="1" dirty="0" smtClean="0"/>
              <a:t>2019 Legislative Session </a:t>
            </a:r>
            <a:br>
              <a:rPr lang="en-US" b="1" dirty="0" smtClean="0"/>
            </a:br>
            <a:endParaRPr lang="en-US" b="1" dirty="0"/>
          </a:p>
        </p:txBody>
      </p:sp>
      <p:pic>
        <p:nvPicPr>
          <p:cNvPr id="5" name="Picture 4" descr="wsu_campu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14500" y="457200"/>
            <a:ext cx="5486400" cy="4023360"/>
          </a:xfrm>
          <a:prstGeom prst="rect">
            <a:avLst/>
          </a:prstGeom>
        </p:spPr>
      </p:pic>
    </p:spTree>
    <p:extLst>
      <p:ext uri="{BB962C8B-B14F-4D97-AF65-F5344CB8AC3E}">
        <p14:creationId xmlns:p14="http://schemas.microsoft.com/office/powerpoint/2010/main" val="2805357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5556" t="21706" r="23989" b="23861"/>
          <a:stretch/>
        </p:blipFill>
        <p:spPr>
          <a:xfrm>
            <a:off x="803564" y="361455"/>
            <a:ext cx="7398327" cy="5599522"/>
          </a:xfrm>
          <a:prstGeom prst="rect">
            <a:avLst/>
          </a:prstGeom>
        </p:spPr>
      </p:pic>
    </p:spTree>
    <p:extLst>
      <p:ext uri="{BB962C8B-B14F-4D97-AF65-F5344CB8AC3E}">
        <p14:creationId xmlns:p14="http://schemas.microsoft.com/office/powerpoint/2010/main" val="1104227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smtClean="0">
                <a:solidFill>
                  <a:schemeClr val="accent2">
                    <a:lumMod val="50000"/>
                  </a:schemeClr>
                </a:solidFill>
              </a:rPr>
              <a:t>2019 Legislative Session</a:t>
            </a:r>
            <a:endParaRPr lang="en-US" sz="3200" b="1" dirty="0">
              <a:solidFill>
                <a:schemeClr val="accent2">
                  <a:lumMod val="50000"/>
                </a:schemeClr>
              </a:solidFill>
            </a:endParaRP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812040"/>
            <a:ext cx="8493220" cy="4235006"/>
          </a:xfrm>
          <a:prstGeom prst="rect">
            <a:avLst/>
          </a:prstGeom>
          <a:noFill/>
        </p:spPr>
        <p:txBody>
          <a:bodyPr wrap="square" rtlCol="0">
            <a:spAutoFit/>
          </a:bodyPr>
          <a:lstStyle/>
          <a:p>
            <a:pPr lvl="1" algn="ctr">
              <a:spcBef>
                <a:spcPts val="600"/>
              </a:spcBef>
              <a:buClr>
                <a:srgbClr val="006D62"/>
              </a:buClr>
              <a:buSzPct val="100000"/>
            </a:pPr>
            <a:endParaRPr lang="en-US" dirty="0"/>
          </a:p>
          <a:p>
            <a:pPr marL="685800" lvl="1" indent="-228600">
              <a:lnSpc>
                <a:spcPct val="110000"/>
              </a:lnSpc>
              <a:spcBef>
                <a:spcPts val="600"/>
              </a:spcBef>
              <a:buClr>
                <a:srgbClr val="006D62"/>
              </a:buClr>
              <a:buSzPct val="100000"/>
              <a:buFont typeface="Wingdings 2" pitchFamily="18" charset="2"/>
              <a:buChar char="¡"/>
            </a:pPr>
            <a:r>
              <a:rPr lang="en-US" sz="2400" b="1" dirty="0">
                <a:solidFill>
                  <a:schemeClr val="accent2">
                    <a:lumMod val="50000"/>
                  </a:schemeClr>
                </a:solidFill>
              </a:rPr>
              <a:t>Compensation </a:t>
            </a:r>
          </a:p>
          <a:p>
            <a:pPr marL="685800" lvl="1" indent="-228600">
              <a:lnSpc>
                <a:spcPct val="110000"/>
              </a:lnSpc>
              <a:spcBef>
                <a:spcPts val="600"/>
              </a:spcBef>
              <a:buClr>
                <a:srgbClr val="006D62"/>
              </a:buClr>
              <a:buSzPct val="100000"/>
              <a:buFont typeface="Wingdings 2" pitchFamily="18" charset="2"/>
              <a:buChar char="¡"/>
            </a:pPr>
            <a:r>
              <a:rPr lang="en-US" sz="2400" b="1" dirty="0">
                <a:solidFill>
                  <a:schemeClr val="accent2">
                    <a:lumMod val="50000"/>
                  </a:schemeClr>
                </a:solidFill>
              </a:rPr>
              <a:t>STEM &amp; High Employer Demand </a:t>
            </a:r>
          </a:p>
          <a:p>
            <a:pPr marL="685800" lvl="1" indent="-228600">
              <a:lnSpc>
                <a:spcPct val="110000"/>
              </a:lnSpc>
              <a:spcBef>
                <a:spcPts val="600"/>
              </a:spcBef>
              <a:buClr>
                <a:srgbClr val="006D62"/>
              </a:buClr>
              <a:buSzPct val="100000"/>
              <a:buFont typeface="Wingdings 2" pitchFamily="18" charset="2"/>
              <a:buChar char="¡"/>
            </a:pPr>
            <a:r>
              <a:rPr lang="en-US" sz="2400" b="1" dirty="0">
                <a:solidFill>
                  <a:schemeClr val="accent2">
                    <a:lumMod val="50000"/>
                  </a:schemeClr>
                </a:solidFill>
              </a:rPr>
              <a:t>State Need Grant </a:t>
            </a:r>
          </a:p>
          <a:p>
            <a:pPr marL="685800" lvl="1" indent="-228600">
              <a:lnSpc>
                <a:spcPct val="110000"/>
              </a:lnSpc>
              <a:spcBef>
                <a:spcPts val="600"/>
              </a:spcBef>
              <a:buClr>
                <a:srgbClr val="006D62"/>
              </a:buClr>
              <a:buSzPct val="100000"/>
              <a:buFont typeface="Wingdings 2" pitchFamily="18" charset="2"/>
              <a:buChar char="¡"/>
            </a:pPr>
            <a:r>
              <a:rPr lang="en-US" sz="2400" b="1" dirty="0">
                <a:solidFill>
                  <a:schemeClr val="accent2">
                    <a:lumMod val="50000"/>
                  </a:schemeClr>
                </a:solidFill>
              </a:rPr>
              <a:t>Dual Credit </a:t>
            </a:r>
          </a:p>
          <a:p>
            <a:pPr marL="685800" lvl="1" indent="-228600">
              <a:lnSpc>
                <a:spcPct val="110000"/>
              </a:lnSpc>
              <a:spcBef>
                <a:spcPts val="600"/>
              </a:spcBef>
              <a:buClr>
                <a:srgbClr val="006D62"/>
              </a:buClr>
              <a:buSzPct val="100000"/>
              <a:buFont typeface="Wingdings 2" pitchFamily="18" charset="2"/>
              <a:buChar char="¡"/>
            </a:pPr>
            <a:r>
              <a:rPr lang="en-US" sz="2400" b="1" dirty="0">
                <a:solidFill>
                  <a:schemeClr val="accent2">
                    <a:lumMod val="50000"/>
                  </a:schemeClr>
                </a:solidFill>
              </a:rPr>
              <a:t>Free College </a:t>
            </a:r>
          </a:p>
          <a:p>
            <a:pPr marL="685800" lvl="1" indent="-228600">
              <a:lnSpc>
                <a:spcPct val="110000"/>
              </a:lnSpc>
              <a:spcBef>
                <a:spcPts val="600"/>
              </a:spcBef>
              <a:buClr>
                <a:srgbClr val="006D62"/>
              </a:buClr>
              <a:buSzPct val="100000"/>
              <a:buFont typeface="Wingdings 2" pitchFamily="18" charset="2"/>
              <a:buChar char="¡"/>
            </a:pPr>
            <a:r>
              <a:rPr lang="en-US" sz="2400" b="1" dirty="0">
                <a:solidFill>
                  <a:schemeClr val="accent2">
                    <a:lumMod val="50000"/>
                  </a:schemeClr>
                </a:solidFill>
              </a:rPr>
              <a:t>Career connected learning </a:t>
            </a:r>
          </a:p>
          <a:p>
            <a:pPr marL="685800" lvl="1" indent="-228600">
              <a:lnSpc>
                <a:spcPct val="110000"/>
              </a:lnSpc>
              <a:spcBef>
                <a:spcPts val="600"/>
              </a:spcBef>
              <a:buClr>
                <a:srgbClr val="006D62"/>
              </a:buClr>
              <a:buSzPct val="100000"/>
              <a:buFont typeface="Wingdings 2" pitchFamily="18" charset="2"/>
              <a:buChar char="¡"/>
            </a:pPr>
            <a:r>
              <a:rPr lang="en-US" sz="2400" b="1" dirty="0">
                <a:solidFill>
                  <a:schemeClr val="accent2">
                    <a:lumMod val="50000"/>
                  </a:schemeClr>
                </a:solidFill>
              </a:rPr>
              <a:t>Teacher Shortage </a:t>
            </a:r>
            <a:endParaRPr lang="en-US" sz="2400" b="1" dirty="0" smtClean="0">
              <a:solidFill>
                <a:schemeClr val="accent2">
                  <a:lumMod val="50000"/>
                </a:schemeClr>
              </a:solidFill>
            </a:endParaRPr>
          </a:p>
          <a:p>
            <a:pPr marL="685800" lvl="1" indent="-228600">
              <a:lnSpc>
                <a:spcPct val="110000"/>
              </a:lnSpc>
              <a:spcBef>
                <a:spcPts val="600"/>
              </a:spcBef>
              <a:buClr>
                <a:srgbClr val="006D62"/>
              </a:buClr>
              <a:buSzPct val="100000"/>
              <a:buFont typeface="Wingdings 2" pitchFamily="18" charset="2"/>
              <a:buChar char="¡"/>
            </a:pPr>
            <a:r>
              <a:rPr lang="en-US" sz="2400" b="1" dirty="0" smtClean="0">
                <a:solidFill>
                  <a:schemeClr val="accent2">
                    <a:lumMod val="50000"/>
                  </a:schemeClr>
                </a:solidFill>
              </a:rPr>
              <a:t>Capital Budget</a:t>
            </a:r>
            <a:endParaRPr lang="en-US" sz="2400" b="1" dirty="0">
              <a:solidFill>
                <a:schemeClr val="accent2">
                  <a:lumMod val="50000"/>
                </a:schemeClr>
              </a:solidFill>
            </a:endParaRPr>
          </a:p>
        </p:txBody>
      </p:sp>
    </p:spTree>
    <p:extLst>
      <p:ext uri="{BB962C8B-B14F-4D97-AF65-F5344CB8AC3E}">
        <p14:creationId xmlns:p14="http://schemas.microsoft.com/office/powerpoint/2010/main" val="1040406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912" y="4582930"/>
            <a:ext cx="6497538" cy="1488262"/>
          </a:xfrm>
        </p:spPr>
        <p:txBody>
          <a:bodyPr/>
          <a:lstStyle/>
          <a:p>
            <a:r>
              <a:rPr lang="en-US" b="1" dirty="0" smtClean="0"/>
              <a:t>National &amp; International Comparisons</a:t>
            </a:r>
            <a:endParaRPr lang="en-US" b="1" dirty="0"/>
          </a:p>
        </p:txBody>
      </p:sp>
      <p:pic>
        <p:nvPicPr>
          <p:cNvPr id="5" name="Picture 4" descr="wsu_campu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14500" y="457200"/>
            <a:ext cx="5486400" cy="4023360"/>
          </a:xfrm>
          <a:prstGeom prst="rect">
            <a:avLst/>
          </a:prstGeom>
        </p:spPr>
      </p:pic>
    </p:spTree>
    <p:extLst>
      <p:ext uri="{BB962C8B-B14F-4D97-AF65-F5344CB8AC3E}">
        <p14:creationId xmlns:p14="http://schemas.microsoft.com/office/powerpoint/2010/main" val="3111675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99565"/>
            <a:ext cx="8455801" cy="962891"/>
          </a:xfrm>
        </p:spPr>
        <p:txBody>
          <a:bodyPr/>
          <a:lstStyle/>
          <a:p>
            <a:pPr algn="ctr"/>
            <a:r>
              <a:rPr lang="en-US" sz="2800" b="1" dirty="0" smtClean="0"/>
              <a:t>Washington’s Public Baccalaureate Institutions Have the </a:t>
            </a:r>
            <a:r>
              <a:rPr lang="en-US" i="1" dirty="0">
                <a:ln w="1905"/>
                <a:solidFill>
                  <a:srgbClr val="006B63"/>
                </a:solidFill>
                <a:effectLst>
                  <a:innerShdw blurRad="69850" dist="43180" dir="5400000">
                    <a:srgbClr val="000000">
                      <a:alpha val="65000"/>
                    </a:srgbClr>
                  </a:innerShdw>
                </a:effectLst>
              </a:rPr>
              <a:t>6</a:t>
            </a:r>
            <a:r>
              <a:rPr lang="en-US" sz="3200" b="1" i="1" baseline="30000" dirty="0" smtClean="0">
                <a:ln w="1905"/>
                <a:solidFill>
                  <a:srgbClr val="006B63"/>
                </a:solidFill>
                <a:effectLst>
                  <a:innerShdw blurRad="69850" dist="43180" dir="5400000">
                    <a:srgbClr val="000000">
                      <a:alpha val="65000"/>
                    </a:srgbClr>
                  </a:innerShdw>
                </a:effectLst>
              </a:rPr>
              <a:t>th</a:t>
            </a:r>
            <a:r>
              <a:rPr lang="en-US" sz="2800" b="1" i="1" dirty="0" smtClean="0">
                <a:ln w="1905"/>
                <a:solidFill>
                  <a:srgbClr val="006B63"/>
                </a:solidFill>
                <a:effectLst>
                  <a:innerShdw blurRad="69850" dist="43180" dir="5400000">
                    <a:srgbClr val="000000">
                      <a:alpha val="65000"/>
                    </a:srgbClr>
                  </a:innerShdw>
                </a:effectLst>
              </a:rPr>
              <a:t> Best 4-year Graduation Rates</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smtClean="0"/>
              <a:t>in the Nation</a:t>
            </a:r>
            <a:endParaRPr lang="en-US" sz="2800" b="1" dirty="0"/>
          </a:p>
        </p:txBody>
      </p:sp>
      <p:cxnSp>
        <p:nvCxnSpPr>
          <p:cNvPr id="22" name="Straight Connector 21"/>
          <p:cNvCxnSpPr/>
          <p:nvPr/>
        </p:nvCxnSpPr>
        <p:spPr>
          <a:xfrm>
            <a:off x="457199" y="1062455"/>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62642" y="6418404"/>
            <a:ext cx="8251369" cy="246221"/>
          </a:xfrm>
          <a:prstGeom prst="rect">
            <a:avLst/>
          </a:prstGeom>
          <a:noFill/>
        </p:spPr>
        <p:txBody>
          <a:bodyPr wrap="square" rtlCol="0">
            <a:spAutoFit/>
          </a:bodyPr>
          <a:lstStyle/>
          <a:p>
            <a:pPr algn="r"/>
            <a:r>
              <a:rPr lang="en-US" sz="1000" dirty="0" smtClean="0"/>
              <a:t>Source</a:t>
            </a:r>
            <a:r>
              <a:rPr lang="en-US" sz="1000" i="1" dirty="0" smtClean="0"/>
              <a:t>:  Education Research &amp; Data Center data downloaded August, 2016</a:t>
            </a:r>
            <a:endParaRPr lang="en-US" sz="1000" i="1" dirty="0"/>
          </a:p>
        </p:txBody>
      </p:sp>
      <p:graphicFrame>
        <p:nvGraphicFramePr>
          <p:cNvPr id="8" name="Chart 7"/>
          <p:cNvGraphicFramePr>
            <a:graphicFrameLocks/>
          </p:cNvGraphicFramePr>
          <p:nvPr>
            <p:extLst>
              <p:ext uri="{D42A27DB-BD31-4B8C-83A1-F6EECF244321}">
                <p14:modId xmlns:p14="http://schemas.microsoft.com/office/powerpoint/2010/main" val="143058450"/>
              </p:ext>
            </p:extLst>
          </p:nvPr>
        </p:nvGraphicFramePr>
        <p:xfrm>
          <a:off x="127000" y="1320801"/>
          <a:ext cx="8887011" cy="45042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4178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99565"/>
            <a:ext cx="8455801" cy="962891"/>
          </a:xfrm>
        </p:spPr>
        <p:txBody>
          <a:bodyPr/>
          <a:lstStyle/>
          <a:p>
            <a:pPr algn="ctr"/>
            <a:r>
              <a:rPr lang="en-US" sz="2800" b="1" dirty="0" smtClean="0"/>
              <a:t>Washington’s Public Baccalaureate Institutions Have the </a:t>
            </a:r>
            <a:r>
              <a:rPr lang="en-US" i="1" dirty="0">
                <a:ln w="1905"/>
                <a:solidFill>
                  <a:srgbClr val="006B63"/>
                </a:solidFill>
                <a:effectLst>
                  <a:innerShdw blurRad="69850" dist="43180" dir="5400000">
                    <a:srgbClr val="000000">
                      <a:alpha val="65000"/>
                    </a:srgbClr>
                  </a:innerShdw>
                </a:effectLst>
              </a:rPr>
              <a:t>5</a:t>
            </a:r>
            <a:r>
              <a:rPr lang="en-US" sz="3200" b="1" i="1" baseline="30000" dirty="0" smtClean="0">
                <a:ln w="1905"/>
                <a:solidFill>
                  <a:srgbClr val="006B63"/>
                </a:solidFill>
                <a:effectLst>
                  <a:innerShdw blurRad="69850" dist="43180" dir="5400000">
                    <a:srgbClr val="000000">
                      <a:alpha val="65000"/>
                    </a:srgbClr>
                  </a:innerShdw>
                </a:effectLst>
              </a:rPr>
              <a:t>th</a:t>
            </a:r>
            <a:r>
              <a:rPr lang="en-US" sz="2800" b="1" i="1" dirty="0" smtClean="0">
                <a:ln w="1905"/>
                <a:solidFill>
                  <a:srgbClr val="006B63"/>
                </a:solidFill>
                <a:effectLst>
                  <a:innerShdw blurRad="69850" dist="43180" dir="5400000">
                    <a:srgbClr val="000000">
                      <a:alpha val="65000"/>
                    </a:srgbClr>
                  </a:innerShdw>
                </a:effectLst>
              </a:rPr>
              <a:t> Best 5-year Graduation Rates</a:t>
            </a:r>
            <a:r>
              <a:rPr lang="en-US" sz="2800" b="1" dirty="0" smtClean="0">
                <a:ln w="1905"/>
                <a:solidFill>
                  <a:srgbClr val="006B63"/>
                </a:solidFill>
                <a:effectLst>
                  <a:innerShdw blurRad="69850" dist="43180" dir="5400000">
                    <a:srgbClr val="000000">
                      <a:alpha val="65000"/>
                    </a:srgbClr>
                  </a:innerShdw>
                </a:effectLst>
              </a:rPr>
              <a:t> </a:t>
            </a:r>
            <a:r>
              <a:rPr lang="en-US" sz="2800" b="1" dirty="0" smtClean="0"/>
              <a:t>in the Nation</a:t>
            </a:r>
            <a:endParaRPr lang="en-US" sz="2800" b="1" dirty="0"/>
          </a:p>
        </p:txBody>
      </p:sp>
      <p:sp>
        <p:nvSpPr>
          <p:cNvPr id="19" name="TextBox 18"/>
          <p:cNvSpPr txBox="1"/>
          <p:nvPr/>
        </p:nvSpPr>
        <p:spPr>
          <a:xfrm>
            <a:off x="457201" y="1224591"/>
            <a:ext cx="8432985" cy="307777"/>
          </a:xfrm>
          <a:prstGeom prst="rect">
            <a:avLst/>
          </a:prstGeom>
          <a:noFill/>
        </p:spPr>
        <p:txBody>
          <a:bodyPr wrap="square" rtlCol="0">
            <a:spAutoFit/>
          </a:bodyPr>
          <a:lstStyle/>
          <a:p>
            <a:pPr algn="ctr"/>
            <a:r>
              <a:rPr lang="en-US" sz="1400" dirty="0">
                <a:solidFill>
                  <a:schemeClr val="accent2">
                    <a:lumMod val="50000"/>
                  </a:schemeClr>
                </a:solidFill>
              </a:rPr>
              <a:t>Percent of students graduating with a bachelor’s degree within </a:t>
            </a:r>
            <a:r>
              <a:rPr lang="en-US" sz="1400" dirty="0" smtClean="0">
                <a:solidFill>
                  <a:schemeClr val="accent2">
                    <a:lumMod val="50000"/>
                  </a:schemeClr>
                </a:solidFill>
              </a:rPr>
              <a:t>5 </a:t>
            </a:r>
            <a:r>
              <a:rPr lang="en-US" sz="1400" dirty="0">
                <a:solidFill>
                  <a:schemeClr val="accent2">
                    <a:lumMod val="50000"/>
                  </a:schemeClr>
                </a:solidFill>
              </a:rPr>
              <a:t>years, public institutions in 2011</a:t>
            </a:r>
          </a:p>
        </p:txBody>
      </p:sp>
      <p:sp>
        <p:nvSpPr>
          <p:cNvPr id="21" name="TextBox 20"/>
          <p:cNvSpPr txBox="1"/>
          <p:nvPr/>
        </p:nvSpPr>
        <p:spPr>
          <a:xfrm>
            <a:off x="762642" y="6418404"/>
            <a:ext cx="8251369" cy="246221"/>
          </a:xfrm>
          <a:prstGeom prst="rect">
            <a:avLst/>
          </a:prstGeom>
          <a:noFill/>
        </p:spPr>
        <p:txBody>
          <a:bodyPr wrap="square" rtlCol="0">
            <a:spAutoFit/>
          </a:bodyPr>
          <a:lstStyle/>
          <a:p>
            <a:pPr algn="r"/>
            <a:r>
              <a:rPr lang="en-US" sz="1000" dirty="0" smtClean="0"/>
              <a:t>Source</a:t>
            </a:r>
            <a:r>
              <a:rPr lang="en-US" sz="1000" i="1" dirty="0" smtClean="0"/>
              <a:t>:  Education Research &amp; Data Center data downloaded August, 2016</a:t>
            </a:r>
            <a:endParaRPr lang="en-US" sz="1000" i="1" dirty="0"/>
          </a:p>
        </p:txBody>
      </p:sp>
      <p:cxnSp>
        <p:nvCxnSpPr>
          <p:cNvPr id="22" name="Straight Connector 21"/>
          <p:cNvCxnSpPr/>
          <p:nvPr/>
        </p:nvCxnSpPr>
        <p:spPr>
          <a:xfrm>
            <a:off x="457199" y="1062455"/>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1876040606"/>
              </p:ext>
            </p:extLst>
          </p:nvPr>
        </p:nvGraphicFramePr>
        <p:xfrm>
          <a:off x="0" y="1532369"/>
          <a:ext cx="9143999" cy="4525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948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7933" y="255506"/>
            <a:ext cx="8466667" cy="1291445"/>
          </a:xfrm>
        </p:spPr>
        <p:txBody>
          <a:bodyPr/>
          <a:lstStyle/>
          <a:p>
            <a:r>
              <a:rPr lang="en-US" sz="3200" dirty="0" smtClean="0"/>
              <a:t>COP Committees</a:t>
            </a:r>
            <a:r>
              <a:rPr lang="en-US" dirty="0" smtClean="0"/>
              <a:t/>
            </a:r>
            <a:br>
              <a:rPr lang="en-US" dirty="0" smtClean="0"/>
            </a:br>
            <a:endParaRPr lang="en-US" dirty="0"/>
          </a:p>
        </p:txBody>
      </p:sp>
      <p:cxnSp>
        <p:nvCxnSpPr>
          <p:cNvPr id="7" name="Straight Connector 6"/>
          <p:cNvCxnSpPr/>
          <p:nvPr/>
        </p:nvCxnSpPr>
        <p:spPr>
          <a:xfrm>
            <a:off x="457199" y="901229"/>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4" name="Picture 3" descr="COP_LOGO BLOCK_CLR_OU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6193096"/>
            <a:ext cx="1580221" cy="672506"/>
          </a:xfrm>
          <a:prstGeom prst="rect">
            <a:avLst/>
          </a:prstGeom>
        </p:spPr>
      </p:pic>
      <p:pic>
        <p:nvPicPr>
          <p:cNvPr id="6" name="Picture 5"/>
          <p:cNvPicPr>
            <a:picLocks noChangeAspect="1"/>
          </p:cNvPicPr>
          <p:nvPr/>
        </p:nvPicPr>
        <p:blipFill rotWithShape="1">
          <a:blip r:embed="rId3"/>
          <a:srcRect l="3233" t="3482" b="2529"/>
          <a:stretch/>
        </p:blipFill>
        <p:spPr>
          <a:xfrm>
            <a:off x="1376218" y="1002260"/>
            <a:ext cx="6735148" cy="5190836"/>
          </a:xfrm>
          <a:prstGeom prst="rect">
            <a:avLst/>
          </a:prstGeom>
        </p:spPr>
      </p:pic>
    </p:spTree>
    <p:extLst>
      <p:ext uri="{BB962C8B-B14F-4D97-AF65-F5344CB8AC3E}">
        <p14:creationId xmlns:p14="http://schemas.microsoft.com/office/powerpoint/2010/main" val="2097116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185497"/>
            <a:ext cx="8455801" cy="962891"/>
          </a:xfrm>
        </p:spPr>
        <p:txBody>
          <a:bodyPr/>
          <a:lstStyle/>
          <a:p>
            <a:pPr algn="ctr"/>
            <a:r>
              <a:rPr lang="en-US" sz="2800" b="1" dirty="0" smtClean="0">
                <a:solidFill>
                  <a:srgbClr val="736545"/>
                </a:solidFill>
              </a:rPr>
              <a:t>Washington’s Public Baccalaureate Institutions Have the </a:t>
            </a:r>
            <a:r>
              <a:rPr lang="en-US" i="1" dirty="0" smtClean="0">
                <a:ln w="1905"/>
                <a:solidFill>
                  <a:srgbClr val="006B63"/>
                </a:solidFill>
                <a:effectLst>
                  <a:innerShdw blurRad="69850" dist="43180" dir="5400000">
                    <a:srgbClr val="000000">
                      <a:alpha val="65000"/>
                    </a:srgbClr>
                  </a:innerShdw>
                </a:effectLst>
              </a:rPr>
              <a:t>5th</a:t>
            </a:r>
            <a:r>
              <a:rPr lang="en-US" sz="2800" b="1" i="1" dirty="0" smtClean="0">
                <a:ln w="1905"/>
                <a:solidFill>
                  <a:srgbClr val="006B63"/>
                </a:solidFill>
                <a:effectLst>
                  <a:innerShdw blurRad="69850" dist="43180" dir="5400000">
                    <a:srgbClr val="000000">
                      <a:alpha val="65000"/>
                    </a:srgbClr>
                  </a:innerShdw>
                </a:effectLst>
              </a:rPr>
              <a:t> Best 6-year Graduation Rates</a:t>
            </a:r>
            <a:r>
              <a:rPr lang="en-US" sz="2800" b="1" dirty="0" smtClean="0">
                <a:ln w="1905"/>
                <a:solidFill>
                  <a:srgbClr val="006B63"/>
                </a:solidFill>
                <a:effectLst>
                  <a:innerShdw blurRad="69850" dist="43180" dir="5400000">
                    <a:srgbClr val="000000">
                      <a:alpha val="65000"/>
                    </a:srgbClr>
                  </a:innerShdw>
                </a:effectLst>
              </a:rPr>
              <a:t> </a:t>
            </a:r>
            <a:r>
              <a:rPr lang="en-US" sz="2800" b="1" dirty="0" smtClean="0">
                <a:solidFill>
                  <a:srgbClr val="736545"/>
                </a:solidFill>
              </a:rPr>
              <a:t>in the Nation</a:t>
            </a:r>
            <a:endParaRPr lang="en-US" sz="2800" b="1" dirty="0">
              <a:solidFill>
                <a:srgbClr val="736545"/>
              </a:solidFill>
            </a:endParaRPr>
          </a:p>
        </p:txBody>
      </p:sp>
      <p:cxnSp>
        <p:nvCxnSpPr>
          <p:cNvPr id="22" name="Straight Connector 21"/>
          <p:cNvCxnSpPr/>
          <p:nvPr/>
        </p:nvCxnSpPr>
        <p:spPr>
          <a:xfrm>
            <a:off x="457199" y="1148387"/>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3005868963"/>
              </p:ext>
            </p:extLst>
          </p:nvPr>
        </p:nvGraphicFramePr>
        <p:xfrm>
          <a:off x="93133" y="1575947"/>
          <a:ext cx="8890000" cy="4503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5034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133" y="185497"/>
            <a:ext cx="8788400" cy="962891"/>
          </a:xfrm>
        </p:spPr>
        <p:txBody>
          <a:bodyPr/>
          <a:lstStyle/>
          <a:p>
            <a:pPr algn="ctr"/>
            <a:r>
              <a:rPr lang="en-US" sz="2600" b="1" dirty="0" smtClean="0"/>
              <a:t>Washington’s is </a:t>
            </a:r>
            <a:r>
              <a:rPr lang="en-US" sz="2600" i="1" dirty="0" smtClean="0">
                <a:ln w="1905"/>
                <a:solidFill>
                  <a:srgbClr val="006B63"/>
                </a:solidFill>
                <a:effectLst>
                  <a:innerShdw blurRad="69850" dist="43180" dir="5400000">
                    <a:srgbClr val="000000">
                      <a:alpha val="65000"/>
                    </a:srgbClr>
                  </a:innerShdw>
                </a:effectLst>
              </a:rPr>
              <a:t>3</a:t>
            </a:r>
            <a:r>
              <a:rPr lang="en-US" sz="2600" i="1" baseline="30000" dirty="0" smtClean="0">
                <a:ln w="1905"/>
                <a:solidFill>
                  <a:srgbClr val="006B63"/>
                </a:solidFill>
                <a:effectLst>
                  <a:innerShdw blurRad="69850" dist="43180" dir="5400000">
                    <a:srgbClr val="000000">
                      <a:alpha val="65000"/>
                    </a:srgbClr>
                  </a:innerShdw>
                </a:effectLst>
              </a:rPr>
              <a:t>rd</a:t>
            </a:r>
            <a:r>
              <a:rPr lang="en-US" sz="2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600" b="1" dirty="0" smtClean="0">
                <a:ln w="1905"/>
              </a:rPr>
              <a:t>in the Nation </a:t>
            </a:r>
            <a:r>
              <a:rPr lang="en-US" sz="2600" b="1" dirty="0" smtClean="0"/>
              <a:t>in Bachelor’s Degrees Produced Per 100 FTE Students at Public Baccalaureates</a:t>
            </a:r>
            <a:endParaRPr lang="en-US" sz="2600" b="1" dirty="0"/>
          </a:p>
        </p:txBody>
      </p:sp>
      <p:cxnSp>
        <p:nvCxnSpPr>
          <p:cNvPr id="22" name="Straight Connector 21"/>
          <p:cNvCxnSpPr/>
          <p:nvPr/>
        </p:nvCxnSpPr>
        <p:spPr>
          <a:xfrm flipV="1">
            <a:off x="388461" y="1148387"/>
            <a:ext cx="8501725" cy="1"/>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18124" y="6418573"/>
            <a:ext cx="8190409" cy="230832"/>
          </a:xfrm>
          <a:prstGeom prst="rect">
            <a:avLst/>
          </a:prstGeom>
          <a:noFill/>
        </p:spPr>
        <p:txBody>
          <a:bodyPr wrap="square" rtlCol="0">
            <a:spAutoFit/>
          </a:bodyPr>
          <a:lstStyle/>
          <a:p>
            <a:pPr algn="r"/>
            <a:r>
              <a:rPr lang="en-US" sz="900" dirty="0"/>
              <a:t>Source</a:t>
            </a:r>
            <a:r>
              <a:rPr lang="en-US" sz="900" i="1" dirty="0"/>
              <a:t>:  Education Research &amp; Data Center data downloaded August, 2016</a:t>
            </a:r>
          </a:p>
        </p:txBody>
      </p:sp>
      <p:graphicFrame>
        <p:nvGraphicFramePr>
          <p:cNvPr id="6" name="Chart 5"/>
          <p:cNvGraphicFramePr>
            <a:graphicFrameLocks/>
          </p:cNvGraphicFramePr>
          <p:nvPr>
            <p:extLst>
              <p:ext uri="{D42A27DB-BD31-4B8C-83A1-F6EECF244321}">
                <p14:modId xmlns:p14="http://schemas.microsoft.com/office/powerpoint/2010/main" val="2806362572"/>
              </p:ext>
            </p:extLst>
          </p:nvPr>
        </p:nvGraphicFramePr>
        <p:xfrm>
          <a:off x="118533" y="1278467"/>
          <a:ext cx="8890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6949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185497"/>
            <a:ext cx="8455801" cy="962891"/>
          </a:xfrm>
        </p:spPr>
        <p:txBody>
          <a:bodyPr/>
          <a:lstStyle/>
          <a:p>
            <a:pPr algn="ctr"/>
            <a:r>
              <a:rPr lang="en-US" sz="2800" b="1" dirty="0" smtClean="0"/>
              <a:t>Washington Ranks </a:t>
            </a:r>
            <a:r>
              <a:rPr lang="en-US" b="1" i="1" dirty="0" smtClean="0">
                <a:ln w="1905"/>
                <a:solidFill>
                  <a:srgbClr val="006B63"/>
                </a:solidFill>
                <a:effectLst>
                  <a:innerShdw blurRad="69850" dist="43180" dir="5400000">
                    <a:srgbClr val="000000">
                      <a:alpha val="65000"/>
                    </a:srgbClr>
                  </a:innerShdw>
                </a:effectLst>
              </a:rPr>
              <a:t>48</a:t>
            </a:r>
            <a:r>
              <a:rPr lang="en-US" b="1" i="1" baseline="30000" dirty="0" smtClean="0">
                <a:ln w="1905"/>
                <a:solidFill>
                  <a:srgbClr val="006B63"/>
                </a:solidFill>
                <a:effectLst>
                  <a:innerShdw blurRad="69850" dist="43180" dir="5400000">
                    <a:srgbClr val="000000">
                      <a:alpha val="65000"/>
                    </a:srgbClr>
                  </a:innerShdw>
                </a:effectLst>
              </a:rPr>
              <a:t>th</a:t>
            </a:r>
            <a:r>
              <a:rPr lang="en-US" sz="2800" b="1" i="1" dirty="0" smtClean="0">
                <a:ln w="1905"/>
                <a:effectLst>
                  <a:innerShdw blurRad="69850" dist="43180" dir="5400000">
                    <a:srgbClr val="000000">
                      <a:alpha val="65000"/>
                    </a:srgbClr>
                  </a:innerShdw>
                </a:effectLst>
              </a:rPr>
              <a:t> </a:t>
            </a:r>
            <a:r>
              <a:rPr lang="en-US" sz="2800" b="1" dirty="0" smtClean="0">
                <a:ln w="1905"/>
              </a:rPr>
              <a:t>in Participation </a:t>
            </a:r>
            <a:r>
              <a:rPr lang="en-US" sz="2800" b="1" dirty="0" smtClean="0"/>
              <a:t>in 4-year Public Higher Education at the Undergraduate Level</a:t>
            </a:r>
            <a:endParaRPr lang="en-US" sz="2800" b="1" dirty="0"/>
          </a:p>
        </p:txBody>
      </p:sp>
      <p:cxnSp>
        <p:nvCxnSpPr>
          <p:cNvPr id="22" name="Straight Connector 21"/>
          <p:cNvCxnSpPr/>
          <p:nvPr/>
        </p:nvCxnSpPr>
        <p:spPr>
          <a:xfrm>
            <a:off x="457199" y="1148387"/>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5544" y="6459773"/>
            <a:ext cx="8576295" cy="230832"/>
          </a:xfrm>
          <a:prstGeom prst="rect">
            <a:avLst/>
          </a:prstGeom>
          <a:noFill/>
        </p:spPr>
        <p:txBody>
          <a:bodyPr wrap="square" rtlCol="0">
            <a:spAutoFit/>
          </a:bodyPr>
          <a:lstStyle/>
          <a:p>
            <a:pPr algn="r"/>
            <a:r>
              <a:rPr lang="en-US" sz="900" dirty="0"/>
              <a:t>Source</a:t>
            </a:r>
            <a:r>
              <a:rPr lang="en-US" sz="900" i="1" dirty="0"/>
              <a:t>:  Education Research &amp; Data Center data downloaded August, 2016</a:t>
            </a:r>
          </a:p>
        </p:txBody>
      </p:sp>
      <p:sp>
        <p:nvSpPr>
          <p:cNvPr id="9" name="TextBox 8"/>
          <p:cNvSpPr txBox="1"/>
          <p:nvPr/>
        </p:nvSpPr>
        <p:spPr>
          <a:xfrm>
            <a:off x="457201" y="1322624"/>
            <a:ext cx="8432987" cy="307777"/>
          </a:xfrm>
          <a:prstGeom prst="rect">
            <a:avLst/>
          </a:prstGeom>
          <a:noFill/>
        </p:spPr>
        <p:txBody>
          <a:bodyPr wrap="square" rtlCol="0">
            <a:spAutoFit/>
          </a:bodyPr>
          <a:lstStyle/>
          <a:p>
            <a:pPr algn="ctr"/>
            <a:r>
              <a:rPr lang="en-US" sz="1400" dirty="0" smtClean="0">
                <a:solidFill>
                  <a:schemeClr val="accent2">
                    <a:lumMod val="50000"/>
                  </a:schemeClr>
                </a:solidFill>
              </a:rPr>
              <a:t>Public undergraduate 4-year participation rates based on the population age 20-34.</a:t>
            </a:r>
            <a:endParaRPr lang="en-US" sz="1400" dirty="0">
              <a:solidFill>
                <a:schemeClr val="accent2">
                  <a:lumMod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2303460465"/>
              </p:ext>
            </p:extLst>
          </p:nvPr>
        </p:nvGraphicFramePr>
        <p:xfrm>
          <a:off x="115887" y="1630402"/>
          <a:ext cx="8845952" cy="44147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2245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0221"/>
            <a:ext cx="8531679" cy="1033586"/>
          </a:xfrm>
        </p:spPr>
        <p:txBody>
          <a:bodyPr/>
          <a:lstStyle/>
          <a:p>
            <a:r>
              <a:rPr lang="en-US" sz="2800" b="1" dirty="0" smtClean="0"/>
              <a:t>Washington Ranks </a:t>
            </a:r>
            <a:r>
              <a:rPr lang="en-US" sz="2800" b="1" i="1" dirty="0" smtClean="0">
                <a:ln w="1905"/>
                <a:solidFill>
                  <a:srgbClr val="006B63"/>
                </a:solidFill>
                <a:effectLst>
                  <a:innerShdw blurRad="69850" dist="43180" dir="5400000">
                    <a:srgbClr val="000000">
                      <a:alpha val="65000"/>
                    </a:srgbClr>
                  </a:innerShdw>
                </a:effectLst>
              </a:rPr>
              <a:t>43</a:t>
            </a:r>
            <a:r>
              <a:rPr lang="en-US" sz="2800" b="1" i="1" baseline="30000" dirty="0" smtClean="0">
                <a:ln w="1905"/>
                <a:solidFill>
                  <a:srgbClr val="006B63"/>
                </a:solidFill>
                <a:effectLst>
                  <a:innerShdw blurRad="69850" dist="43180" dir="5400000">
                    <a:srgbClr val="000000">
                      <a:alpha val="65000"/>
                    </a:srgbClr>
                  </a:innerShdw>
                </a:effectLst>
              </a:rPr>
              <a:t>rd</a:t>
            </a:r>
            <a:r>
              <a:rPr lang="en-US" sz="2800" b="1" dirty="0" smtClean="0"/>
              <a:t> In Public Bachelor’s Degrees Produced Per 1,000 Population Aged 20 To 34</a:t>
            </a:r>
            <a:endParaRPr lang="en-US" sz="2800" b="1" dirty="0"/>
          </a:p>
        </p:txBody>
      </p:sp>
      <p:cxnSp>
        <p:nvCxnSpPr>
          <p:cNvPr id="6" name="Straight Connector 5"/>
          <p:cNvCxnSpPr/>
          <p:nvPr/>
        </p:nvCxnSpPr>
        <p:spPr>
          <a:xfrm>
            <a:off x="457199" y="1139912"/>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091452" y="6403033"/>
            <a:ext cx="6798734" cy="246221"/>
          </a:xfrm>
          <a:prstGeom prst="rect">
            <a:avLst/>
          </a:prstGeom>
          <a:noFill/>
        </p:spPr>
        <p:txBody>
          <a:bodyPr wrap="square" rtlCol="0">
            <a:spAutoFit/>
          </a:bodyPr>
          <a:lstStyle/>
          <a:p>
            <a:pPr algn="r"/>
            <a:r>
              <a:rPr lang="en-US" sz="1000" dirty="0"/>
              <a:t>Source</a:t>
            </a:r>
            <a:r>
              <a:rPr lang="en-US" sz="1000" i="1" dirty="0"/>
              <a:t>: </a:t>
            </a:r>
            <a:r>
              <a:rPr lang="en-US" sz="1000" i="1" dirty="0" smtClean="0"/>
              <a:t>Education </a:t>
            </a:r>
            <a:r>
              <a:rPr lang="en-US" sz="1000" i="1" dirty="0"/>
              <a:t>Research &amp; Data Center data downloaded August, 2016</a:t>
            </a:r>
          </a:p>
        </p:txBody>
      </p:sp>
      <p:graphicFrame>
        <p:nvGraphicFramePr>
          <p:cNvPr id="7" name="Chart 6"/>
          <p:cNvGraphicFramePr>
            <a:graphicFrameLocks/>
          </p:cNvGraphicFramePr>
          <p:nvPr>
            <p:extLst>
              <p:ext uri="{D42A27DB-BD31-4B8C-83A1-F6EECF244321}">
                <p14:modId xmlns:p14="http://schemas.microsoft.com/office/powerpoint/2010/main" val="2203802622"/>
              </p:ext>
            </p:extLst>
          </p:nvPr>
        </p:nvGraphicFramePr>
        <p:xfrm>
          <a:off x="22996" y="1136018"/>
          <a:ext cx="8965882" cy="4368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8342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and Resources</a:t>
            </a:r>
            <a:endParaRPr lang="en-US" dirty="0"/>
          </a:p>
        </p:txBody>
      </p:sp>
      <p:sp>
        <p:nvSpPr>
          <p:cNvPr id="5" name="Content Placeholder 4"/>
          <p:cNvSpPr>
            <a:spLocks noGrp="1"/>
          </p:cNvSpPr>
          <p:nvPr>
            <p:ph idx="1"/>
          </p:nvPr>
        </p:nvSpPr>
        <p:spPr>
          <a:xfrm>
            <a:off x="982347" y="1597882"/>
            <a:ext cx="7297837" cy="4373564"/>
          </a:xfrm>
        </p:spPr>
        <p:txBody>
          <a:bodyPr>
            <a:normAutofit/>
          </a:bodyPr>
          <a:lstStyle/>
          <a:p>
            <a:pPr marL="0" indent="0">
              <a:buNone/>
            </a:pPr>
            <a:r>
              <a:rPr lang="en-US" b="1" dirty="0" smtClean="0"/>
              <a:t>Cody Eccles</a:t>
            </a:r>
            <a:r>
              <a:rPr lang="en-US" dirty="0" smtClean="0"/>
              <a:t>                                                                                          Director </a:t>
            </a:r>
            <a:r>
              <a:rPr lang="en-US" dirty="0"/>
              <a:t>of Government Relations &amp; Business Affairs</a:t>
            </a:r>
            <a:br>
              <a:rPr lang="en-US" dirty="0"/>
            </a:br>
            <a:r>
              <a:rPr lang="en-US" dirty="0"/>
              <a:t>(360) 292-4103</a:t>
            </a:r>
            <a:br>
              <a:rPr lang="en-US" dirty="0"/>
            </a:br>
            <a:r>
              <a:rPr lang="en-US" dirty="0" smtClean="0">
                <a:hlinkClick r:id="rId2" tooltip="Cody Eccles Email"/>
              </a:rPr>
              <a:t>ceccles@cop.wsu.edu</a:t>
            </a:r>
            <a:endParaRPr lang="en-US" dirty="0" smtClean="0"/>
          </a:p>
          <a:p>
            <a:pPr marL="0" indent="0">
              <a:buNone/>
            </a:pPr>
            <a:r>
              <a:rPr lang="en-US" dirty="0" smtClean="0"/>
              <a:t>2018 Council of Presidents Legislative Summary </a:t>
            </a:r>
            <a:r>
              <a:rPr lang="en-US" dirty="0" smtClean="0">
                <a:hlinkClick r:id="rId3"/>
              </a:rPr>
              <a:t>http</a:t>
            </a:r>
            <a:r>
              <a:rPr lang="en-US" dirty="0">
                <a:hlinkClick r:id="rId3"/>
              </a:rPr>
              <a:t>://</a:t>
            </a:r>
            <a:r>
              <a:rPr lang="en-US" dirty="0" smtClean="0">
                <a:hlinkClick r:id="rId3"/>
              </a:rPr>
              <a:t>www.councilofpresidents.org/2018%20Leg%20Report.pdf</a:t>
            </a:r>
            <a:r>
              <a:rPr lang="en-US" dirty="0" smtClean="0"/>
              <a:t> </a:t>
            </a:r>
          </a:p>
          <a:p>
            <a:pPr marL="0" indent="0">
              <a:buNone/>
            </a:pPr>
            <a:r>
              <a:rPr lang="en-US" dirty="0" smtClean="0"/>
              <a:t>Resource page: Legislative trackers, policy documents, legislative presentations  </a:t>
            </a:r>
            <a:r>
              <a:rPr lang="en-US" dirty="0" smtClean="0">
                <a:hlinkClick r:id="rId4"/>
              </a:rPr>
              <a:t>http</a:t>
            </a:r>
            <a:r>
              <a:rPr lang="en-US" dirty="0">
                <a:hlinkClick r:id="rId4"/>
              </a:rPr>
              <a:t>://</a:t>
            </a:r>
            <a:r>
              <a:rPr lang="en-US" dirty="0" smtClean="0">
                <a:hlinkClick r:id="rId4"/>
              </a:rPr>
              <a:t>www.councilofpresidents.org/index-3_issues.html</a:t>
            </a:r>
            <a:r>
              <a:rPr lang="en-US" dirty="0" smtClean="0"/>
              <a:t> </a:t>
            </a:r>
            <a:endParaRPr lang="en-US" dirty="0"/>
          </a:p>
        </p:txBody>
      </p:sp>
      <p:cxnSp>
        <p:nvCxnSpPr>
          <p:cNvPr id="7" name="Straight Connector 6"/>
          <p:cNvCxnSpPr/>
          <p:nvPr/>
        </p:nvCxnSpPr>
        <p:spPr>
          <a:xfrm>
            <a:off x="457198" y="114731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226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 Core Purposes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8779614"/>
              </p:ext>
            </p:extLst>
          </p:nvPr>
        </p:nvGraphicFramePr>
        <p:xfrm>
          <a:off x="177799" y="1173018"/>
          <a:ext cx="8799945" cy="4953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397933" y="1008132"/>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80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AppData\Local\Microsoft\Windows\Temporary Internet Files\Content.Outlook\8SH49ASF\16_06_Chart_tuition_state_support2_98_17.jpeg"/>
          <p:cNvPicPr>
            <a:picLocks noChangeAspect="1" noChangeArrowheads="1"/>
          </p:cNvPicPr>
          <p:nvPr/>
        </p:nvPicPr>
        <p:blipFill rotWithShape="1">
          <a:blip r:embed="rId2">
            <a:extLst>
              <a:ext uri="{28A0092B-C50C-407E-A947-70E740481C1C}">
                <a14:useLocalDpi xmlns:a14="http://schemas.microsoft.com/office/drawing/2010/main" val="0"/>
              </a:ext>
            </a:extLst>
          </a:blip>
          <a:srcRect t="10313" b="9051"/>
          <a:stretch/>
        </p:blipFill>
        <p:spPr bwMode="auto">
          <a:xfrm>
            <a:off x="805048" y="1346200"/>
            <a:ext cx="7881752" cy="4940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OP_LOGO BLOCK_CLR_OU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 y="6193096"/>
            <a:ext cx="1580221" cy="672506"/>
          </a:xfrm>
          <a:prstGeom prst="rect">
            <a:avLst/>
          </a:prstGeom>
        </p:spPr>
      </p:pic>
      <p:sp>
        <p:nvSpPr>
          <p:cNvPr id="4" name="Rectangle 3"/>
          <p:cNvSpPr/>
          <p:nvPr/>
        </p:nvSpPr>
        <p:spPr>
          <a:xfrm>
            <a:off x="4403246" y="6146497"/>
            <a:ext cx="4572000" cy="538609"/>
          </a:xfrm>
          <a:prstGeom prst="rect">
            <a:avLst/>
          </a:prstGeom>
        </p:spPr>
        <p:txBody>
          <a:bodyPr>
            <a:spAutoFit/>
          </a:bodyPr>
          <a:lstStyle/>
          <a:p>
            <a:endParaRPr lang="en-US" i="1" dirty="0"/>
          </a:p>
          <a:p>
            <a:pPr algn="r"/>
            <a:r>
              <a:rPr lang="en-US" sz="1000" dirty="0"/>
              <a:t>Source</a:t>
            </a:r>
            <a:r>
              <a:rPr lang="en-US" sz="1000" i="1" dirty="0"/>
              <a:t>: Legislative Evaluation and Accountability </a:t>
            </a:r>
            <a:r>
              <a:rPr lang="en-US" sz="1000" i="1" dirty="0" smtClean="0"/>
              <a:t>Program, June 2016</a:t>
            </a:r>
            <a:endParaRPr lang="en-US" sz="1000" i="1" dirty="0"/>
          </a:p>
        </p:txBody>
      </p:sp>
      <p:sp>
        <p:nvSpPr>
          <p:cNvPr id="5" name="Title 1"/>
          <p:cNvSpPr>
            <a:spLocks noGrp="1"/>
          </p:cNvSpPr>
          <p:nvPr>
            <p:ph type="title"/>
          </p:nvPr>
        </p:nvSpPr>
        <p:spPr>
          <a:xfrm>
            <a:off x="414772" y="213056"/>
            <a:ext cx="8466667" cy="1291445"/>
          </a:xfrm>
        </p:spPr>
        <p:txBody>
          <a:bodyPr/>
          <a:lstStyle/>
          <a:p>
            <a:r>
              <a:rPr lang="en-US" sz="3200" dirty="0" smtClean="0"/>
              <a:t>Tuition &amp; State Funding History Over Time</a:t>
            </a:r>
            <a:endParaRPr lang="en-US" sz="3200" dirty="0"/>
          </a:p>
        </p:txBody>
      </p:sp>
      <p:cxnSp>
        <p:nvCxnSpPr>
          <p:cNvPr id="6" name="Straight Connector 5"/>
          <p:cNvCxnSpPr/>
          <p:nvPr/>
        </p:nvCxnSpPr>
        <p:spPr>
          <a:xfrm>
            <a:off x="457201" y="840877"/>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022600" y="900668"/>
            <a:ext cx="3340100" cy="461665"/>
          </a:xfrm>
          <a:prstGeom prst="rect">
            <a:avLst/>
          </a:prstGeom>
          <a:noFill/>
        </p:spPr>
        <p:txBody>
          <a:bodyPr wrap="square" rtlCol="0">
            <a:spAutoFit/>
          </a:bodyPr>
          <a:lstStyle/>
          <a:p>
            <a:pPr algn="ctr"/>
            <a:r>
              <a:rPr lang="en-US" sz="2400" dirty="0" smtClean="0"/>
              <a:t>Constant Dollars per FTE</a:t>
            </a:r>
            <a:endParaRPr lang="en-US" sz="2400" dirty="0"/>
          </a:p>
        </p:txBody>
      </p:sp>
    </p:spTree>
    <p:extLst>
      <p:ext uri="{BB962C8B-B14F-4D97-AF65-F5344CB8AC3E}">
        <p14:creationId xmlns:p14="http://schemas.microsoft.com/office/powerpoint/2010/main" val="131837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4545" y="253944"/>
            <a:ext cx="7478042" cy="546526"/>
          </a:xfrm>
        </p:spPr>
        <p:txBody>
          <a:bodyPr/>
          <a:lstStyle/>
          <a:p>
            <a:pPr algn="ctr"/>
            <a:r>
              <a:rPr lang="en-US" sz="3200" b="1" dirty="0" smtClean="0"/>
              <a:t>Tuition Policy and the State Budget</a:t>
            </a:r>
            <a:endParaRPr lang="en-US" sz="3200" b="1" dirty="0"/>
          </a:p>
        </p:txBody>
      </p:sp>
      <p:sp>
        <p:nvSpPr>
          <p:cNvPr id="10" name="TextBox 9"/>
          <p:cNvSpPr txBox="1"/>
          <p:nvPr/>
        </p:nvSpPr>
        <p:spPr>
          <a:xfrm>
            <a:off x="358184" y="1055796"/>
            <a:ext cx="8554816" cy="3074688"/>
          </a:xfrm>
          <a:prstGeom prst="rect">
            <a:avLst/>
          </a:prstGeom>
          <a:noFill/>
        </p:spPr>
        <p:txBody>
          <a:bodyPr wrap="square" rtlCol="0">
            <a:spAutoFit/>
          </a:bodyPr>
          <a:lstStyle/>
          <a:p>
            <a:pPr marL="438912" indent="-342900">
              <a:lnSpc>
                <a:spcPct val="90000"/>
              </a:lnSpc>
              <a:spcAft>
                <a:spcPts val="900"/>
              </a:spcAft>
              <a:buClr>
                <a:schemeClr val="accent1"/>
              </a:buClr>
              <a:buSzPct val="125000"/>
              <a:buFont typeface="Wingdings" charset="2"/>
              <a:buChar char="§"/>
            </a:pPr>
            <a:r>
              <a:rPr lang="en-US" b="1" dirty="0" smtClean="0">
                <a:solidFill>
                  <a:srgbClr val="62472C"/>
                </a:solidFill>
              </a:rPr>
              <a:t>Large </a:t>
            </a:r>
            <a:r>
              <a:rPr lang="en-US" b="1" dirty="0">
                <a:ln w="1905"/>
                <a:solidFill>
                  <a:schemeClr val="accent4">
                    <a:lumMod val="90000"/>
                    <a:lumOff val="10000"/>
                  </a:schemeClr>
                </a:solidFill>
              </a:rPr>
              <a:t>declines in state funding </a:t>
            </a:r>
            <a:r>
              <a:rPr lang="en-US" b="1" dirty="0" smtClean="0">
                <a:solidFill>
                  <a:schemeClr val="accent4">
                    <a:lumMod val="90000"/>
                    <a:lumOff val="10000"/>
                  </a:schemeClr>
                </a:solidFill>
              </a:rPr>
              <a:t>during the Great Recession resulted in the Legislature authorizing </a:t>
            </a:r>
            <a:r>
              <a:rPr lang="en-US" b="1" dirty="0">
                <a:ln w="1905"/>
                <a:solidFill>
                  <a:schemeClr val="accent4">
                    <a:lumMod val="90000"/>
                    <a:lumOff val="10000"/>
                  </a:schemeClr>
                </a:solidFill>
              </a:rPr>
              <a:t>double digit tuition increases </a:t>
            </a:r>
            <a:r>
              <a:rPr lang="en-US" b="1" dirty="0" smtClean="0">
                <a:ln w="1905"/>
                <a:solidFill>
                  <a:schemeClr val="accent4">
                    <a:lumMod val="90000"/>
                    <a:lumOff val="10000"/>
                  </a:schemeClr>
                </a:solidFill>
              </a:rPr>
              <a:t>for resident undergraduates   </a:t>
            </a:r>
            <a:r>
              <a:rPr lang="en-US" b="1" dirty="0" smtClean="0">
                <a:solidFill>
                  <a:srgbClr val="62472C"/>
                </a:solidFill>
              </a:rPr>
              <a:t>in the operating budget.</a:t>
            </a:r>
          </a:p>
          <a:p>
            <a:pPr marL="438912" indent="-342900">
              <a:lnSpc>
                <a:spcPct val="90000"/>
              </a:lnSpc>
              <a:spcAft>
                <a:spcPts val="900"/>
              </a:spcAft>
              <a:buClr>
                <a:schemeClr val="accent1"/>
              </a:buClr>
              <a:buSzPct val="125000"/>
              <a:buFont typeface="Wingdings" charset="2"/>
              <a:buChar char="§"/>
            </a:pPr>
            <a:r>
              <a:rPr lang="en-US" b="1" dirty="0" smtClean="0">
                <a:solidFill>
                  <a:srgbClr val="62472C"/>
                </a:solidFill>
              </a:rPr>
              <a:t>Beginning in 2013, state reinvestment in higher education led to two years of tuition freezes and two additional years of tuition reductions.</a:t>
            </a:r>
          </a:p>
          <a:p>
            <a:pPr marL="438912" indent="-342900">
              <a:lnSpc>
                <a:spcPct val="90000"/>
              </a:lnSpc>
              <a:spcAft>
                <a:spcPts val="900"/>
              </a:spcAft>
              <a:buClr>
                <a:schemeClr val="accent1"/>
              </a:buClr>
              <a:buSzPct val="125000"/>
              <a:buFont typeface="Wingdings" charset="2"/>
              <a:buChar char="§"/>
            </a:pPr>
            <a:r>
              <a:rPr lang="en-US" b="1" dirty="0" smtClean="0">
                <a:solidFill>
                  <a:srgbClr val="62472C"/>
                </a:solidFill>
              </a:rPr>
              <a:t>Three separate tuition policies existed during this time. Currently, resident undergraduate tuition growth is connected with the average annual percentage growth rate in the median Washington hourly wage (~2.1% per year). </a:t>
            </a:r>
          </a:p>
          <a:p>
            <a:pPr marL="438912" indent="-342900">
              <a:lnSpc>
                <a:spcPct val="90000"/>
              </a:lnSpc>
              <a:spcAft>
                <a:spcPts val="900"/>
              </a:spcAft>
              <a:buClr>
                <a:schemeClr val="accent1"/>
              </a:buClr>
              <a:buSzPct val="125000"/>
              <a:buFont typeface="Wingdings" charset="2"/>
              <a:buChar char="§"/>
            </a:pPr>
            <a:endParaRPr lang="en-US" dirty="0" smtClean="0">
              <a:solidFill>
                <a:srgbClr val="62472C"/>
              </a:solidFill>
            </a:endParaRPr>
          </a:p>
          <a:p>
            <a:endParaRPr lang="en-US" dirty="0" smtClean="0"/>
          </a:p>
        </p:txBody>
      </p:sp>
      <p:cxnSp>
        <p:nvCxnSpPr>
          <p:cNvPr id="11" name="Straight Connector 10"/>
          <p:cNvCxnSpPr/>
          <p:nvPr/>
        </p:nvCxnSpPr>
        <p:spPr>
          <a:xfrm>
            <a:off x="568960" y="915878"/>
            <a:ext cx="822221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542339" y="5980987"/>
            <a:ext cx="6345931" cy="230832"/>
          </a:xfrm>
          <a:prstGeom prst="rect">
            <a:avLst/>
          </a:prstGeom>
          <a:noFill/>
        </p:spPr>
        <p:txBody>
          <a:bodyPr wrap="square" rtlCol="0">
            <a:spAutoFit/>
          </a:bodyPr>
          <a:lstStyle/>
          <a:p>
            <a:pPr algn="r"/>
            <a:r>
              <a:rPr lang="en-US" sz="900" dirty="0" smtClean="0"/>
              <a:t>*UW increased tuition by 20% for the 2011-12 academic year.</a:t>
            </a:r>
            <a:endParaRPr lang="en-US" sz="900" dirty="0"/>
          </a:p>
        </p:txBody>
      </p:sp>
      <p:graphicFrame>
        <p:nvGraphicFramePr>
          <p:cNvPr id="3" name="Table 2"/>
          <p:cNvGraphicFramePr>
            <a:graphicFrameLocks noGrp="1"/>
          </p:cNvGraphicFramePr>
          <p:nvPr/>
        </p:nvGraphicFramePr>
        <p:xfrm>
          <a:off x="355600" y="3703969"/>
          <a:ext cx="8432798" cy="2277017"/>
        </p:xfrm>
        <a:graphic>
          <a:graphicData uri="http://schemas.openxmlformats.org/drawingml/2006/table">
            <a:tbl>
              <a:tblPr>
                <a:tableStyleId>{93296810-A885-4BE3-A3E7-6D5BEEA58F35}</a:tableStyleId>
              </a:tblPr>
              <a:tblGrid>
                <a:gridCol w="622008">
                  <a:extLst>
                    <a:ext uri="{9D8B030D-6E8A-4147-A177-3AD203B41FA5}">
                      <a16:colId xmlns:a16="http://schemas.microsoft.com/office/drawing/2014/main" val="2799854453"/>
                    </a:ext>
                  </a:extLst>
                </a:gridCol>
                <a:gridCol w="622008">
                  <a:extLst>
                    <a:ext uri="{9D8B030D-6E8A-4147-A177-3AD203B41FA5}">
                      <a16:colId xmlns:a16="http://schemas.microsoft.com/office/drawing/2014/main" val="3735364259"/>
                    </a:ext>
                  </a:extLst>
                </a:gridCol>
                <a:gridCol w="622008">
                  <a:extLst>
                    <a:ext uri="{9D8B030D-6E8A-4147-A177-3AD203B41FA5}">
                      <a16:colId xmlns:a16="http://schemas.microsoft.com/office/drawing/2014/main" val="2443436850"/>
                    </a:ext>
                  </a:extLst>
                </a:gridCol>
                <a:gridCol w="622008">
                  <a:extLst>
                    <a:ext uri="{9D8B030D-6E8A-4147-A177-3AD203B41FA5}">
                      <a16:colId xmlns:a16="http://schemas.microsoft.com/office/drawing/2014/main" val="1549836364"/>
                    </a:ext>
                  </a:extLst>
                </a:gridCol>
                <a:gridCol w="622008">
                  <a:extLst>
                    <a:ext uri="{9D8B030D-6E8A-4147-A177-3AD203B41FA5}">
                      <a16:colId xmlns:a16="http://schemas.microsoft.com/office/drawing/2014/main" val="1499568110"/>
                    </a:ext>
                  </a:extLst>
                </a:gridCol>
                <a:gridCol w="622008">
                  <a:extLst>
                    <a:ext uri="{9D8B030D-6E8A-4147-A177-3AD203B41FA5}">
                      <a16:colId xmlns:a16="http://schemas.microsoft.com/office/drawing/2014/main" val="3412949598"/>
                    </a:ext>
                  </a:extLst>
                </a:gridCol>
                <a:gridCol w="622008">
                  <a:extLst>
                    <a:ext uri="{9D8B030D-6E8A-4147-A177-3AD203B41FA5}">
                      <a16:colId xmlns:a16="http://schemas.microsoft.com/office/drawing/2014/main" val="1019180565"/>
                    </a:ext>
                  </a:extLst>
                </a:gridCol>
                <a:gridCol w="622008">
                  <a:extLst>
                    <a:ext uri="{9D8B030D-6E8A-4147-A177-3AD203B41FA5}">
                      <a16:colId xmlns:a16="http://schemas.microsoft.com/office/drawing/2014/main" val="2251953246"/>
                    </a:ext>
                  </a:extLst>
                </a:gridCol>
                <a:gridCol w="622008">
                  <a:extLst>
                    <a:ext uri="{9D8B030D-6E8A-4147-A177-3AD203B41FA5}">
                      <a16:colId xmlns:a16="http://schemas.microsoft.com/office/drawing/2014/main" val="3586864901"/>
                    </a:ext>
                  </a:extLst>
                </a:gridCol>
                <a:gridCol w="622008">
                  <a:extLst>
                    <a:ext uri="{9D8B030D-6E8A-4147-A177-3AD203B41FA5}">
                      <a16:colId xmlns:a16="http://schemas.microsoft.com/office/drawing/2014/main" val="2453735723"/>
                    </a:ext>
                  </a:extLst>
                </a:gridCol>
                <a:gridCol w="642402">
                  <a:extLst>
                    <a:ext uri="{9D8B030D-6E8A-4147-A177-3AD203B41FA5}">
                      <a16:colId xmlns:a16="http://schemas.microsoft.com/office/drawing/2014/main" val="2854492378"/>
                    </a:ext>
                  </a:extLst>
                </a:gridCol>
                <a:gridCol w="785158">
                  <a:extLst>
                    <a:ext uri="{9D8B030D-6E8A-4147-A177-3AD203B41FA5}">
                      <a16:colId xmlns:a16="http://schemas.microsoft.com/office/drawing/2014/main" val="4043460858"/>
                    </a:ext>
                  </a:extLst>
                </a:gridCol>
                <a:gridCol w="785158">
                  <a:extLst>
                    <a:ext uri="{9D8B030D-6E8A-4147-A177-3AD203B41FA5}">
                      <a16:colId xmlns:a16="http://schemas.microsoft.com/office/drawing/2014/main" val="3332713803"/>
                    </a:ext>
                  </a:extLst>
                </a:gridCol>
              </a:tblGrid>
              <a:tr h="276647">
                <a:tc rowSpan="2">
                  <a:txBody>
                    <a:bodyPr/>
                    <a:lstStyle/>
                    <a:p>
                      <a:pPr algn="l" rtl="0"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340" marR="6340" marT="6340" marB="0" anchor="b">
                    <a:solidFill>
                      <a:schemeClr val="bg1"/>
                    </a:solidFill>
                  </a:tcPr>
                </a:tc>
                <a:tc gridSpan="12">
                  <a:txBody>
                    <a:bodyPr/>
                    <a:lstStyle/>
                    <a:p>
                      <a:pPr algn="ctr" rtl="0" fontAlgn="ctr"/>
                      <a:r>
                        <a:rPr lang="en-US" sz="1500" b="1" u="none" strike="noStrike" dirty="0">
                          <a:solidFill>
                            <a:schemeClr val="bg1"/>
                          </a:solidFill>
                          <a:effectLst/>
                        </a:rPr>
                        <a:t>LEGISLATIVELY AUTHORIZED TUITION CHANGE</a:t>
                      </a:r>
                      <a:endParaRPr lang="en-US" sz="1500" b="1" i="0" u="none" strike="noStrike" dirty="0">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7545235"/>
                  </a:ext>
                </a:extLst>
              </a:tr>
              <a:tr h="503639">
                <a:tc vMerge="1">
                  <a:txBody>
                    <a:bodyPr/>
                    <a:lstStyle/>
                    <a:p>
                      <a:endParaRPr lang="en-US"/>
                    </a:p>
                  </a:txBody>
                  <a:tcPr/>
                </a:tc>
                <a:tc>
                  <a:txBody>
                    <a:bodyPr/>
                    <a:lstStyle/>
                    <a:p>
                      <a:pPr algn="ctr" rtl="0" fontAlgn="ctr"/>
                      <a:r>
                        <a:rPr lang="en-US" sz="1300" b="1" u="none" strike="noStrike">
                          <a:solidFill>
                            <a:schemeClr val="bg1"/>
                          </a:solidFill>
                          <a:effectLst/>
                        </a:rPr>
                        <a:t>2007-08</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a:solidFill>
                            <a:schemeClr val="bg1"/>
                          </a:solidFill>
                          <a:effectLst/>
                        </a:rPr>
                        <a:t>2008-09</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a:solidFill>
                            <a:schemeClr val="bg1"/>
                          </a:solidFill>
                          <a:effectLst/>
                        </a:rPr>
                        <a:t>2009-10</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a:solidFill>
                            <a:schemeClr val="bg1"/>
                          </a:solidFill>
                          <a:effectLst/>
                        </a:rPr>
                        <a:t>2010-11</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a:solidFill>
                            <a:schemeClr val="bg1"/>
                          </a:solidFill>
                          <a:effectLst/>
                        </a:rPr>
                        <a:t>2011-12</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a:solidFill>
                            <a:schemeClr val="bg1"/>
                          </a:solidFill>
                          <a:effectLst/>
                        </a:rPr>
                        <a:t>2012-13</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dirty="0">
                          <a:solidFill>
                            <a:schemeClr val="bg1"/>
                          </a:solidFill>
                          <a:effectLst/>
                        </a:rPr>
                        <a:t>2013-14</a:t>
                      </a:r>
                      <a:endParaRPr lang="en-US" sz="1300" b="1" i="0" u="none" strike="noStrike" dirty="0">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a:solidFill>
                            <a:schemeClr val="bg1"/>
                          </a:solidFill>
                          <a:effectLst/>
                        </a:rPr>
                        <a:t>2014-15</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a:solidFill>
                            <a:schemeClr val="bg1"/>
                          </a:solidFill>
                          <a:effectLst/>
                        </a:rPr>
                        <a:t>2015-16</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a:solidFill>
                            <a:schemeClr val="bg1"/>
                          </a:solidFill>
                          <a:effectLst/>
                        </a:rPr>
                        <a:t>2016-17</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a:solidFill>
                            <a:schemeClr val="bg1"/>
                          </a:solidFill>
                          <a:effectLst/>
                        </a:rPr>
                        <a:t>2017-18</a:t>
                      </a:r>
                      <a:endParaRPr lang="en-US" sz="1300" b="1" i="0" u="none" strike="noStrike">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tc>
                  <a:txBody>
                    <a:bodyPr/>
                    <a:lstStyle/>
                    <a:p>
                      <a:pPr algn="ctr" rtl="0" fontAlgn="ctr"/>
                      <a:r>
                        <a:rPr lang="en-US" sz="1300" b="1" u="none" strike="noStrike" dirty="0">
                          <a:solidFill>
                            <a:schemeClr val="bg1"/>
                          </a:solidFill>
                          <a:effectLst/>
                        </a:rPr>
                        <a:t>2018-19</a:t>
                      </a:r>
                      <a:endParaRPr lang="en-US" sz="1300" b="1" i="0" u="none" strike="noStrike" dirty="0">
                        <a:solidFill>
                          <a:schemeClr val="bg1"/>
                        </a:solidFill>
                        <a:effectLst/>
                        <a:latin typeface="Calibri" panose="020F0502020204030204" pitchFamily="34" charset="0"/>
                      </a:endParaRPr>
                    </a:p>
                  </a:txBody>
                  <a:tcPr marL="6340" marR="6340" marT="6340" marB="0" anchor="ctr">
                    <a:solidFill>
                      <a:schemeClr val="accent1">
                        <a:lumMod val="75000"/>
                      </a:schemeClr>
                    </a:solidFill>
                  </a:tcPr>
                </a:tc>
                <a:extLst>
                  <a:ext uri="{0D108BD9-81ED-4DB2-BD59-A6C34878D82A}">
                    <a16:rowId xmlns:a16="http://schemas.microsoft.com/office/drawing/2014/main" val="2905624373"/>
                  </a:ext>
                </a:extLst>
              </a:tr>
              <a:tr h="248273">
                <a:tc>
                  <a:txBody>
                    <a:bodyPr/>
                    <a:lstStyle/>
                    <a:p>
                      <a:pPr algn="ctr" rtl="0" fontAlgn="b"/>
                      <a:r>
                        <a:rPr lang="en-US" sz="1300" b="1" u="none" strike="noStrike" dirty="0">
                          <a:solidFill>
                            <a:schemeClr val="bg1"/>
                          </a:solidFill>
                          <a:effectLst/>
                        </a:rPr>
                        <a:t>CWU</a:t>
                      </a:r>
                      <a:endParaRPr lang="en-US" sz="1300" b="1" i="0" u="none" strike="noStrike" dirty="0">
                        <a:solidFill>
                          <a:schemeClr val="bg1"/>
                        </a:solidFill>
                        <a:effectLst/>
                        <a:latin typeface="Calibri" panose="020F0502020204030204" pitchFamily="34" charset="0"/>
                      </a:endParaRPr>
                    </a:p>
                  </a:txBody>
                  <a:tcPr marL="6340" marR="6340" marT="6340" marB="0" anchor="b">
                    <a:solidFill>
                      <a:schemeClr val="tx2">
                        <a:lumMod val="75000"/>
                      </a:schemeClr>
                    </a:solidFill>
                  </a:tcPr>
                </a:tc>
                <a:tc>
                  <a:txBody>
                    <a:bodyPr/>
                    <a:lstStyle/>
                    <a:p>
                      <a:pPr algn="ctr" rtl="0" fontAlgn="ctr"/>
                      <a:r>
                        <a:rPr lang="en-US" sz="1300" u="none" strike="noStrike" dirty="0">
                          <a:effectLst/>
                        </a:rPr>
                        <a:t>5%</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5%</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14%</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14%</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14%</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14%</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0%</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0%</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-15%</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2.2%</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2.2%</a:t>
                      </a:r>
                      <a:endParaRPr lang="en-US" sz="1300" b="1" i="0" u="none" strike="noStrike" dirty="0">
                        <a:solidFill>
                          <a:srgbClr val="000000"/>
                        </a:solidFill>
                        <a:effectLst/>
                        <a:latin typeface="Calibri" panose="020F0502020204030204" pitchFamily="34" charset="0"/>
                      </a:endParaRPr>
                    </a:p>
                  </a:txBody>
                  <a:tcPr marL="6340" marR="6340" marT="6340" marB="0" anchor="ctr"/>
                </a:tc>
                <a:extLst>
                  <a:ext uri="{0D108BD9-81ED-4DB2-BD59-A6C34878D82A}">
                    <a16:rowId xmlns:a16="http://schemas.microsoft.com/office/drawing/2014/main" val="1342216244"/>
                  </a:ext>
                </a:extLst>
              </a:tr>
              <a:tr h="248273">
                <a:tc>
                  <a:txBody>
                    <a:bodyPr/>
                    <a:lstStyle/>
                    <a:p>
                      <a:pPr algn="ctr" rtl="0" fontAlgn="b"/>
                      <a:r>
                        <a:rPr lang="en-US" sz="1300" b="1" u="none" strike="noStrike" dirty="0">
                          <a:solidFill>
                            <a:schemeClr val="bg1"/>
                          </a:solidFill>
                          <a:effectLst/>
                        </a:rPr>
                        <a:t>EWU</a:t>
                      </a:r>
                      <a:endParaRPr lang="en-US" sz="1300" b="1" i="0" u="none" strike="noStrike" dirty="0">
                        <a:solidFill>
                          <a:schemeClr val="bg1"/>
                        </a:solidFill>
                        <a:effectLst/>
                        <a:latin typeface="Calibri" panose="020F0502020204030204" pitchFamily="34" charset="0"/>
                      </a:endParaRPr>
                    </a:p>
                  </a:txBody>
                  <a:tcPr marL="6340" marR="6340" marT="6340" marB="0" anchor="b">
                    <a:solidFill>
                      <a:schemeClr val="tx2">
                        <a:lumMod val="75000"/>
                      </a:schemeClr>
                    </a:solidFill>
                  </a:tcPr>
                </a:tc>
                <a:tc>
                  <a:txBody>
                    <a:bodyPr/>
                    <a:lstStyle/>
                    <a:p>
                      <a:pPr algn="ctr" rtl="0" fontAlgn="ctr"/>
                      <a:r>
                        <a:rPr lang="en-US" sz="1300" u="none" strike="noStrike" dirty="0">
                          <a:effectLst/>
                        </a:rPr>
                        <a:t>5%</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5%</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14%</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14%</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11%</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11%</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-5%</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-15%</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2.2%</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2.2%</a:t>
                      </a:r>
                      <a:endParaRPr lang="en-US" sz="1300" b="1" i="0" u="none" strike="noStrike" dirty="0">
                        <a:solidFill>
                          <a:srgbClr val="000000"/>
                        </a:solidFill>
                        <a:effectLst/>
                        <a:latin typeface="Calibri" panose="020F0502020204030204" pitchFamily="34" charset="0"/>
                      </a:endParaRPr>
                    </a:p>
                  </a:txBody>
                  <a:tcPr marL="6340" marR="6340" marT="6340" marB="0" anchor="ctr"/>
                </a:tc>
                <a:extLst>
                  <a:ext uri="{0D108BD9-81ED-4DB2-BD59-A6C34878D82A}">
                    <a16:rowId xmlns:a16="http://schemas.microsoft.com/office/drawing/2014/main" val="4146319786"/>
                  </a:ext>
                </a:extLst>
              </a:tr>
              <a:tr h="248273">
                <a:tc>
                  <a:txBody>
                    <a:bodyPr/>
                    <a:lstStyle/>
                    <a:p>
                      <a:pPr algn="ctr" rtl="0" fontAlgn="b"/>
                      <a:r>
                        <a:rPr lang="en-US" sz="1300" b="1" u="none" strike="noStrike" dirty="0">
                          <a:solidFill>
                            <a:schemeClr val="bg1"/>
                          </a:solidFill>
                          <a:effectLst/>
                        </a:rPr>
                        <a:t>TESC</a:t>
                      </a:r>
                      <a:endParaRPr lang="en-US" sz="1300" b="1" i="0" u="none" strike="noStrike" dirty="0">
                        <a:solidFill>
                          <a:schemeClr val="bg1"/>
                        </a:solidFill>
                        <a:effectLst/>
                        <a:latin typeface="Calibri" panose="020F0502020204030204" pitchFamily="34" charset="0"/>
                      </a:endParaRPr>
                    </a:p>
                  </a:txBody>
                  <a:tcPr marL="6340" marR="6340" marT="6340" marB="0" anchor="b">
                    <a:solidFill>
                      <a:schemeClr val="tx2">
                        <a:lumMod val="75000"/>
                      </a:schemeClr>
                    </a:solidFill>
                  </a:tcPr>
                </a:tc>
                <a:tc>
                  <a:txBody>
                    <a:bodyPr/>
                    <a:lstStyle/>
                    <a:p>
                      <a:pPr algn="ctr" rtl="0" fontAlgn="ctr"/>
                      <a:r>
                        <a:rPr lang="en-US" sz="1300" u="none" strike="noStrike">
                          <a:effectLst/>
                        </a:rPr>
                        <a:t>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5%</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14%</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14%</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14%</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14%</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2.2%</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2.2%</a:t>
                      </a:r>
                      <a:endParaRPr lang="en-US" sz="1300" b="1" i="0" u="none" strike="noStrike" dirty="0">
                        <a:solidFill>
                          <a:srgbClr val="000000"/>
                        </a:solidFill>
                        <a:effectLst/>
                        <a:latin typeface="Calibri" panose="020F0502020204030204" pitchFamily="34" charset="0"/>
                      </a:endParaRPr>
                    </a:p>
                  </a:txBody>
                  <a:tcPr marL="6340" marR="6340" marT="6340" marB="0" anchor="ctr"/>
                </a:tc>
                <a:extLst>
                  <a:ext uri="{0D108BD9-81ED-4DB2-BD59-A6C34878D82A}">
                    <a16:rowId xmlns:a16="http://schemas.microsoft.com/office/drawing/2014/main" val="1925492036"/>
                  </a:ext>
                </a:extLst>
              </a:tr>
              <a:tr h="248273">
                <a:tc>
                  <a:txBody>
                    <a:bodyPr/>
                    <a:lstStyle/>
                    <a:p>
                      <a:pPr algn="ctr" rtl="0" fontAlgn="b"/>
                      <a:r>
                        <a:rPr lang="en-US" sz="1300" b="1" u="none" strike="noStrike" dirty="0">
                          <a:solidFill>
                            <a:schemeClr val="bg1"/>
                          </a:solidFill>
                          <a:effectLst/>
                        </a:rPr>
                        <a:t>UW</a:t>
                      </a:r>
                      <a:endParaRPr lang="en-US" sz="1300" b="1" i="0" u="none" strike="noStrike" dirty="0">
                        <a:solidFill>
                          <a:schemeClr val="bg1"/>
                        </a:solidFill>
                        <a:effectLst/>
                        <a:latin typeface="Calibri" panose="020F0502020204030204" pitchFamily="34" charset="0"/>
                      </a:endParaRPr>
                    </a:p>
                  </a:txBody>
                  <a:tcPr marL="6340" marR="6340" marT="6340" marB="0" anchor="b">
                    <a:solidFill>
                      <a:schemeClr val="tx2">
                        <a:lumMod val="75000"/>
                      </a:schemeClr>
                    </a:solidFill>
                  </a:tcPr>
                </a:tc>
                <a:tc>
                  <a:txBody>
                    <a:bodyPr/>
                    <a:lstStyle/>
                    <a:p>
                      <a:pPr algn="ctr" rtl="0" fontAlgn="ctr"/>
                      <a:r>
                        <a:rPr lang="en-US" sz="1300" u="none" strike="noStrike">
                          <a:effectLst/>
                        </a:rPr>
                        <a:t>7%</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7%</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14%</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14%</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  16%*</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16%</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2.2%</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2.2%</a:t>
                      </a:r>
                      <a:endParaRPr lang="en-US" sz="1300" b="1" i="0" u="none" strike="noStrike" dirty="0">
                        <a:solidFill>
                          <a:srgbClr val="000000"/>
                        </a:solidFill>
                        <a:effectLst/>
                        <a:latin typeface="Calibri" panose="020F0502020204030204" pitchFamily="34" charset="0"/>
                      </a:endParaRPr>
                    </a:p>
                  </a:txBody>
                  <a:tcPr marL="6340" marR="6340" marT="6340" marB="0" anchor="ctr"/>
                </a:tc>
                <a:extLst>
                  <a:ext uri="{0D108BD9-81ED-4DB2-BD59-A6C34878D82A}">
                    <a16:rowId xmlns:a16="http://schemas.microsoft.com/office/drawing/2014/main" val="2813630540"/>
                  </a:ext>
                </a:extLst>
              </a:tr>
              <a:tr h="248273">
                <a:tc>
                  <a:txBody>
                    <a:bodyPr/>
                    <a:lstStyle/>
                    <a:p>
                      <a:pPr algn="ctr" rtl="0" fontAlgn="b"/>
                      <a:r>
                        <a:rPr lang="en-US" sz="1300" b="1" u="none" strike="noStrike" dirty="0">
                          <a:solidFill>
                            <a:schemeClr val="bg1"/>
                          </a:solidFill>
                          <a:effectLst/>
                        </a:rPr>
                        <a:t>WSU</a:t>
                      </a:r>
                      <a:endParaRPr lang="en-US" sz="1300" b="1" i="0" u="none" strike="noStrike" dirty="0">
                        <a:solidFill>
                          <a:schemeClr val="bg1"/>
                        </a:solidFill>
                        <a:effectLst/>
                        <a:latin typeface="Calibri" panose="020F0502020204030204" pitchFamily="34" charset="0"/>
                      </a:endParaRPr>
                    </a:p>
                  </a:txBody>
                  <a:tcPr marL="6340" marR="6340" marT="6340" marB="0" anchor="b">
                    <a:solidFill>
                      <a:schemeClr val="tx2">
                        <a:lumMod val="75000"/>
                      </a:schemeClr>
                    </a:solidFill>
                  </a:tcPr>
                </a:tc>
                <a:tc>
                  <a:txBody>
                    <a:bodyPr/>
                    <a:lstStyle/>
                    <a:p>
                      <a:pPr algn="ctr" rtl="0" fontAlgn="ctr"/>
                      <a:r>
                        <a:rPr lang="en-US" sz="1300" u="none" strike="noStrike">
                          <a:effectLst/>
                        </a:rPr>
                        <a:t>7%</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7%</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14%</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14%</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16%</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16%</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2.2%</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2.2%</a:t>
                      </a:r>
                      <a:endParaRPr lang="en-US" sz="1300" b="1" i="0" u="none" strike="noStrike" dirty="0">
                        <a:solidFill>
                          <a:srgbClr val="000000"/>
                        </a:solidFill>
                        <a:effectLst/>
                        <a:latin typeface="Calibri" panose="020F0502020204030204" pitchFamily="34" charset="0"/>
                      </a:endParaRPr>
                    </a:p>
                  </a:txBody>
                  <a:tcPr marL="6340" marR="6340" marT="6340" marB="0" anchor="ctr"/>
                </a:tc>
                <a:extLst>
                  <a:ext uri="{0D108BD9-81ED-4DB2-BD59-A6C34878D82A}">
                    <a16:rowId xmlns:a16="http://schemas.microsoft.com/office/drawing/2014/main" val="2542677911"/>
                  </a:ext>
                </a:extLst>
              </a:tr>
              <a:tr h="255366">
                <a:tc>
                  <a:txBody>
                    <a:bodyPr/>
                    <a:lstStyle/>
                    <a:p>
                      <a:pPr algn="ctr" rtl="0" fontAlgn="b"/>
                      <a:r>
                        <a:rPr lang="en-US" sz="1300" b="1" u="none" strike="noStrike" dirty="0">
                          <a:solidFill>
                            <a:schemeClr val="bg1"/>
                          </a:solidFill>
                          <a:effectLst/>
                        </a:rPr>
                        <a:t>WWU</a:t>
                      </a:r>
                      <a:endParaRPr lang="en-US" sz="1300" b="1" i="0" u="none" strike="noStrike" dirty="0">
                        <a:solidFill>
                          <a:schemeClr val="bg1"/>
                        </a:solidFill>
                        <a:effectLst/>
                        <a:latin typeface="Calibri" panose="020F0502020204030204" pitchFamily="34" charset="0"/>
                      </a:endParaRPr>
                    </a:p>
                  </a:txBody>
                  <a:tcPr marL="6340" marR="6340" marT="6340" marB="0" anchor="b">
                    <a:solidFill>
                      <a:schemeClr val="tx2">
                        <a:lumMod val="75000"/>
                      </a:schemeClr>
                    </a:solidFill>
                  </a:tcPr>
                </a:tc>
                <a:tc>
                  <a:txBody>
                    <a:bodyPr/>
                    <a:lstStyle/>
                    <a:p>
                      <a:pPr algn="ctr" rtl="0" fontAlgn="ctr"/>
                      <a:r>
                        <a:rPr lang="en-US" sz="1300" u="none" strike="noStrike">
                          <a:effectLst/>
                        </a:rPr>
                        <a:t>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14%</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14%</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16%</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16%</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0%</a:t>
                      </a:r>
                      <a:endParaRPr lang="en-US" sz="1300" b="1" i="0" u="none" strike="noStrike" dirty="0">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0%</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-15%</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a:effectLst/>
                        </a:rPr>
                        <a:t>2.2%</a:t>
                      </a:r>
                      <a:endParaRPr lang="en-US" sz="1300" b="1" i="0" u="none" strike="noStrike">
                        <a:solidFill>
                          <a:srgbClr val="000000"/>
                        </a:solidFill>
                        <a:effectLst/>
                        <a:latin typeface="Calibri" panose="020F0502020204030204" pitchFamily="34" charset="0"/>
                      </a:endParaRPr>
                    </a:p>
                  </a:txBody>
                  <a:tcPr marL="6340" marR="6340" marT="6340" marB="0" anchor="ctr"/>
                </a:tc>
                <a:tc>
                  <a:txBody>
                    <a:bodyPr/>
                    <a:lstStyle/>
                    <a:p>
                      <a:pPr algn="ctr" rtl="0" fontAlgn="ctr"/>
                      <a:r>
                        <a:rPr lang="en-US" sz="1300" u="none" strike="noStrike" dirty="0">
                          <a:effectLst/>
                        </a:rPr>
                        <a:t>2.2%</a:t>
                      </a:r>
                      <a:endParaRPr lang="en-US" sz="1300" b="1" i="0" u="none" strike="noStrike" dirty="0">
                        <a:solidFill>
                          <a:srgbClr val="000000"/>
                        </a:solidFill>
                        <a:effectLst/>
                        <a:latin typeface="Calibri" panose="020F0502020204030204" pitchFamily="34" charset="0"/>
                      </a:endParaRPr>
                    </a:p>
                  </a:txBody>
                  <a:tcPr marL="6340" marR="6340" marT="6340" marB="0" anchor="ctr"/>
                </a:tc>
                <a:extLst>
                  <a:ext uri="{0D108BD9-81ED-4DB2-BD59-A6C34878D82A}">
                    <a16:rowId xmlns:a16="http://schemas.microsoft.com/office/drawing/2014/main" val="2455113612"/>
                  </a:ext>
                </a:extLst>
              </a:tr>
            </a:tbl>
          </a:graphicData>
        </a:graphic>
      </p:graphicFrame>
    </p:spTree>
    <p:extLst>
      <p:ext uri="{BB962C8B-B14F-4D97-AF65-F5344CB8AC3E}">
        <p14:creationId xmlns:p14="http://schemas.microsoft.com/office/powerpoint/2010/main" val="2845625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Tuition &amp; State Funding History Over Time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5926946"/>
              </p:ext>
            </p:extLst>
          </p:nvPr>
        </p:nvGraphicFramePr>
        <p:xfrm>
          <a:off x="457200" y="1088020"/>
          <a:ext cx="8407400" cy="518545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568960" y="915878"/>
            <a:ext cx="822221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073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382" y="3286593"/>
            <a:ext cx="6453554" cy="2515044"/>
          </a:xfrm>
        </p:spPr>
        <p:txBody>
          <a:bodyPr/>
          <a:lstStyle/>
          <a:p>
            <a:pPr algn="ctr"/>
            <a:r>
              <a:rPr lang="en-US" sz="4000" b="1" dirty="0" smtClean="0"/>
              <a:t>Free College, State Need Grant, &amp; College Affordability</a:t>
            </a:r>
            <a:endParaRPr lang="en-US" sz="3200" b="1" dirty="0"/>
          </a:p>
        </p:txBody>
      </p:sp>
      <p:pic>
        <p:nvPicPr>
          <p:cNvPr id="3" name="Picture 2" descr="UW_quad_Cherry tree 1 tonemapped.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2812" y="393701"/>
            <a:ext cx="5900694" cy="3911599"/>
          </a:xfrm>
          <a:prstGeom prst="rect">
            <a:avLst/>
          </a:prstGeom>
        </p:spPr>
      </p:pic>
    </p:spTree>
    <p:extLst>
      <p:ext uri="{BB962C8B-B14F-4D97-AF65-F5344CB8AC3E}">
        <p14:creationId xmlns:p14="http://schemas.microsoft.com/office/powerpoint/2010/main" val="1864764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30" y="157554"/>
            <a:ext cx="8432543" cy="584775"/>
          </a:xfrm>
          <a:prstGeom prst="rect">
            <a:avLst/>
          </a:prstGeom>
        </p:spPr>
        <p:txBody>
          <a:bodyPr wrap="square">
            <a:spAutoFit/>
          </a:bodyPr>
          <a:lstStyle/>
          <a:p>
            <a:pPr lvl="1" algn="ctr"/>
            <a:r>
              <a:rPr lang="en-US" sz="3200" b="1" dirty="0" smtClean="0">
                <a:solidFill>
                  <a:schemeClr val="accent2">
                    <a:lumMod val="50000"/>
                  </a:schemeClr>
                </a:solidFill>
              </a:rPr>
              <a:t>Free </a:t>
            </a:r>
            <a:r>
              <a:rPr lang="en-US" sz="3200" b="1" dirty="0">
                <a:solidFill>
                  <a:schemeClr val="accent2">
                    <a:lumMod val="50000"/>
                  </a:schemeClr>
                </a:solidFill>
              </a:rPr>
              <a:t>College, </a:t>
            </a:r>
            <a:r>
              <a:rPr lang="en-US" sz="3200" b="1" dirty="0" smtClean="0">
                <a:solidFill>
                  <a:schemeClr val="accent2">
                    <a:lumMod val="50000"/>
                  </a:schemeClr>
                </a:solidFill>
              </a:rPr>
              <a:t>SNG, </a:t>
            </a:r>
            <a:r>
              <a:rPr lang="en-US" sz="3200" b="1" dirty="0">
                <a:solidFill>
                  <a:schemeClr val="accent2">
                    <a:lumMod val="50000"/>
                  </a:schemeClr>
                </a:solidFill>
              </a:rPr>
              <a:t>&amp; College Affordability</a:t>
            </a:r>
          </a:p>
        </p:txBody>
      </p:sp>
      <p:cxnSp>
        <p:nvCxnSpPr>
          <p:cNvPr id="8" name="Straight Connector 7"/>
          <p:cNvCxnSpPr/>
          <p:nvPr/>
        </p:nvCxnSpPr>
        <p:spPr>
          <a:xfrm>
            <a:off x="457199" y="777184"/>
            <a:ext cx="8432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96966" y="927657"/>
            <a:ext cx="8493220" cy="5102935"/>
          </a:xfrm>
          <a:prstGeom prst="rect">
            <a:avLst/>
          </a:prstGeom>
          <a:noFill/>
        </p:spPr>
        <p:txBody>
          <a:bodyPr wrap="square" rtlCol="0">
            <a:spAutoFit/>
          </a:bodyPr>
          <a:lstStyle/>
          <a:p>
            <a:pPr algn="ctr">
              <a:spcBef>
                <a:spcPts val="600"/>
              </a:spcBef>
              <a:buClr>
                <a:srgbClr val="006D62"/>
              </a:buClr>
              <a:buSzPct val="100000"/>
            </a:pPr>
            <a:r>
              <a:rPr lang="en-US" sz="2400" b="1" dirty="0" smtClean="0">
                <a:solidFill>
                  <a:schemeClr val="accent2">
                    <a:lumMod val="50000"/>
                  </a:schemeClr>
                </a:solidFill>
              </a:rPr>
              <a:t>2017 Free College Initiatives</a:t>
            </a:r>
          </a:p>
          <a:p>
            <a:pPr marL="228600" indent="-228600">
              <a:lnSpc>
                <a:spcPct val="110000"/>
              </a:lnSpc>
              <a:spcBef>
                <a:spcPts val="600"/>
              </a:spcBef>
              <a:buClr>
                <a:srgbClr val="006D62"/>
              </a:buClr>
              <a:buSzPct val="100000"/>
              <a:buFont typeface="Wingdings 2" pitchFamily="18" charset="2"/>
              <a:buChar char="¡"/>
            </a:pPr>
            <a:r>
              <a:rPr lang="en-US" b="1" dirty="0" smtClean="0">
                <a:solidFill>
                  <a:schemeClr val="accent2">
                    <a:lumMod val="50000"/>
                  </a:schemeClr>
                </a:solidFill>
              </a:rPr>
              <a:t>HB 1840 (</a:t>
            </a:r>
            <a:r>
              <a:rPr lang="en-US" b="1" dirty="0" err="1" smtClean="0">
                <a:solidFill>
                  <a:schemeClr val="accent2">
                    <a:lumMod val="50000"/>
                  </a:schemeClr>
                </a:solidFill>
              </a:rPr>
              <a:t>Pollet</a:t>
            </a:r>
            <a:r>
              <a:rPr lang="en-US" b="1" dirty="0" smtClean="0">
                <a:solidFill>
                  <a:schemeClr val="accent2">
                    <a:lumMod val="50000"/>
                  </a:schemeClr>
                </a:solidFill>
              </a:rPr>
              <a:t>)/SB 5666 (</a:t>
            </a:r>
            <a:r>
              <a:rPr lang="en-US" b="1" dirty="0" err="1" smtClean="0">
                <a:solidFill>
                  <a:schemeClr val="accent2">
                    <a:lumMod val="50000"/>
                  </a:schemeClr>
                </a:solidFill>
              </a:rPr>
              <a:t>Frockt</a:t>
            </a:r>
            <a:r>
              <a:rPr lang="en-US" b="1" dirty="0" smtClean="0">
                <a:solidFill>
                  <a:schemeClr val="accent2">
                    <a:lumMod val="50000"/>
                  </a:schemeClr>
                </a:solidFill>
              </a:rPr>
              <a:t>)  </a:t>
            </a:r>
            <a:r>
              <a:rPr lang="en-US" b="1" dirty="0"/>
              <a:t>Washington promise program</a:t>
            </a:r>
            <a:r>
              <a:rPr lang="en-US" dirty="0"/>
              <a:t> </a:t>
            </a:r>
            <a:r>
              <a:rPr lang="en-US" dirty="0" smtClean="0"/>
              <a:t>– Free </a:t>
            </a:r>
            <a:r>
              <a:rPr lang="en-US" dirty="0"/>
              <a:t>community college</a:t>
            </a:r>
            <a:r>
              <a:rPr lang="en-US" dirty="0" smtClean="0"/>
              <a:t>)</a:t>
            </a:r>
            <a:endParaRPr lang="en-US" dirty="0"/>
          </a:p>
          <a:p>
            <a:pPr marL="228600" indent="-228600">
              <a:lnSpc>
                <a:spcPct val="110000"/>
              </a:lnSpc>
              <a:spcBef>
                <a:spcPts val="600"/>
              </a:spcBef>
              <a:buClr>
                <a:srgbClr val="006D62"/>
              </a:buClr>
              <a:buSzPct val="100000"/>
              <a:buFont typeface="Wingdings 2" pitchFamily="18" charset="2"/>
              <a:buChar char="¡"/>
            </a:pPr>
            <a:r>
              <a:rPr lang="en-US" b="1" dirty="0" smtClean="0">
                <a:solidFill>
                  <a:schemeClr val="accent2">
                    <a:lumMod val="50000"/>
                  </a:schemeClr>
                </a:solidFill>
              </a:rPr>
              <a:t>HB 1841 (</a:t>
            </a:r>
            <a:r>
              <a:rPr lang="en-US" b="1" dirty="0" err="1" smtClean="0">
                <a:solidFill>
                  <a:schemeClr val="accent2">
                    <a:lumMod val="50000"/>
                  </a:schemeClr>
                </a:solidFill>
              </a:rPr>
              <a:t>Pollet</a:t>
            </a:r>
            <a:r>
              <a:rPr lang="en-US" b="1" dirty="0" smtClean="0">
                <a:solidFill>
                  <a:schemeClr val="accent2">
                    <a:lumMod val="50000"/>
                  </a:schemeClr>
                </a:solidFill>
              </a:rPr>
              <a:t>)/SB 5476 (</a:t>
            </a:r>
            <a:r>
              <a:rPr lang="en-US" b="1" dirty="0" err="1" smtClean="0">
                <a:solidFill>
                  <a:schemeClr val="accent2">
                    <a:lumMod val="50000"/>
                  </a:schemeClr>
                </a:solidFill>
              </a:rPr>
              <a:t>Frockt</a:t>
            </a:r>
            <a:r>
              <a:rPr lang="en-US" b="1" dirty="0" smtClean="0">
                <a:solidFill>
                  <a:schemeClr val="accent2">
                    <a:lumMod val="50000"/>
                  </a:schemeClr>
                </a:solidFill>
              </a:rPr>
              <a:t>)  </a:t>
            </a:r>
            <a:r>
              <a:rPr lang="en-US" b="1" dirty="0"/>
              <a:t>State need grant eligibility expansion act </a:t>
            </a:r>
            <a:r>
              <a:rPr lang="en-US" dirty="0" smtClean="0"/>
              <a:t>– Expanded eligibility to 85% of MFI</a:t>
            </a:r>
            <a:endParaRPr lang="en-US" dirty="0"/>
          </a:p>
          <a:p>
            <a:pPr algn="ctr">
              <a:spcBef>
                <a:spcPts val="600"/>
              </a:spcBef>
              <a:buClr>
                <a:srgbClr val="006D62"/>
              </a:buClr>
              <a:buSzPct val="100000"/>
            </a:pPr>
            <a:r>
              <a:rPr lang="en-US" sz="2400" b="1" dirty="0" smtClean="0">
                <a:solidFill>
                  <a:schemeClr val="accent2">
                    <a:lumMod val="50000"/>
                  </a:schemeClr>
                </a:solidFill>
              </a:rPr>
              <a:t>2018 Free College &amp; SNG Initiatives</a:t>
            </a:r>
            <a:endParaRPr lang="en-US" b="1" dirty="0" smtClean="0">
              <a:solidFill>
                <a:schemeClr val="accent2">
                  <a:lumMod val="50000"/>
                </a:schemeClr>
              </a:solidFill>
            </a:endParaRPr>
          </a:p>
          <a:p>
            <a:pPr marL="228600" indent="-228600">
              <a:lnSpc>
                <a:spcPct val="110000"/>
              </a:lnSpc>
              <a:spcBef>
                <a:spcPts val="600"/>
              </a:spcBef>
              <a:buClr>
                <a:srgbClr val="006D62"/>
              </a:buClr>
              <a:buSzPct val="100000"/>
              <a:buFont typeface="Wingdings 2" pitchFamily="18" charset="2"/>
              <a:buChar char="¡"/>
            </a:pPr>
            <a:r>
              <a:rPr lang="en-US" b="1" dirty="0" smtClean="0">
                <a:solidFill>
                  <a:schemeClr val="accent2">
                    <a:lumMod val="50000"/>
                  </a:schemeClr>
                </a:solidFill>
              </a:rPr>
              <a:t>SB 6101 (Ranker) </a:t>
            </a:r>
            <a:r>
              <a:rPr lang="en-US" dirty="0" smtClean="0"/>
              <a:t>Establishing the evergreen investment scholarship program</a:t>
            </a:r>
            <a:r>
              <a:rPr lang="en-US" dirty="0"/>
              <a:t> </a:t>
            </a:r>
            <a:r>
              <a:rPr lang="en-US" dirty="0" smtClean="0"/>
              <a:t>- provided an award for a free 13th year of college for low-income students, 70% of median family income (MFI), and ramp up to four years of free college for students under 100% of state MFI (currently $87,000 for a family of four </a:t>
            </a:r>
          </a:p>
          <a:p>
            <a:pPr marL="228600" indent="-228600">
              <a:lnSpc>
                <a:spcPct val="110000"/>
              </a:lnSpc>
              <a:spcBef>
                <a:spcPts val="600"/>
              </a:spcBef>
              <a:buClr>
                <a:srgbClr val="006D62"/>
              </a:buClr>
              <a:buSzPct val="100000"/>
              <a:buFont typeface="Wingdings 2" pitchFamily="18" charset="2"/>
              <a:buChar char="¡"/>
            </a:pPr>
            <a:r>
              <a:rPr lang="en-US" b="1" dirty="0" smtClean="0">
                <a:solidFill>
                  <a:schemeClr val="accent2">
                    <a:lumMod val="50000"/>
                  </a:schemeClr>
                </a:solidFill>
              </a:rPr>
              <a:t>SB 6593 (Ranker) </a:t>
            </a:r>
            <a:r>
              <a:rPr lang="en-US" dirty="0" smtClean="0"/>
              <a:t>Relating to higher education </a:t>
            </a:r>
          </a:p>
          <a:p>
            <a:pPr marL="685800" lvl="1" indent="-228600">
              <a:lnSpc>
                <a:spcPct val="110000"/>
              </a:lnSpc>
              <a:spcBef>
                <a:spcPts val="600"/>
              </a:spcBef>
              <a:buClr>
                <a:srgbClr val="006D62"/>
              </a:buClr>
              <a:buSzPct val="100000"/>
              <a:buFont typeface="Wingdings 2" pitchFamily="18" charset="2"/>
              <a:buChar char="¡"/>
            </a:pPr>
            <a:r>
              <a:rPr lang="en-US" dirty="0" smtClean="0"/>
              <a:t>Introduced late </a:t>
            </a:r>
            <a:r>
              <a:rPr lang="en-US" dirty="0"/>
              <a:t>in </a:t>
            </a:r>
            <a:r>
              <a:rPr lang="en-US" dirty="0" smtClean="0"/>
              <a:t>session</a:t>
            </a:r>
          </a:p>
          <a:p>
            <a:pPr marL="685800" lvl="1" indent="-228600">
              <a:lnSpc>
                <a:spcPct val="110000"/>
              </a:lnSpc>
              <a:spcBef>
                <a:spcPts val="600"/>
              </a:spcBef>
              <a:buClr>
                <a:srgbClr val="006D62"/>
              </a:buClr>
              <a:buSzPct val="100000"/>
              <a:buFont typeface="Wingdings 2" pitchFamily="18" charset="2"/>
              <a:buChar char="¡"/>
            </a:pPr>
            <a:r>
              <a:rPr lang="en-US" dirty="0" smtClean="0"/>
              <a:t>made </a:t>
            </a:r>
            <a:r>
              <a:rPr lang="en-US" dirty="0"/>
              <a:t>the State Need Grant an entitlement phased in over three </a:t>
            </a:r>
            <a:r>
              <a:rPr lang="en-US" dirty="0" smtClean="0"/>
              <a:t>biennia</a:t>
            </a:r>
          </a:p>
          <a:p>
            <a:pPr marL="685800" lvl="1" indent="-228600">
              <a:lnSpc>
                <a:spcPct val="110000"/>
              </a:lnSpc>
              <a:spcBef>
                <a:spcPts val="600"/>
              </a:spcBef>
              <a:buClr>
                <a:srgbClr val="006D62"/>
              </a:buClr>
              <a:buSzPct val="100000"/>
              <a:buFont typeface="Wingdings 2" pitchFamily="18" charset="2"/>
              <a:buChar char="¡"/>
            </a:pPr>
            <a:r>
              <a:rPr lang="en-US" dirty="0" smtClean="0"/>
              <a:t>rebranded </a:t>
            </a:r>
            <a:r>
              <a:rPr lang="en-US" dirty="0"/>
              <a:t>it the </a:t>
            </a:r>
            <a:r>
              <a:rPr lang="en-US" dirty="0" smtClean="0"/>
              <a:t>“Evergreen Promise” </a:t>
            </a:r>
            <a:endParaRPr lang="en-US" dirty="0"/>
          </a:p>
        </p:txBody>
      </p:sp>
    </p:spTree>
    <p:extLst>
      <p:ext uri="{BB962C8B-B14F-4D97-AF65-F5344CB8AC3E}">
        <p14:creationId xmlns:p14="http://schemas.microsoft.com/office/powerpoint/2010/main" val="4136227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_Retreat 2012">
  <a:themeElements>
    <a:clrScheme name="COP Custom2">
      <a:dk1>
        <a:sysClr val="windowText" lastClr="000000"/>
      </a:dk1>
      <a:lt1>
        <a:sysClr val="window" lastClr="FFFFFF"/>
      </a:lt1>
      <a:dk2>
        <a:srgbClr val="006A63"/>
      </a:dk2>
      <a:lt2>
        <a:srgbClr val="FFFFFE"/>
      </a:lt2>
      <a:accent1>
        <a:srgbClr val="006D62"/>
      </a:accent1>
      <a:accent2>
        <a:srgbClr val="CABFA6"/>
      </a:accent2>
      <a:accent3>
        <a:srgbClr val="C00000"/>
      </a:accent3>
      <a:accent4>
        <a:srgbClr val="49311C"/>
      </a:accent4>
      <a:accent5>
        <a:srgbClr val="A5D848"/>
      </a:accent5>
      <a:accent6>
        <a:srgbClr val="20768C"/>
      </a:accent6>
      <a:hlink>
        <a:srgbClr val="006D62"/>
      </a:hlink>
      <a:folHlink>
        <a:srgbClr val="5718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10788</TotalTime>
  <Words>2432</Words>
  <Application>Microsoft Office PowerPoint</Application>
  <PresentationFormat>On-screen Show (4:3)</PresentationFormat>
  <Paragraphs>256</Paragraphs>
  <Slides>34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Wingdings</vt:lpstr>
      <vt:lpstr>Wingdings 2</vt:lpstr>
      <vt:lpstr>COP_Retreat 2012</vt:lpstr>
      <vt:lpstr>WaACRAO Legislative Update Cody Eccles  Director of Government Relations &amp; Business Affairs</vt:lpstr>
      <vt:lpstr>About COP</vt:lpstr>
      <vt:lpstr>COP Committees </vt:lpstr>
      <vt:lpstr>COP Core Purposes</vt:lpstr>
      <vt:lpstr>Tuition &amp; State Funding History Over Time</vt:lpstr>
      <vt:lpstr>Tuition Policy and the State Budget</vt:lpstr>
      <vt:lpstr>Tuition &amp; State Funding History Over Time</vt:lpstr>
      <vt:lpstr>Free College, State Need Grant, &amp; College Affordability</vt:lpstr>
      <vt:lpstr>PowerPoint Presentation</vt:lpstr>
      <vt:lpstr>PowerPoint Presentation</vt:lpstr>
      <vt:lpstr>PowerPoint Presentation</vt:lpstr>
      <vt:lpstr>PowerPoint Presentation</vt:lpstr>
      <vt:lpstr>College Prep. Programs &amp; Dual Credit </vt:lpstr>
      <vt:lpstr>PowerPoint Presentation</vt:lpstr>
      <vt:lpstr>PowerPoint Presentation</vt:lpstr>
      <vt:lpstr>PowerPoint Presentation</vt:lpstr>
      <vt:lpstr>Student Debt &amp; Consumer Protection </vt:lpstr>
      <vt:lpstr>PowerPoint Presentation</vt:lpstr>
      <vt:lpstr>PowerPoint Presentation</vt:lpstr>
      <vt:lpstr>PowerPoint Presentation</vt:lpstr>
      <vt:lpstr>Operating Budget</vt:lpstr>
      <vt:lpstr>PowerPoint Presentation</vt:lpstr>
      <vt:lpstr>PowerPoint Presentation</vt:lpstr>
      <vt:lpstr>2019 Legislative Session  </vt:lpstr>
      <vt:lpstr>PowerPoint Presentation</vt:lpstr>
      <vt:lpstr>PowerPoint Presentation</vt:lpstr>
      <vt:lpstr>National &amp; International Comparisons</vt:lpstr>
      <vt:lpstr>Washington’s Public Baccalaureate Institutions Have the 6th Best 4-year Graduation Rates in the Nation</vt:lpstr>
      <vt:lpstr>Washington’s Public Baccalaureate Institutions Have the 5th Best 5-year Graduation Rates in the Nation</vt:lpstr>
      <vt:lpstr>Washington’s Public Baccalaureate Institutions Have the 5th Best 6-year Graduation Rates in the Nation</vt:lpstr>
      <vt:lpstr>Washington’s is 3rd in the Nation in Bachelor’s Degrees Produced Per 100 FTE Students at Public Baccalaureates</vt:lpstr>
      <vt:lpstr>Washington Ranks 48th in Participation in 4-year Public Higher Education at the Undergraduate Level</vt:lpstr>
      <vt:lpstr>Washington Ranks 43rd In Public Bachelor’s Degrees Produced Per 1,000 Population Aged 20 To 34</vt:lpstr>
      <vt:lpstr>Contact and Resources</vt:lpstr>
    </vt:vector>
  </TitlesOfParts>
  <Company>Council of Presidents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LAUREL LE NOBLE</dc:creator>
  <cp:lastModifiedBy>Cody Eccles</cp:lastModifiedBy>
  <cp:revision>600</cp:revision>
  <cp:lastPrinted>2014-07-09T17:30:19Z</cp:lastPrinted>
  <dcterms:created xsi:type="dcterms:W3CDTF">2012-09-05T17:01:43Z</dcterms:created>
  <dcterms:modified xsi:type="dcterms:W3CDTF">2018-08-02T17:32:28Z</dcterms:modified>
</cp:coreProperties>
</file>